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92" r:id="rId1"/>
  </p:sldMasterIdLst>
  <p:sldIdLst>
    <p:sldId id="295" r:id="rId2"/>
    <p:sldId id="298" r:id="rId3"/>
    <p:sldId id="306" r:id="rId4"/>
    <p:sldId id="307" r:id="rId5"/>
    <p:sldId id="314"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731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7574" autoAdjust="0"/>
    <p:restoredTop sz="94660"/>
  </p:normalViewPr>
  <p:slideViewPr>
    <p:cSldViewPr snapToGrid="0">
      <p:cViewPr varScale="1">
        <p:scale>
          <a:sx n="53" d="100"/>
          <a:sy n="53" d="100"/>
        </p:scale>
        <p:origin x="144" y="29"/>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10/2/2022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8430720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10/2/2022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5021907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10/2/2022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7634563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10/2/2022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3479046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CFC436C-4D9D-4627-9D98-4A15F1D889EB}" type="datetimeFigureOut">
              <a:rPr lang="en-US" smtClean="0">
                <a:solidFill>
                  <a:prstClr val="black">
                    <a:tint val="75000"/>
                  </a:prstClr>
                </a:solidFill>
              </a:rPr>
              <a:pPr/>
              <a:t>10/2/2022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6109095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CFC436C-4D9D-4627-9D98-4A15F1D889EB}" type="datetimeFigureOut">
              <a:rPr lang="en-US" smtClean="0">
                <a:solidFill>
                  <a:prstClr val="black">
                    <a:tint val="75000"/>
                  </a:prstClr>
                </a:solidFill>
              </a:rPr>
              <a:pPr/>
              <a:t>10/2/2022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0145942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CFC436C-4D9D-4627-9D98-4A15F1D889EB}" type="datetimeFigureOut">
              <a:rPr lang="en-US" smtClean="0">
                <a:solidFill>
                  <a:prstClr val="black">
                    <a:tint val="75000"/>
                  </a:prstClr>
                </a:solidFill>
              </a:rPr>
              <a:pPr/>
              <a:t>10/2/2022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9019872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CFC436C-4D9D-4627-9D98-4A15F1D889EB}" type="datetimeFigureOut">
              <a:rPr lang="en-US" smtClean="0">
                <a:solidFill>
                  <a:prstClr val="black">
                    <a:tint val="75000"/>
                  </a:prstClr>
                </a:solidFill>
              </a:rPr>
              <a:pPr/>
              <a:t>10/2/2022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6433903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FC436C-4D9D-4627-9D98-4A15F1D889EB}" type="datetimeFigureOut">
              <a:rPr lang="en-US" smtClean="0">
                <a:solidFill>
                  <a:prstClr val="black">
                    <a:tint val="75000"/>
                  </a:prstClr>
                </a:solidFill>
              </a:rPr>
              <a:pPr/>
              <a:t>10/2/2022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25102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CFC436C-4D9D-4627-9D98-4A15F1D889EB}" type="datetimeFigureOut">
              <a:rPr lang="en-US" smtClean="0">
                <a:solidFill>
                  <a:prstClr val="black">
                    <a:tint val="75000"/>
                  </a:prstClr>
                </a:solidFill>
              </a:rPr>
              <a:pPr/>
              <a:t>10/2/2022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402109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CFC436C-4D9D-4627-9D98-4A15F1D889EB}" type="datetimeFigureOut">
              <a:rPr lang="en-US" smtClean="0">
                <a:solidFill>
                  <a:prstClr val="black">
                    <a:tint val="75000"/>
                  </a:prstClr>
                </a:solidFill>
              </a:rPr>
              <a:pPr/>
              <a:t>10/2/2022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6D3D688C-C062-40ED-BD6C-ADA8FBA67D7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5865573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CFC436C-4D9D-4627-9D98-4A15F1D889EB}" type="datetimeFigureOut">
              <a:rPr lang="en-US" smtClean="0"/>
              <a:t>10/2/2022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D3D688C-C062-40ED-BD6C-ADA8FBA67D79}" type="slidenum">
              <a:rPr lang="en-US" smtClean="0"/>
              <a:t>‹#›</a:t>
            </a:fld>
            <a:endParaRPr lang="en-US"/>
          </a:p>
        </p:txBody>
      </p:sp>
    </p:spTree>
    <p:extLst>
      <p:ext uri="{BB962C8B-B14F-4D97-AF65-F5344CB8AC3E}">
        <p14:creationId xmlns:p14="http://schemas.microsoft.com/office/powerpoint/2010/main" val="164141529"/>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www.iranarze.ir/"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2" name="Rectangle 1"/>
          <p:cNvSpPr/>
          <p:nvPr/>
        </p:nvSpPr>
        <p:spPr>
          <a:xfrm>
            <a:off x="106325" y="96253"/>
            <a:ext cx="8910084" cy="664744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0" name="TextBox 9"/>
          <p:cNvSpPr txBox="1"/>
          <p:nvPr/>
        </p:nvSpPr>
        <p:spPr>
          <a:xfrm>
            <a:off x="226959" y="168442"/>
            <a:ext cx="8652346" cy="5097923"/>
          </a:xfrm>
          <a:prstGeom prst="rect">
            <a:avLst/>
          </a:prstGeom>
          <a:noFill/>
        </p:spPr>
        <p:txBody>
          <a:bodyPr wrap="square" rtlCol="0">
            <a:noAutofit/>
          </a:bodyPr>
          <a:lstStyle/>
          <a:p>
            <a:pPr algn="r" rtl="1"/>
            <a:endParaRPr lang="en-US" dirty="0"/>
          </a:p>
        </p:txBody>
      </p:sp>
      <p:sp>
        <p:nvSpPr>
          <p:cNvPr id="4" name="Rectangle 3"/>
          <p:cNvSpPr/>
          <p:nvPr/>
        </p:nvSpPr>
        <p:spPr>
          <a:xfrm>
            <a:off x="378017" y="3164838"/>
            <a:ext cx="8366698" cy="1094873"/>
          </a:xfrm>
          <a:prstGeom prst="rect">
            <a:avLst/>
          </a:prstGeom>
          <a:effectLst>
            <a:glow rad="63500">
              <a:schemeClr val="accent1">
                <a:satMod val="175000"/>
                <a:alpha val="40000"/>
              </a:schemeClr>
            </a:glow>
            <a:outerShdw blurRad="57150" dist="19050" dir="5400000" algn="ctr" rotWithShape="0">
              <a:srgbClr val="000000">
                <a:alpha val="63000"/>
              </a:srgbClr>
            </a:outerShdw>
            <a:reflection blurRad="6350" stA="52000" endA="300" endPos="35000" dir="5400000" sy="-100000" algn="bl" rotWithShape="0"/>
          </a:effectLst>
          <a:scene3d>
            <a:camera prst="orthographicFront"/>
            <a:lightRig rig="threePt" dir="t"/>
          </a:scene3d>
          <a:sp3d>
            <a:bevelT/>
          </a:sp3d>
        </p:spPr>
        <p:style>
          <a:lnRef idx="0">
            <a:schemeClr val="accent1"/>
          </a:lnRef>
          <a:fillRef idx="3">
            <a:schemeClr val="accent1"/>
          </a:fillRef>
          <a:effectRef idx="3">
            <a:schemeClr val="accent1"/>
          </a:effectRef>
          <a:fontRef idx="minor">
            <a:schemeClr val="lt1"/>
          </a:fontRef>
        </p:style>
        <p:txBody>
          <a:bodyPr rtlCol="0" anchor="ctr"/>
          <a:lstStyle/>
          <a:p>
            <a:pPr algn="ctr" rtl="1"/>
            <a:r>
              <a:rPr lang="fa-IR" sz="2400" b="1" dirty="0">
                <a:cs typeface="B Nazanin" panose="00000400000000000000" pitchFamily="2" charset="-78"/>
              </a:rPr>
              <a:t>ارتباط بین استراتژی های منابع انسانی و عملکرد سازمانی بر اساس کارت امتیازی متوازن در یک بیمارستان دولتی ایران: یک مطالعه مقطعی</a:t>
            </a:r>
          </a:p>
        </p:txBody>
      </p:sp>
      <p:sp>
        <p:nvSpPr>
          <p:cNvPr id="38" name="Rectangle 37"/>
          <p:cNvSpPr/>
          <p:nvPr/>
        </p:nvSpPr>
        <p:spPr>
          <a:xfrm>
            <a:off x="4751908" y="4488710"/>
            <a:ext cx="3974568" cy="1094873"/>
          </a:xfrm>
          <a:prstGeom prst="rect">
            <a:avLst/>
          </a:prstGeom>
          <a:effectLst>
            <a:glow rad="63500">
              <a:schemeClr val="accent1">
                <a:satMod val="175000"/>
                <a:alpha val="40000"/>
              </a:schemeClr>
            </a:glow>
            <a:outerShdw blurRad="57150" dist="19050" dir="5400000" algn="ctr" rotWithShape="0">
              <a:srgbClr val="000000">
                <a:alpha val="63000"/>
              </a:srgbClr>
            </a:outerShdw>
            <a:reflection blurRad="6350" stA="52000" endA="300" endPos="35000" dir="5400000" sy="-100000" algn="bl" rotWithShape="0"/>
          </a:effectLst>
          <a:scene3d>
            <a:camera prst="orthographicFront"/>
            <a:lightRig rig="threePt" dir="t"/>
          </a:scene3d>
          <a:sp3d>
            <a:bevelT/>
          </a:sp3d>
        </p:spPr>
        <p:style>
          <a:lnRef idx="0">
            <a:schemeClr val="accent1"/>
          </a:lnRef>
          <a:fillRef idx="3">
            <a:schemeClr val="accent1"/>
          </a:fillRef>
          <a:effectRef idx="3">
            <a:schemeClr val="accent1"/>
          </a:effectRef>
          <a:fontRef idx="minor">
            <a:schemeClr val="lt1"/>
          </a:fontRef>
        </p:style>
        <p:txBody>
          <a:bodyPr rtlCol="0" anchor="ctr"/>
          <a:lstStyle/>
          <a:p>
            <a:pPr algn="ctr" rtl="1"/>
            <a:r>
              <a:rPr lang="fa-IR" sz="2400" b="1" dirty="0" smtClean="0">
                <a:cs typeface="B Nazanin" panose="00000400000000000000" pitchFamily="2" charset="-78"/>
              </a:rPr>
              <a:t>استاد: </a:t>
            </a:r>
            <a:endParaRPr lang="fa-IR" sz="2400" b="1" dirty="0">
              <a:cs typeface="B Nazanin" panose="00000400000000000000" pitchFamily="2" charset="-78"/>
            </a:endParaRPr>
          </a:p>
        </p:txBody>
      </p:sp>
      <p:sp>
        <p:nvSpPr>
          <p:cNvPr id="39" name="Rectangle 38"/>
          <p:cNvSpPr/>
          <p:nvPr/>
        </p:nvSpPr>
        <p:spPr>
          <a:xfrm>
            <a:off x="378017" y="4483224"/>
            <a:ext cx="3974568" cy="1094873"/>
          </a:xfrm>
          <a:prstGeom prst="rect">
            <a:avLst/>
          </a:prstGeom>
          <a:effectLst>
            <a:outerShdw blurRad="50800" dist="38100" dir="2700000" algn="tl" rotWithShape="0">
              <a:prstClr val="black">
                <a:alpha val="40000"/>
              </a:prstClr>
            </a:outerShdw>
            <a:reflection blurRad="6350" stA="52000" endA="300" endPos="35000" dir="5400000" sy="-100000" algn="bl" rotWithShape="0"/>
          </a:effectLst>
          <a:scene3d>
            <a:camera prst="orthographicFront"/>
            <a:lightRig rig="threePt" dir="t"/>
          </a:scene3d>
          <a:sp3d>
            <a:bevelT/>
          </a:sp3d>
        </p:spPr>
        <p:style>
          <a:lnRef idx="0">
            <a:schemeClr val="accent1"/>
          </a:lnRef>
          <a:fillRef idx="3">
            <a:schemeClr val="accent1"/>
          </a:fillRef>
          <a:effectRef idx="3">
            <a:schemeClr val="accent1"/>
          </a:effectRef>
          <a:fontRef idx="minor">
            <a:schemeClr val="lt1"/>
          </a:fontRef>
        </p:style>
        <p:txBody>
          <a:bodyPr rtlCol="0" anchor="ctr"/>
          <a:lstStyle/>
          <a:p>
            <a:pPr algn="ctr" rtl="1"/>
            <a:r>
              <a:rPr lang="fa-IR" sz="2400" b="1" dirty="0">
                <a:cs typeface="B Nazanin" panose="00000400000000000000" pitchFamily="2" charset="-78"/>
              </a:rPr>
              <a:t>دانشجو: </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94142" y="217859"/>
            <a:ext cx="2717980" cy="2717980"/>
          </a:xfrm>
          <a:prstGeom prst="rect">
            <a:avLst/>
          </a:prstGeom>
        </p:spPr>
      </p:pic>
      <p:sp>
        <p:nvSpPr>
          <p:cNvPr id="15" name="Rounded Rectangle 14"/>
          <p:cNvSpPr/>
          <p:nvPr/>
        </p:nvSpPr>
        <p:spPr>
          <a:xfrm>
            <a:off x="378017" y="5884771"/>
            <a:ext cx="3974568" cy="646176"/>
          </a:xfrm>
          <a:prstGeom prst="roundRect">
            <a:avLst>
              <a:gd name="adj" fmla="val 0"/>
            </a:avLst>
          </a:prstGeom>
          <a:ln>
            <a:noFill/>
          </a:ln>
          <a:effectLst>
            <a:outerShdw blurRad="149987" dist="250190" dir="8460000" algn="ctr">
              <a:srgbClr val="000000">
                <a:alpha val="28000"/>
              </a:srgbClr>
            </a:outerShdw>
            <a:reflection blurRad="6350" stA="50000" endA="300" endPos="55500" dist="101600" dir="5400000" sy="-100000" algn="bl" rotWithShape="0"/>
          </a:effectLst>
          <a:scene3d>
            <a:camera prst="orthographicFront">
              <a:rot lat="0" lon="0" rev="0"/>
            </a:camera>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fa-IR" b="1" dirty="0" smtClean="0">
                <a:cs typeface="B Nazanin" panose="00000400000000000000" pitchFamily="2" charset="-78"/>
              </a:rPr>
              <a:t>سال تحصیلی:</a:t>
            </a:r>
            <a:endParaRPr lang="en-US" dirty="0"/>
          </a:p>
        </p:txBody>
      </p:sp>
      <p:sp>
        <p:nvSpPr>
          <p:cNvPr id="12" name="Rounded Rectangle 11"/>
          <p:cNvSpPr/>
          <p:nvPr/>
        </p:nvSpPr>
        <p:spPr>
          <a:xfrm>
            <a:off x="4751908" y="5884771"/>
            <a:ext cx="3974568" cy="646176"/>
          </a:xfrm>
          <a:prstGeom prst="roundRect">
            <a:avLst>
              <a:gd name="adj" fmla="val 0"/>
            </a:avLst>
          </a:prstGeom>
          <a:ln>
            <a:noFill/>
          </a:ln>
          <a:effectLst>
            <a:outerShdw blurRad="149987" dist="250190" dir="8460000" algn="ctr">
              <a:srgbClr val="000000">
                <a:alpha val="28000"/>
              </a:srgbClr>
            </a:outerShdw>
            <a:reflection blurRad="6350" stA="50000" endA="300" endPos="55500" dist="101600" dir="5400000" sy="-100000" algn="bl" rotWithShape="0"/>
          </a:effectLst>
          <a:scene3d>
            <a:camera prst="orthographicFront">
              <a:rot lat="0" lon="0" rev="0"/>
            </a:camera>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rtlCol="0" anchor="ctr"/>
          <a:lstStyle/>
          <a:p>
            <a:pPr algn="ctr"/>
            <a:r>
              <a:rPr lang="fa-IR" b="1" dirty="0" smtClean="0">
                <a:cs typeface="B Nazanin" panose="00000400000000000000" pitchFamily="2" charset="-78"/>
              </a:rPr>
              <a:t>نام درس:</a:t>
            </a:r>
            <a:endParaRPr lang="en-US" dirty="0"/>
          </a:p>
        </p:txBody>
      </p:sp>
    </p:spTree>
    <p:extLst>
      <p:ext uri="{BB962C8B-B14F-4D97-AF65-F5344CB8AC3E}">
        <p14:creationId xmlns:p14="http://schemas.microsoft.com/office/powerpoint/2010/main" val="24088853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12" name="Rounded Rectangle 11"/>
          <p:cNvSpPr/>
          <p:nvPr/>
        </p:nvSpPr>
        <p:spPr>
          <a:xfrm>
            <a:off x="106325" y="5864352"/>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8" name="TextBox 27"/>
          <p:cNvSpPr txBox="1"/>
          <p:nvPr/>
        </p:nvSpPr>
        <p:spPr>
          <a:xfrm>
            <a:off x="7782768" y="5962223"/>
            <a:ext cx="1140752" cy="43088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rtl="1"/>
            <a:r>
              <a:rPr lang="fa-IR" sz="2200" dirty="0" smtClean="0">
                <a:solidFill>
                  <a:schemeClr val="bg1"/>
                </a:solidFill>
                <a:cs typeface="B Nazanin" panose="00000400000000000000" pitchFamily="2" charset="-78"/>
              </a:rPr>
              <a:t>فصل اول</a:t>
            </a:r>
            <a:endParaRPr lang="en-US" sz="2200" dirty="0">
              <a:solidFill>
                <a:schemeClr val="bg1"/>
              </a:solidFill>
              <a:cs typeface="B Nazanin" panose="00000400000000000000" pitchFamily="2" charset="-78"/>
            </a:endParaRPr>
          </a:p>
        </p:txBody>
      </p:sp>
      <p:sp>
        <p:nvSpPr>
          <p:cNvPr id="34" name="Rounded Rectangle 33"/>
          <p:cNvSpPr/>
          <p:nvPr/>
        </p:nvSpPr>
        <p:spPr>
          <a:xfrm>
            <a:off x="2532557"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5" name="Rounded Rectangle 34"/>
          <p:cNvSpPr/>
          <p:nvPr/>
        </p:nvSpPr>
        <p:spPr>
          <a:xfrm>
            <a:off x="3837089" y="6420116"/>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6" name="Rounded Rectangle 35"/>
          <p:cNvSpPr/>
          <p:nvPr/>
        </p:nvSpPr>
        <p:spPr>
          <a:xfrm>
            <a:off x="5155594"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7" name="Rounded Rectangle 36"/>
          <p:cNvSpPr/>
          <p:nvPr/>
        </p:nvSpPr>
        <p:spPr>
          <a:xfrm>
            <a:off x="6446154" y="6420116"/>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20" name="TextBox 19"/>
          <p:cNvSpPr txBox="1"/>
          <p:nvPr/>
        </p:nvSpPr>
        <p:spPr>
          <a:xfrm>
            <a:off x="460904" y="299805"/>
            <a:ext cx="8260466" cy="4825306"/>
          </a:xfrm>
          <a:prstGeom prst="rect">
            <a:avLst/>
          </a:prstGeom>
          <a:noFill/>
        </p:spPr>
        <p:txBody>
          <a:bodyPr wrap="square" rtlCol="0">
            <a:noAutofit/>
          </a:bodyPr>
          <a:lstStyle/>
          <a:p>
            <a:pPr algn="ctr" rtl="1"/>
            <a:r>
              <a:rPr lang="fa-IR" sz="2500" b="1" dirty="0" smtClean="0">
                <a:effectLst>
                  <a:outerShdw blurRad="38100" dist="38100" dir="2700000" algn="tl">
                    <a:srgbClr val="000000">
                      <a:alpha val="43137"/>
                    </a:srgbClr>
                  </a:outerShdw>
                </a:effectLst>
                <a:cs typeface="B Nazanin" panose="00000400000000000000" pitchFamily="2" charset="-78"/>
              </a:rPr>
              <a:t>فصل اول: مقدمه</a:t>
            </a:r>
          </a:p>
          <a:p>
            <a:pPr algn="ctr" rtl="1"/>
            <a:endParaRPr lang="fa-IR" sz="2400" b="1" dirty="0" smtClean="0">
              <a:effectLst>
                <a:outerShdw blurRad="38100" dist="38100" dir="2700000" algn="tl">
                  <a:srgbClr val="000000">
                    <a:alpha val="43137"/>
                  </a:srgbClr>
                </a:outerShdw>
              </a:effectLst>
              <a:cs typeface="B Nazanin" panose="00000400000000000000" pitchFamily="2" charset="-78"/>
            </a:endParaRPr>
          </a:p>
          <a:p>
            <a:pPr algn="just" rtl="1">
              <a:lnSpc>
                <a:spcPct val="150000"/>
              </a:lnSpc>
            </a:pPr>
            <a:r>
              <a:rPr lang="fa-IR" sz="2000" dirty="0">
                <a:cs typeface="B Nazanin" panose="00000400000000000000" pitchFamily="2" charset="-78"/>
              </a:rPr>
              <a:t>امروزه منابع انسانی به عنوان یک منبع کلیدی ارزشمند به منظور خلق مزیت رقابتی برای سازمان ها به شمار می رود. سازمان ها موظفند برای استفاده مؤثر از منابع انسانی (جذب، حفظ و ایجاد انگیزه در کارکنان) از ابزارهایی به نام استراتژی های منابع انسانی (</a:t>
            </a:r>
            <a:r>
              <a:rPr lang="en-US" sz="2000" dirty="0" smtClean="0">
                <a:cs typeface="B Nazanin" panose="00000400000000000000" pitchFamily="2" charset="-78"/>
              </a:rPr>
              <a:t>HRS</a:t>
            </a:r>
            <a:r>
              <a:rPr lang="fa-IR" sz="2000" dirty="0" smtClean="0">
                <a:cs typeface="B Nazanin" panose="00000400000000000000" pitchFamily="2" charset="-78"/>
              </a:rPr>
              <a:t>)</a:t>
            </a:r>
            <a:r>
              <a:rPr lang="en-US" sz="2000" dirty="0" smtClean="0">
                <a:cs typeface="B Nazanin" panose="00000400000000000000" pitchFamily="2" charset="-78"/>
              </a:rPr>
              <a:t> </a:t>
            </a:r>
            <a:r>
              <a:rPr lang="fa-IR" sz="2000" dirty="0">
                <a:cs typeface="B Nazanin" panose="00000400000000000000" pitchFamily="2" charset="-78"/>
              </a:rPr>
              <a:t>بهره ببرند.  </a:t>
            </a:r>
            <a:r>
              <a:rPr lang="fa-IR" sz="2000" dirty="0" smtClean="0">
                <a:cs typeface="B Nazanin" panose="00000400000000000000" pitchFamily="2" charset="-78"/>
              </a:rPr>
              <a:t>استراتژی </a:t>
            </a:r>
            <a:r>
              <a:rPr lang="fa-IR" sz="2000" dirty="0">
                <a:cs typeface="B Nazanin" panose="00000400000000000000" pitchFamily="2" charset="-78"/>
              </a:rPr>
              <a:t>های منابع انسانی را می توان به عنوان یک مدل تصمیم گیری و سیاست هایی تلقی نمود؛ که سیستم منابع انسانی یک سازمان در حوزه استراتژی کسب و کار و رقابت به کار می برد. این استراتژی ها شامل نقطه نظرات مشترک مدیریت و کارکنان در مورد نوع سیاست های منابع انسانی قابل اجرا در سازمان بوده، و نقطه نظر سازمان را در مورد پیاده سازی انواع سیاست ها و روش های مدیریت منابع انسانی نشان می دهد.</a:t>
            </a:r>
          </a:p>
          <a:p>
            <a:pPr algn="r" rtl="1"/>
            <a:endParaRPr lang="en-US" sz="2400" dirty="0">
              <a:effectLst>
                <a:outerShdw blurRad="38100" dist="38100" dir="2700000" algn="tl">
                  <a:srgbClr val="000000">
                    <a:alpha val="43137"/>
                  </a:srgbClr>
                </a:outerShdw>
              </a:effectLst>
              <a:cs typeface="B Nazanin" panose="00000400000000000000" pitchFamily="2" charset="-78"/>
            </a:endParaRPr>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4" name="Action Button: Custom 23">
            <a:hlinkClick r:id="" action="ppaction://noaction" highlightClick="1"/>
          </p:cNvPr>
          <p:cNvSpPr/>
          <p:nvPr/>
        </p:nvSpPr>
        <p:spPr>
          <a:xfrm>
            <a:off x="7799364" y="5270777"/>
            <a:ext cx="1079941" cy="438015"/>
          </a:xfrm>
          <a:prstGeom prst="actionButtonBlank">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2400" dirty="0" smtClean="0">
                <a:cs typeface="B Nazanin" panose="00000400000000000000" pitchFamily="2" charset="-78"/>
              </a:rPr>
              <a:t>1/14</a:t>
            </a:r>
            <a:endParaRPr lang="en-US" dirty="0">
              <a:cs typeface="B Nazanin" panose="00000400000000000000" pitchFamily="2" charset="-78"/>
            </a:endParaRPr>
          </a:p>
        </p:txBody>
      </p:sp>
      <p:sp>
        <p:nvSpPr>
          <p:cNvPr id="3" name="Action Button: Back or Previous 2">
            <a:hlinkClick r:id="" action="ppaction://hlinkshowjump?jump=previousslide" highlightClick="1"/>
          </p:cNvPr>
          <p:cNvSpPr/>
          <p:nvPr/>
        </p:nvSpPr>
        <p:spPr>
          <a:xfrm>
            <a:off x="669495" y="5484142"/>
            <a:ext cx="330200" cy="266700"/>
          </a:xfrm>
          <a:prstGeom prst="actionButtonBackPrevious">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4" name="Action Button: Forward or Next 3">
            <a:hlinkClick r:id="" action="ppaction://hlinkshowjump?jump=nextslide" highlightClick="1"/>
          </p:cNvPr>
          <p:cNvSpPr/>
          <p:nvPr/>
        </p:nvSpPr>
        <p:spPr>
          <a:xfrm>
            <a:off x="1021126" y="5486963"/>
            <a:ext cx="304800" cy="261059"/>
          </a:xfrm>
          <a:prstGeom prst="actionButtonForwardNex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16" name="Rounded Rectangle 15"/>
          <p:cNvSpPr/>
          <p:nvPr/>
        </p:nvSpPr>
        <p:spPr>
          <a:xfrm>
            <a:off x="7736714" y="6425658"/>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smtClean="0"/>
              <a:t>1</a:t>
            </a:r>
            <a:endParaRPr lang="en-US" dirty="0"/>
          </a:p>
        </p:txBody>
      </p:sp>
      <p:sp>
        <p:nvSpPr>
          <p:cNvPr id="17" name="Rounded Rectangle 16"/>
          <p:cNvSpPr/>
          <p:nvPr/>
        </p:nvSpPr>
        <p:spPr>
          <a:xfrm>
            <a:off x="1234127"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TextBox 4"/>
          <p:cNvSpPr txBox="1"/>
          <p:nvPr/>
        </p:nvSpPr>
        <p:spPr>
          <a:xfrm>
            <a:off x="475894" y="5999942"/>
            <a:ext cx="6915506" cy="400110"/>
          </a:xfrm>
          <a:prstGeom prst="rect">
            <a:avLst/>
          </a:prstGeom>
          <a:noFill/>
        </p:spPr>
        <p:txBody>
          <a:bodyPr wrap="square" rtlCol="0">
            <a:spAutoFit/>
          </a:bodyPr>
          <a:lstStyle/>
          <a:p>
            <a:pPr algn="r"/>
            <a:r>
              <a:rPr lang="fa-IR" sz="2000" b="1" dirty="0" smtClean="0">
                <a:solidFill>
                  <a:schemeClr val="bg1"/>
                </a:solidFill>
                <a:cs typeface="B Nazanin" panose="00000400000000000000" pitchFamily="2" charset="-78"/>
              </a:rPr>
              <a:t>مقدمه</a:t>
            </a:r>
            <a:endParaRPr lang="en-US" sz="2000" b="1" dirty="0">
              <a:solidFill>
                <a:schemeClr val="bg1"/>
              </a:solidFill>
              <a:cs typeface="B Nazanin" panose="00000400000000000000" pitchFamily="2" charset="-78"/>
            </a:endParaRPr>
          </a:p>
        </p:txBody>
      </p:sp>
    </p:spTree>
    <p:extLst>
      <p:ext uri="{BB962C8B-B14F-4D97-AF65-F5344CB8AC3E}">
        <p14:creationId xmlns:p14="http://schemas.microsoft.com/office/powerpoint/2010/main" val="156589710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12" name="Rounded Rectangle 11"/>
          <p:cNvSpPr/>
          <p:nvPr/>
        </p:nvSpPr>
        <p:spPr>
          <a:xfrm>
            <a:off x="106325" y="5864352"/>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8" name="TextBox 27"/>
          <p:cNvSpPr txBox="1"/>
          <p:nvPr/>
        </p:nvSpPr>
        <p:spPr>
          <a:xfrm>
            <a:off x="7782768" y="5962223"/>
            <a:ext cx="1140752" cy="43088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rtl="1"/>
            <a:r>
              <a:rPr lang="fa-IR" sz="2200" dirty="0" smtClean="0">
                <a:solidFill>
                  <a:schemeClr val="bg1"/>
                </a:solidFill>
                <a:cs typeface="B Nazanin" panose="00000400000000000000" pitchFamily="2" charset="-78"/>
              </a:rPr>
              <a:t>فصل اول</a:t>
            </a:r>
            <a:endParaRPr lang="en-US" sz="2200" dirty="0">
              <a:solidFill>
                <a:schemeClr val="bg1"/>
              </a:solidFill>
              <a:cs typeface="B Nazanin" panose="00000400000000000000" pitchFamily="2" charset="-78"/>
            </a:endParaRPr>
          </a:p>
        </p:txBody>
      </p:sp>
      <p:sp>
        <p:nvSpPr>
          <p:cNvPr id="34" name="Rounded Rectangle 33"/>
          <p:cNvSpPr/>
          <p:nvPr/>
        </p:nvSpPr>
        <p:spPr>
          <a:xfrm>
            <a:off x="2532557"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5" name="Rounded Rectangle 34"/>
          <p:cNvSpPr/>
          <p:nvPr/>
        </p:nvSpPr>
        <p:spPr>
          <a:xfrm>
            <a:off x="3837089" y="6420116"/>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6" name="Rounded Rectangle 35"/>
          <p:cNvSpPr/>
          <p:nvPr/>
        </p:nvSpPr>
        <p:spPr>
          <a:xfrm>
            <a:off x="5155594"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7" name="Rounded Rectangle 36"/>
          <p:cNvSpPr/>
          <p:nvPr/>
        </p:nvSpPr>
        <p:spPr>
          <a:xfrm>
            <a:off x="6446154" y="6420116"/>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20" name="TextBox 19"/>
          <p:cNvSpPr txBox="1"/>
          <p:nvPr/>
        </p:nvSpPr>
        <p:spPr>
          <a:xfrm>
            <a:off x="460904" y="299805"/>
            <a:ext cx="8260466" cy="4825306"/>
          </a:xfrm>
          <a:prstGeom prst="rect">
            <a:avLst/>
          </a:prstGeom>
          <a:noFill/>
        </p:spPr>
        <p:txBody>
          <a:bodyPr wrap="square" rtlCol="0">
            <a:noAutofit/>
          </a:bodyPr>
          <a:lstStyle/>
          <a:p>
            <a:pPr algn="just" rtl="1">
              <a:lnSpc>
                <a:spcPct val="150000"/>
              </a:lnSpc>
            </a:pPr>
            <a:r>
              <a:rPr lang="fa-IR" sz="2000" dirty="0" smtClean="0">
                <a:cs typeface="B Nazanin" panose="00000400000000000000" pitchFamily="2" charset="-78"/>
              </a:rPr>
              <a:t>مدیریت </a:t>
            </a:r>
            <a:r>
              <a:rPr lang="fa-IR" sz="2000" dirty="0">
                <a:cs typeface="B Nazanin" panose="00000400000000000000" pitchFamily="2" charset="-78"/>
              </a:rPr>
              <a:t>استراتژیک منابع انسانی به فرآیندی اطلاق می شود؛ که سازمان ها با هدف ایجاد پیوند بین سرمایه انسانی و اجتماعی اعضای خود با نیازهای استراتژیک سازمان طی می کنند، در صورتی که استراتژی های منابع انسانی (</a:t>
            </a:r>
            <a:r>
              <a:rPr lang="en-US" sz="2000" dirty="0" smtClean="0">
                <a:cs typeface="B Nazanin" panose="00000400000000000000" pitchFamily="2" charset="-78"/>
              </a:rPr>
              <a:t>HRS</a:t>
            </a:r>
            <a:r>
              <a:rPr lang="fa-IR" sz="2000" dirty="0" smtClean="0">
                <a:cs typeface="B Nazanin" panose="00000400000000000000" pitchFamily="2" charset="-78"/>
              </a:rPr>
              <a:t>)</a:t>
            </a:r>
            <a:r>
              <a:rPr lang="en-US" sz="2000" dirty="0" smtClean="0">
                <a:cs typeface="B Nazanin" panose="00000400000000000000" pitchFamily="2" charset="-78"/>
              </a:rPr>
              <a:t> </a:t>
            </a:r>
            <a:r>
              <a:rPr lang="fa-IR" sz="2000" dirty="0">
                <a:cs typeface="B Nazanin" panose="00000400000000000000" pitchFamily="2" charset="-78"/>
              </a:rPr>
              <a:t>نقشه راهی برای رهبران سازمان است؛ که به ایجاد این پیوند و منابع انسانی نوظهور کمک می نماید.</a:t>
            </a:r>
          </a:p>
          <a:p>
            <a:pPr algn="just" rtl="1">
              <a:lnSpc>
                <a:spcPct val="150000"/>
              </a:lnSpc>
            </a:pPr>
            <a:r>
              <a:rPr lang="fa-IR" sz="2000" dirty="0">
                <a:cs typeface="B Nazanin" panose="00000400000000000000" pitchFamily="2" charset="-78"/>
              </a:rPr>
              <a:t>کارت امتیازی متوازن (</a:t>
            </a:r>
            <a:r>
              <a:rPr lang="en-US" sz="2000" dirty="0" smtClean="0">
                <a:cs typeface="B Nazanin" panose="00000400000000000000" pitchFamily="2" charset="-78"/>
              </a:rPr>
              <a:t>BSC</a:t>
            </a:r>
            <a:r>
              <a:rPr lang="fa-IR" sz="2000" dirty="0" smtClean="0">
                <a:cs typeface="B Nazanin" panose="00000400000000000000" pitchFamily="2" charset="-78"/>
              </a:rPr>
              <a:t>)</a:t>
            </a:r>
            <a:r>
              <a:rPr lang="en-US" sz="2000" dirty="0" smtClean="0">
                <a:cs typeface="B Nazanin" panose="00000400000000000000" pitchFamily="2" charset="-78"/>
              </a:rPr>
              <a:t> </a:t>
            </a:r>
            <a:r>
              <a:rPr lang="fa-IR" sz="2000" dirty="0">
                <a:cs typeface="B Nazanin" panose="00000400000000000000" pitchFamily="2" charset="-78"/>
              </a:rPr>
              <a:t>با بکارگیری ترکیبی از معیارهای مالی و غیر مالی، اقدام به ارزیابی عملکرد گذشته، حال، و آینده سازمان می کند. این مدلی است؛ که پیاده سازی استراتژی ها در سازمان را مدیریت نموده، و عملکرد سازمان را از دیدگاه های مالی، مشتری، فرآیند کسب و کار داخلی و یادگیری و رشد، می سنجد. کارت امتیازی متوازن (</a:t>
            </a:r>
            <a:r>
              <a:rPr lang="en-US" sz="2000" dirty="0" smtClean="0">
                <a:cs typeface="B Nazanin" panose="00000400000000000000" pitchFamily="2" charset="-78"/>
              </a:rPr>
              <a:t>BSC</a:t>
            </a:r>
            <a:r>
              <a:rPr lang="fa-IR" sz="2000" dirty="0" smtClean="0">
                <a:cs typeface="B Nazanin" panose="00000400000000000000" pitchFamily="2" charset="-78"/>
              </a:rPr>
              <a:t>)</a:t>
            </a:r>
            <a:r>
              <a:rPr lang="en-US" sz="2000" dirty="0" smtClean="0">
                <a:cs typeface="B Nazanin" panose="00000400000000000000" pitchFamily="2" charset="-78"/>
              </a:rPr>
              <a:t> </a:t>
            </a:r>
            <a:r>
              <a:rPr lang="fa-IR" sz="2000" dirty="0">
                <a:cs typeface="B Nazanin" panose="00000400000000000000" pitchFamily="2" charset="-78"/>
              </a:rPr>
              <a:t>نشان دهنده ی چشم انداز و مأموریت سازمان از منظر این چهار دیدگاه می باشد. سازمان ها باید استراتژی های سازمانی را از طریق شاخص های عملکردی قابل سنجش طراحی و اجرا کنند. </a:t>
            </a:r>
          </a:p>
          <a:p>
            <a:pPr algn="r" rtl="1"/>
            <a:endParaRPr lang="en-US" sz="2400" dirty="0">
              <a:effectLst>
                <a:outerShdw blurRad="38100" dist="38100" dir="2700000" algn="tl">
                  <a:srgbClr val="000000">
                    <a:alpha val="43137"/>
                  </a:srgbClr>
                </a:outerShdw>
              </a:effectLst>
              <a:cs typeface="B Nazanin" panose="00000400000000000000" pitchFamily="2" charset="-78"/>
            </a:endParaRPr>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4" name="Action Button: Custom 23">
            <a:hlinkClick r:id="" action="ppaction://noaction" highlightClick="1"/>
          </p:cNvPr>
          <p:cNvSpPr/>
          <p:nvPr/>
        </p:nvSpPr>
        <p:spPr>
          <a:xfrm>
            <a:off x="7799364" y="5270777"/>
            <a:ext cx="1079941" cy="438015"/>
          </a:xfrm>
          <a:prstGeom prst="actionButtonBlank">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2400" dirty="0" smtClean="0">
                <a:cs typeface="B Nazanin" panose="00000400000000000000" pitchFamily="2" charset="-78"/>
              </a:rPr>
              <a:t>2/14</a:t>
            </a:r>
            <a:endParaRPr lang="en-US" dirty="0">
              <a:cs typeface="B Nazanin" panose="00000400000000000000" pitchFamily="2" charset="-78"/>
            </a:endParaRPr>
          </a:p>
        </p:txBody>
      </p:sp>
      <p:sp>
        <p:nvSpPr>
          <p:cNvPr id="3" name="Action Button: Back or Previous 2">
            <a:hlinkClick r:id="" action="ppaction://hlinkshowjump?jump=previousslide" highlightClick="1"/>
          </p:cNvPr>
          <p:cNvSpPr/>
          <p:nvPr/>
        </p:nvSpPr>
        <p:spPr>
          <a:xfrm>
            <a:off x="669495" y="5484142"/>
            <a:ext cx="330200" cy="266700"/>
          </a:xfrm>
          <a:prstGeom prst="actionButtonBackPrevious">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4" name="Action Button: Forward or Next 3">
            <a:hlinkClick r:id="" action="ppaction://hlinkshowjump?jump=nextslide" highlightClick="1"/>
          </p:cNvPr>
          <p:cNvSpPr/>
          <p:nvPr/>
        </p:nvSpPr>
        <p:spPr>
          <a:xfrm>
            <a:off x="1021126" y="5486963"/>
            <a:ext cx="304800" cy="261059"/>
          </a:xfrm>
          <a:prstGeom prst="actionButtonForwardNex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16" name="Rounded Rectangle 15"/>
          <p:cNvSpPr/>
          <p:nvPr/>
        </p:nvSpPr>
        <p:spPr>
          <a:xfrm>
            <a:off x="7736714" y="6425658"/>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smtClean="0"/>
              <a:t>1</a:t>
            </a:r>
            <a:endParaRPr lang="en-US" dirty="0"/>
          </a:p>
        </p:txBody>
      </p:sp>
      <p:sp>
        <p:nvSpPr>
          <p:cNvPr id="17" name="Rounded Rectangle 16"/>
          <p:cNvSpPr/>
          <p:nvPr/>
        </p:nvSpPr>
        <p:spPr>
          <a:xfrm>
            <a:off x="1234127"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TextBox 4"/>
          <p:cNvSpPr txBox="1"/>
          <p:nvPr/>
        </p:nvSpPr>
        <p:spPr>
          <a:xfrm>
            <a:off x="475894" y="5999942"/>
            <a:ext cx="6915506" cy="400110"/>
          </a:xfrm>
          <a:prstGeom prst="rect">
            <a:avLst/>
          </a:prstGeom>
          <a:noFill/>
        </p:spPr>
        <p:txBody>
          <a:bodyPr wrap="square" rtlCol="0">
            <a:spAutoFit/>
          </a:bodyPr>
          <a:lstStyle/>
          <a:p>
            <a:pPr algn="r"/>
            <a:r>
              <a:rPr lang="fa-IR" sz="2000" b="1" dirty="0" smtClean="0">
                <a:solidFill>
                  <a:schemeClr val="bg1"/>
                </a:solidFill>
                <a:cs typeface="B Nazanin" panose="00000400000000000000" pitchFamily="2" charset="-78"/>
              </a:rPr>
              <a:t>مقدمه</a:t>
            </a:r>
            <a:endParaRPr lang="en-US" sz="2000" b="1" dirty="0">
              <a:solidFill>
                <a:schemeClr val="bg1"/>
              </a:solidFill>
              <a:cs typeface="B Nazanin" panose="00000400000000000000" pitchFamily="2" charset="-78"/>
            </a:endParaRPr>
          </a:p>
        </p:txBody>
      </p:sp>
    </p:spTree>
    <p:extLst>
      <p:ext uri="{BB962C8B-B14F-4D97-AF65-F5344CB8AC3E}">
        <p14:creationId xmlns:p14="http://schemas.microsoft.com/office/powerpoint/2010/main" val="339648688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12" name="Rounded Rectangle 11"/>
          <p:cNvSpPr/>
          <p:nvPr/>
        </p:nvSpPr>
        <p:spPr>
          <a:xfrm>
            <a:off x="106325" y="5864352"/>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8" name="TextBox 27"/>
          <p:cNvSpPr txBox="1"/>
          <p:nvPr/>
        </p:nvSpPr>
        <p:spPr>
          <a:xfrm>
            <a:off x="7782768" y="5962223"/>
            <a:ext cx="1140752" cy="430887"/>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rtl="1"/>
            <a:r>
              <a:rPr lang="fa-IR" sz="2200" dirty="0" smtClean="0">
                <a:solidFill>
                  <a:schemeClr val="bg1"/>
                </a:solidFill>
                <a:cs typeface="B Nazanin" panose="00000400000000000000" pitchFamily="2" charset="-78"/>
              </a:rPr>
              <a:t>فصل اول</a:t>
            </a:r>
            <a:endParaRPr lang="en-US" sz="2200" dirty="0">
              <a:solidFill>
                <a:schemeClr val="bg1"/>
              </a:solidFill>
              <a:cs typeface="B Nazanin" panose="00000400000000000000" pitchFamily="2" charset="-78"/>
            </a:endParaRPr>
          </a:p>
        </p:txBody>
      </p:sp>
      <p:sp>
        <p:nvSpPr>
          <p:cNvPr id="34" name="Rounded Rectangle 33"/>
          <p:cNvSpPr/>
          <p:nvPr/>
        </p:nvSpPr>
        <p:spPr>
          <a:xfrm>
            <a:off x="2532557"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5" name="Rounded Rectangle 34"/>
          <p:cNvSpPr/>
          <p:nvPr/>
        </p:nvSpPr>
        <p:spPr>
          <a:xfrm>
            <a:off x="3837089" y="6420116"/>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6" name="Rounded Rectangle 35"/>
          <p:cNvSpPr/>
          <p:nvPr/>
        </p:nvSpPr>
        <p:spPr>
          <a:xfrm>
            <a:off x="5155594"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7" name="Rounded Rectangle 36"/>
          <p:cNvSpPr/>
          <p:nvPr/>
        </p:nvSpPr>
        <p:spPr>
          <a:xfrm>
            <a:off x="6446154" y="6420116"/>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20" name="TextBox 19"/>
          <p:cNvSpPr txBox="1"/>
          <p:nvPr/>
        </p:nvSpPr>
        <p:spPr>
          <a:xfrm>
            <a:off x="460904" y="299805"/>
            <a:ext cx="8260466" cy="4825306"/>
          </a:xfrm>
          <a:prstGeom prst="rect">
            <a:avLst/>
          </a:prstGeom>
          <a:noFill/>
        </p:spPr>
        <p:txBody>
          <a:bodyPr wrap="square" rtlCol="0">
            <a:noAutofit/>
          </a:bodyPr>
          <a:lstStyle/>
          <a:p>
            <a:pPr algn="just" rtl="1">
              <a:lnSpc>
                <a:spcPct val="150000"/>
              </a:lnSpc>
            </a:pPr>
            <a:r>
              <a:rPr lang="fa-IR" sz="2000" dirty="0" smtClean="0">
                <a:cs typeface="B Nazanin" panose="00000400000000000000" pitchFamily="2" charset="-78"/>
              </a:rPr>
              <a:t>کارت </a:t>
            </a:r>
            <a:r>
              <a:rPr lang="fa-IR" sz="2000" dirty="0">
                <a:cs typeface="B Nazanin" panose="00000400000000000000" pitchFamily="2" charset="-78"/>
              </a:rPr>
              <a:t>امتیازی متوازن (</a:t>
            </a:r>
            <a:r>
              <a:rPr lang="en-US" sz="2000" dirty="0">
                <a:cs typeface="B Nazanin" panose="00000400000000000000" pitchFamily="2" charset="-78"/>
              </a:rPr>
              <a:t>BSC</a:t>
            </a:r>
            <a:r>
              <a:rPr lang="fa-IR" sz="2000" dirty="0">
                <a:cs typeface="B Nazanin" panose="00000400000000000000" pitchFamily="2" charset="-78"/>
              </a:rPr>
              <a:t>)</a:t>
            </a:r>
            <a:r>
              <a:rPr lang="en-US" sz="2000" dirty="0">
                <a:cs typeface="B Nazanin" panose="00000400000000000000" pitchFamily="2" charset="-78"/>
              </a:rPr>
              <a:t> </a:t>
            </a:r>
            <a:r>
              <a:rPr lang="fa-IR" sz="2000" dirty="0">
                <a:cs typeface="B Nazanin" panose="00000400000000000000" pitchFamily="2" charset="-78"/>
              </a:rPr>
              <a:t>شامل مجموعه ای از این شاخص ها می باشد؛ که از استراتژی های سازمانی به دست آمده است</a:t>
            </a:r>
            <a:r>
              <a:rPr lang="fa-IR" sz="2000" dirty="0" smtClean="0">
                <a:cs typeface="B Nazanin" panose="00000400000000000000" pitchFamily="2" charset="-78"/>
              </a:rPr>
              <a:t>.</a:t>
            </a:r>
          </a:p>
          <a:p>
            <a:pPr algn="just" rtl="1">
              <a:lnSpc>
                <a:spcPct val="150000"/>
              </a:lnSpc>
            </a:pPr>
            <a:r>
              <a:rPr lang="fa-IR" sz="2000" dirty="0">
                <a:cs typeface="B Nazanin" panose="00000400000000000000" pitchFamily="2" charset="-78"/>
              </a:rPr>
              <a:t>بیمارستان ها به عنوان بخش مهمی از سازمان های خدماتی با سرعت بیشتری از سازمان های دیگر با تغییرات و پیچیدگی مواجه هستند. بخش های مراقبت های بهداشتی نوین به موجب الگوهای جدید بیماری ها، فن آوری های پیشرفته، نیازهای پیش بینی نشده بیماران، و نیازهای متنوع به سمت تغییر و پیچیده تر شدن در حرکتند. در شرایط کنونی از طریق ارزیابی عملکرد سازمانی که نقش مؤثری در حفظ کیفیت خدمات بیمارستانی دارد، می توان بقاء سازمان را تضمین نمود. اندازه گیری عملکرد عامل عمده ای در سازمان ها جهت کنترل اجرای استراتژی ها به شمار می رود. این مطالعه با هدف بررسی ارتباط بین استراتژی های منابع انسانی (</a:t>
            </a:r>
            <a:r>
              <a:rPr lang="en-US" sz="2000" dirty="0" smtClean="0">
                <a:cs typeface="B Nazanin" panose="00000400000000000000" pitchFamily="2" charset="-78"/>
              </a:rPr>
              <a:t>HRS</a:t>
            </a:r>
            <a:r>
              <a:rPr lang="fa-IR" sz="2000" dirty="0" smtClean="0">
                <a:cs typeface="B Nazanin" panose="00000400000000000000" pitchFamily="2" charset="-78"/>
              </a:rPr>
              <a:t>)</a:t>
            </a:r>
            <a:r>
              <a:rPr lang="en-US" sz="2000" dirty="0" smtClean="0">
                <a:cs typeface="B Nazanin" panose="00000400000000000000" pitchFamily="2" charset="-78"/>
              </a:rPr>
              <a:t>، </a:t>
            </a:r>
            <a:r>
              <a:rPr lang="fa-IR" sz="2000" dirty="0">
                <a:cs typeface="B Nazanin" panose="00000400000000000000" pitchFamily="2" charset="-78"/>
              </a:rPr>
              <a:t>و عملکرد سازمانی (</a:t>
            </a:r>
            <a:r>
              <a:rPr lang="en-US" sz="2000" dirty="0" smtClean="0">
                <a:cs typeface="B Nazanin" panose="00000400000000000000" pitchFamily="2" charset="-78"/>
              </a:rPr>
              <a:t>OP</a:t>
            </a:r>
            <a:r>
              <a:rPr lang="fa-IR" sz="2000" dirty="0" smtClean="0">
                <a:cs typeface="B Nazanin" panose="00000400000000000000" pitchFamily="2" charset="-78"/>
              </a:rPr>
              <a:t>)</a:t>
            </a:r>
            <a:r>
              <a:rPr lang="en-US" sz="2000" dirty="0" smtClean="0">
                <a:cs typeface="B Nazanin" panose="00000400000000000000" pitchFamily="2" charset="-78"/>
              </a:rPr>
              <a:t> </a:t>
            </a:r>
            <a:r>
              <a:rPr lang="fa-IR" sz="2000" dirty="0">
                <a:cs typeface="B Nazanin" panose="00000400000000000000" pitchFamily="2" charset="-78"/>
              </a:rPr>
              <a:t>بر اساس کارت امتیازی متوازن در یکی از بیمارستان‌های دولتی اصفهان صورت گرفته است.</a:t>
            </a:r>
            <a:endParaRPr lang="en-US" sz="2000" dirty="0">
              <a:cs typeface="B Nazanin" panose="00000400000000000000" pitchFamily="2" charset="-78"/>
            </a:endParaRPr>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4" name="Action Button: Custom 23">
            <a:hlinkClick r:id="" action="ppaction://noaction" highlightClick="1"/>
          </p:cNvPr>
          <p:cNvSpPr/>
          <p:nvPr/>
        </p:nvSpPr>
        <p:spPr>
          <a:xfrm>
            <a:off x="7799364" y="5270777"/>
            <a:ext cx="1079941" cy="438015"/>
          </a:xfrm>
          <a:prstGeom prst="actionButtonBlank">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2400" dirty="0" smtClean="0">
                <a:cs typeface="B Nazanin" panose="00000400000000000000" pitchFamily="2" charset="-78"/>
              </a:rPr>
              <a:t>3/14</a:t>
            </a:r>
            <a:endParaRPr lang="en-US" dirty="0">
              <a:cs typeface="B Nazanin" panose="00000400000000000000" pitchFamily="2" charset="-78"/>
            </a:endParaRPr>
          </a:p>
        </p:txBody>
      </p:sp>
      <p:sp>
        <p:nvSpPr>
          <p:cNvPr id="3" name="Action Button: Back or Previous 2">
            <a:hlinkClick r:id="" action="ppaction://hlinkshowjump?jump=previousslide" highlightClick="1"/>
          </p:cNvPr>
          <p:cNvSpPr/>
          <p:nvPr/>
        </p:nvSpPr>
        <p:spPr>
          <a:xfrm>
            <a:off x="669495" y="5484142"/>
            <a:ext cx="330200" cy="266700"/>
          </a:xfrm>
          <a:prstGeom prst="actionButtonBackPrevious">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4" name="Action Button: Forward or Next 3">
            <a:hlinkClick r:id="" action="ppaction://hlinkshowjump?jump=nextslide" highlightClick="1"/>
          </p:cNvPr>
          <p:cNvSpPr/>
          <p:nvPr/>
        </p:nvSpPr>
        <p:spPr>
          <a:xfrm>
            <a:off x="1021126" y="5486963"/>
            <a:ext cx="304800" cy="261059"/>
          </a:xfrm>
          <a:prstGeom prst="actionButtonForwardNex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16" name="Rounded Rectangle 15"/>
          <p:cNvSpPr/>
          <p:nvPr/>
        </p:nvSpPr>
        <p:spPr>
          <a:xfrm>
            <a:off x="7736714" y="6425658"/>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smtClean="0"/>
              <a:t>1</a:t>
            </a:r>
            <a:endParaRPr lang="en-US" dirty="0"/>
          </a:p>
        </p:txBody>
      </p:sp>
      <p:sp>
        <p:nvSpPr>
          <p:cNvPr id="17" name="Rounded Rectangle 16"/>
          <p:cNvSpPr/>
          <p:nvPr/>
        </p:nvSpPr>
        <p:spPr>
          <a:xfrm>
            <a:off x="1234127" y="6416560"/>
            <a:ext cx="280416" cy="243840"/>
          </a:xfrm>
          <a:prstGeom prst="roundRect">
            <a:avLst/>
          </a:prstGeom>
          <a:scene3d>
            <a:camera prst="orthographicFront"/>
            <a:lightRig rig="threePt" dir="t"/>
          </a:scene3d>
          <a:sp3d>
            <a:bevelT/>
          </a:sp3d>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5" name="TextBox 4"/>
          <p:cNvSpPr txBox="1"/>
          <p:nvPr/>
        </p:nvSpPr>
        <p:spPr>
          <a:xfrm>
            <a:off x="475894" y="5999942"/>
            <a:ext cx="6915506" cy="400110"/>
          </a:xfrm>
          <a:prstGeom prst="rect">
            <a:avLst/>
          </a:prstGeom>
          <a:noFill/>
        </p:spPr>
        <p:txBody>
          <a:bodyPr wrap="square" rtlCol="0">
            <a:spAutoFit/>
          </a:bodyPr>
          <a:lstStyle/>
          <a:p>
            <a:pPr algn="r"/>
            <a:r>
              <a:rPr lang="fa-IR" sz="2000" b="1" dirty="0" smtClean="0">
                <a:solidFill>
                  <a:schemeClr val="bg1"/>
                </a:solidFill>
                <a:cs typeface="B Nazanin" panose="00000400000000000000" pitchFamily="2" charset="-78"/>
              </a:rPr>
              <a:t>مقدمه</a:t>
            </a:r>
            <a:endParaRPr lang="en-US" sz="2000" b="1" dirty="0">
              <a:solidFill>
                <a:schemeClr val="bg1"/>
              </a:solidFill>
              <a:cs typeface="B Nazanin" panose="00000400000000000000" pitchFamily="2" charset="-78"/>
            </a:endParaRPr>
          </a:p>
        </p:txBody>
      </p:sp>
    </p:spTree>
    <p:extLst>
      <p:ext uri="{BB962C8B-B14F-4D97-AF65-F5344CB8AC3E}">
        <p14:creationId xmlns:p14="http://schemas.microsoft.com/office/powerpoint/2010/main" val="27720531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325" y="96253"/>
            <a:ext cx="8910084" cy="5716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10" name="TextBox 9"/>
          <p:cNvSpPr txBox="1"/>
          <p:nvPr/>
        </p:nvSpPr>
        <p:spPr>
          <a:xfrm>
            <a:off x="226959" y="168442"/>
            <a:ext cx="8652346" cy="5097923"/>
          </a:xfrm>
          <a:prstGeom prst="rect">
            <a:avLst/>
          </a:prstGeom>
          <a:noFill/>
        </p:spPr>
        <p:txBody>
          <a:bodyPr wrap="square" rtlCol="0">
            <a:noAutofit/>
          </a:bodyPr>
          <a:lstStyle/>
          <a:p>
            <a:pPr algn="r" rtl="1"/>
            <a:endParaRPr lang="en-US" dirty="0"/>
          </a:p>
        </p:txBody>
      </p:sp>
      <p:sp>
        <p:nvSpPr>
          <p:cNvPr id="20" name="TextBox 19"/>
          <p:cNvSpPr txBox="1"/>
          <p:nvPr/>
        </p:nvSpPr>
        <p:spPr>
          <a:xfrm>
            <a:off x="271174" y="168442"/>
            <a:ext cx="8652346" cy="5097923"/>
          </a:xfrm>
          <a:prstGeom prst="rect">
            <a:avLst/>
          </a:prstGeom>
          <a:noFill/>
        </p:spPr>
        <p:txBody>
          <a:bodyPr wrap="square" rtlCol="0">
            <a:noAutofit/>
          </a:bodyPr>
          <a:lstStyle/>
          <a:p>
            <a:pPr algn="ctr" rtl="1"/>
            <a:endParaRPr lang="fa-IR" sz="2800" dirty="0" smtClean="0"/>
          </a:p>
          <a:p>
            <a:pPr algn="ctr" rtl="1"/>
            <a:endParaRPr lang="fa-IR" sz="2800" dirty="0"/>
          </a:p>
          <a:p>
            <a:pPr algn="ctr" rtl="1"/>
            <a:endParaRPr lang="fa-IR" sz="2800" dirty="0" smtClean="0"/>
          </a:p>
          <a:p>
            <a:pPr algn="ctr" rtl="1"/>
            <a:r>
              <a:rPr lang="fa-IR" sz="2800" b="1" dirty="0" smtClean="0">
                <a:cs typeface="B Nazanin" panose="00000400000000000000" pitchFamily="2" charset="-78"/>
              </a:rPr>
              <a:t>لطفا </a:t>
            </a:r>
            <a:r>
              <a:rPr lang="fa-IR" sz="2800" b="1" dirty="0">
                <a:cs typeface="B Nazanin" panose="00000400000000000000" pitchFamily="2" charset="-78"/>
              </a:rPr>
              <a:t>توجه داشته </a:t>
            </a:r>
            <a:r>
              <a:rPr lang="fa-IR" sz="2800" b="1" dirty="0" smtClean="0">
                <a:cs typeface="B Nazanin" panose="00000400000000000000" pitchFamily="2" charset="-78"/>
              </a:rPr>
              <a:t>باشيد</a:t>
            </a:r>
          </a:p>
          <a:p>
            <a:pPr algn="ctr" rtl="1"/>
            <a:r>
              <a:rPr lang="fa-IR" sz="2800" dirty="0" smtClean="0">
                <a:cs typeface="B Nazanin" panose="00000400000000000000" pitchFamily="2" charset="-78"/>
              </a:rPr>
              <a:t>که </a:t>
            </a:r>
            <a:r>
              <a:rPr lang="fa-IR" sz="2800" dirty="0">
                <a:cs typeface="B Nazanin" panose="00000400000000000000" pitchFamily="2" charset="-78"/>
              </a:rPr>
              <a:t>اين فايل تنها بخشی از محصول بوده و صرفا جهت معرفی محصول </a:t>
            </a:r>
            <a:r>
              <a:rPr lang="fa-IR" sz="2800" dirty="0" smtClean="0">
                <a:cs typeface="B Nazanin" panose="00000400000000000000" pitchFamily="2" charset="-78"/>
              </a:rPr>
              <a:t>ميباشد</a:t>
            </a:r>
          </a:p>
          <a:p>
            <a:pPr algn="ctr" rtl="1"/>
            <a:r>
              <a:rPr lang="fa-IR" sz="2800" dirty="0" smtClean="0">
                <a:cs typeface="B Nazanin" panose="00000400000000000000" pitchFamily="2" charset="-78"/>
              </a:rPr>
              <a:t>برای </a:t>
            </a:r>
            <a:r>
              <a:rPr lang="fa-IR" sz="2800" dirty="0">
                <a:cs typeface="B Nazanin" panose="00000400000000000000" pitchFamily="2" charset="-78"/>
              </a:rPr>
              <a:t>خريداری و دانلود فايل کامل مقاله به زبان </a:t>
            </a:r>
            <a:r>
              <a:rPr lang="fa-IR" sz="2800" dirty="0" smtClean="0">
                <a:cs typeface="B Nazanin" panose="00000400000000000000" pitchFamily="2" charset="-78"/>
              </a:rPr>
              <a:t>فارسی</a:t>
            </a:r>
            <a:endParaRPr lang="en-US" sz="2800" dirty="0" smtClean="0">
              <a:cs typeface="B Nazanin" panose="00000400000000000000" pitchFamily="2" charset="-78"/>
            </a:endParaRPr>
          </a:p>
          <a:p>
            <a:pPr algn="ctr" rtl="1"/>
            <a:r>
              <a:rPr lang="fa-IR" sz="2800" dirty="0" smtClean="0">
                <a:cs typeface="B Nazanin" panose="00000400000000000000" pitchFamily="2" charset="-78"/>
              </a:rPr>
              <a:t>با </a:t>
            </a:r>
            <a:r>
              <a:rPr lang="fa-IR" sz="2800" dirty="0">
                <a:cs typeface="B Nazanin" panose="00000400000000000000" pitchFamily="2" charset="-78"/>
              </a:rPr>
              <a:t>فرمت پاورپوينت (با قابليت </a:t>
            </a:r>
            <a:r>
              <a:rPr lang="fa-IR" sz="2800" dirty="0" smtClean="0">
                <a:cs typeface="B Nazanin" panose="00000400000000000000" pitchFamily="2" charset="-78"/>
              </a:rPr>
              <a:t>ويرايش</a:t>
            </a:r>
            <a:r>
              <a:rPr lang="en-US" sz="2800" dirty="0" smtClean="0">
                <a:cs typeface="B Nazanin" panose="00000400000000000000" pitchFamily="2" charset="-78"/>
              </a:rPr>
              <a:t>(</a:t>
            </a:r>
            <a:endParaRPr lang="fa-IR" sz="2800" dirty="0" smtClean="0">
              <a:cs typeface="B Nazanin" panose="00000400000000000000" pitchFamily="2" charset="-78"/>
            </a:endParaRPr>
          </a:p>
          <a:p>
            <a:pPr algn="ctr" rtl="1"/>
            <a:r>
              <a:rPr lang="fa-IR" sz="2800" dirty="0" smtClean="0">
                <a:solidFill>
                  <a:srgbClr val="FF0000"/>
                </a:solidFill>
                <a:cs typeface="B Nazanin" panose="00000400000000000000" pitchFamily="2" charset="-78"/>
                <a:hlinkClick r:id="rId2"/>
              </a:rPr>
              <a:t>اينجا </a:t>
            </a:r>
            <a:r>
              <a:rPr lang="fa-IR" sz="2800" dirty="0">
                <a:cs typeface="B Nazanin" panose="00000400000000000000" pitchFamily="2" charset="-78"/>
              </a:rPr>
              <a:t>کليک </a:t>
            </a:r>
            <a:r>
              <a:rPr lang="fa-IR" sz="2800" dirty="0" smtClean="0">
                <a:cs typeface="B Nazanin" panose="00000400000000000000" pitchFamily="2" charset="-78"/>
              </a:rPr>
              <a:t>نماييد.</a:t>
            </a:r>
          </a:p>
          <a:p>
            <a:pPr algn="ctr" rtl="1"/>
            <a:r>
              <a:rPr lang="fa-IR" sz="2800" dirty="0" smtClean="0">
                <a:cs typeface="B Nazanin" panose="00000400000000000000" pitchFamily="2" charset="-78"/>
              </a:rPr>
              <a:t>فروشگاه </a:t>
            </a:r>
            <a:r>
              <a:rPr lang="fa-IR" sz="2800" dirty="0">
                <a:cs typeface="B Nazanin" panose="00000400000000000000" pitchFamily="2" charset="-78"/>
              </a:rPr>
              <a:t>اينترنتی ايران </a:t>
            </a:r>
            <a:r>
              <a:rPr lang="fa-IR" sz="2800" dirty="0" smtClean="0">
                <a:cs typeface="B Nazanin" panose="00000400000000000000" pitchFamily="2" charset="-78"/>
              </a:rPr>
              <a:t>عرضه </a:t>
            </a:r>
            <a:r>
              <a:rPr lang="en-US" sz="2800" dirty="0" smtClean="0"/>
              <a:t>www.iranarze.ir</a:t>
            </a:r>
            <a:endParaRPr lang="en-US" sz="2800" dirty="0">
              <a:effectLst>
                <a:outerShdw blurRad="38100" dist="38100" dir="2700000" algn="tl">
                  <a:srgbClr val="000000">
                    <a:alpha val="43137"/>
                  </a:srgbClr>
                </a:outerShdw>
              </a:effectLst>
              <a:cs typeface="B Nazanin" panose="00000400000000000000" pitchFamily="2" charset="-78"/>
            </a:endParaRPr>
          </a:p>
        </p:txBody>
      </p:sp>
      <p:sp>
        <p:nvSpPr>
          <p:cNvPr id="21" name="Action Button: Home 20">
            <a:hlinkClick r:id="" action="ppaction://hlinkshowjump?jump=firstslide" highlightClick="1"/>
          </p:cNvPr>
          <p:cNvSpPr/>
          <p:nvPr/>
        </p:nvSpPr>
        <p:spPr>
          <a:xfrm>
            <a:off x="226959" y="5266365"/>
            <a:ext cx="421105" cy="489703"/>
          </a:xfrm>
          <a:prstGeom prst="actionButtonHome">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5" name="Action Button: Back or Previous 24">
            <a:hlinkClick r:id="" action="ppaction://hlinkshowjump?jump=previousslide" highlightClick="1"/>
          </p:cNvPr>
          <p:cNvSpPr/>
          <p:nvPr/>
        </p:nvSpPr>
        <p:spPr>
          <a:xfrm>
            <a:off x="669495" y="5484142"/>
            <a:ext cx="330200" cy="266700"/>
          </a:xfrm>
          <a:prstGeom prst="actionButtonBackPrevious">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2" name="Rounded Rectangle 21"/>
          <p:cNvSpPr/>
          <p:nvPr/>
        </p:nvSpPr>
        <p:spPr>
          <a:xfrm>
            <a:off x="106325" y="5866681"/>
            <a:ext cx="8910083" cy="646176"/>
          </a:xfrm>
          <a:prstGeom prst="roundRect">
            <a:avLst/>
          </a:prstGeom>
          <a:effectLst>
            <a:reflection blurRad="6350" stA="50000" endA="300" endPos="55500" dist="1016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7" name="Rounded Rectangle 26"/>
          <p:cNvSpPr/>
          <p:nvPr/>
        </p:nvSpPr>
        <p:spPr>
          <a:xfrm>
            <a:off x="1445348" y="638727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solidFill>
                  <a:schemeClr val="lt1"/>
                </a:solidFill>
              </a:rPr>
              <a:t>5</a:t>
            </a:r>
            <a:endParaRPr lang="en-US" dirty="0">
              <a:solidFill>
                <a:schemeClr val="lt1"/>
              </a:solidFill>
            </a:endParaRPr>
          </a:p>
        </p:txBody>
      </p:sp>
      <p:sp>
        <p:nvSpPr>
          <p:cNvPr id="38" name="Rounded Rectangle 37"/>
          <p:cNvSpPr/>
          <p:nvPr/>
        </p:nvSpPr>
        <p:spPr>
          <a:xfrm>
            <a:off x="2963748" y="638727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solidFill>
                  <a:schemeClr val="lt1"/>
                </a:solidFill>
              </a:rPr>
              <a:t>4</a:t>
            </a:r>
            <a:endParaRPr lang="en-US" dirty="0">
              <a:solidFill>
                <a:schemeClr val="lt1"/>
              </a:solidFill>
            </a:endParaRPr>
          </a:p>
        </p:txBody>
      </p:sp>
      <p:sp>
        <p:nvSpPr>
          <p:cNvPr id="39" name="Rounded Rectangle 38"/>
          <p:cNvSpPr/>
          <p:nvPr/>
        </p:nvSpPr>
        <p:spPr>
          <a:xfrm>
            <a:off x="4482148" y="638727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solidFill>
                  <a:schemeClr val="lt1"/>
                </a:solidFill>
              </a:rPr>
              <a:t>3</a:t>
            </a:r>
            <a:endParaRPr lang="en-US" dirty="0">
              <a:solidFill>
                <a:schemeClr val="lt1"/>
              </a:solidFill>
            </a:endParaRPr>
          </a:p>
        </p:txBody>
      </p:sp>
      <p:sp>
        <p:nvSpPr>
          <p:cNvPr id="40" name="Rounded Rectangle 39"/>
          <p:cNvSpPr/>
          <p:nvPr/>
        </p:nvSpPr>
        <p:spPr>
          <a:xfrm>
            <a:off x="6000548" y="6387275"/>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solidFill>
                  <a:schemeClr val="lt1"/>
                </a:solidFill>
              </a:rPr>
              <a:t>2</a:t>
            </a:r>
            <a:endParaRPr lang="en-US" dirty="0">
              <a:solidFill>
                <a:schemeClr val="lt1"/>
              </a:solidFill>
            </a:endParaRPr>
          </a:p>
        </p:txBody>
      </p:sp>
      <p:sp>
        <p:nvSpPr>
          <p:cNvPr id="41" name="Rounded Rectangle 40"/>
          <p:cNvSpPr/>
          <p:nvPr/>
        </p:nvSpPr>
        <p:spPr>
          <a:xfrm>
            <a:off x="7518948" y="6390937"/>
            <a:ext cx="280416" cy="2438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fa-IR" dirty="0"/>
              <a:t>1</a:t>
            </a:r>
            <a:endParaRPr lang="en-US" dirty="0"/>
          </a:p>
        </p:txBody>
      </p:sp>
    </p:spTree>
    <p:extLst>
      <p:ext uri="{BB962C8B-B14F-4D97-AF65-F5344CB8AC3E}">
        <p14:creationId xmlns:p14="http://schemas.microsoft.com/office/powerpoint/2010/main" val="213974633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7_Office The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580</Words>
  <Application>Microsoft Office PowerPoint</Application>
  <PresentationFormat>On-screen Show (4:3)</PresentationFormat>
  <Paragraphs>38</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B Nazanin</vt:lpstr>
      <vt:lpstr>Calibri</vt:lpstr>
      <vt:lpstr>Calibri Light</vt:lpstr>
      <vt:lpstr>7_Office Theme</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dc:description>madsg.com</dc:description>
  <cp:lastModifiedBy/>
  <cp:revision>1</cp:revision>
  <dcterms:created xsi:type="dcterms:W3CDTF">2013-09-24T05:01:40Z</dcterms:created>
  <dcterms:modified xsi:type="dcterms:W3CDTF">2022-10-02T10:02:31Z</dcterms:modified>
</cp:coreProperties>
</file>