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95" r:id="rId2"/>
    <p:sldId id="298" r:id="rId3"/>
    <p:sldId id="299" r:id="rId4"/>
    <p:sldId id="300" r:id="rId5"/>
    <p:sldId id="312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574" autoAdjust="0"/>
    <p:restoredTop sz="94660"/>
  </p:normalViewPr>
  <p:slideViewPr>
    <p:cSldViewPr snapToGrid="0">
      <p:cViewPr varScale="1">
        <p:scale>
          <a:sx n="88" d="100"/>
          <a:sy n="88" d="100"/>
        </p:scale>
        <p:origin x="758" y="53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9/21/2022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9/21/2022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iranarze.ir/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6647447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78017" y="3164838"/>
            <a:ext cx="836669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3200" b="1" dirty="0">
                <a:cs typeface="B Nazanin" panose="00000400000000000000" pitchFamily="2" charset="-78"/>
              </a:rPr>
              <a:t>عوامل تغذیه ای در ضربه مغزی مرتبط با ورزش</a:t>
            </a:r>
          </a:p>
        </p:txBody>
      </p:sp>
      <p:sp>
        <p:nvSpPr>
          <p:cNvPr id="38" name="Rectangle 37"/>
          <p:cNvSpPr/>
          <p:nvPr/>
        </p:nvSpPr>
        <p:spPr>
          <a:xfrm>
            <a:off x="4751908" y="4488710"/>
            <a:ext cx="3974568" cy="1094873"/>
          </a:xfrm>
          <a:prstGeom prst="rect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7150" dist="19050" dir="5400000" algn="ctr" rotWithShape="0">
              <a:srgbClr val="000000">
                <a:alpha val="63000"/>
              </a:srgb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 smtClean="0">
                <a:cs typeface="B Nazanin" panose="00000400000000000000" pitchFamily="2" charset="-78"/>
              </a:rPr>
              <a:t>استاد: </a:t>
            </a:r>
            <a:endParaRPr lang="fa-IR" sz="2400" b="1" dirty="0">
              <a:cs typeface="B Nazanin" panose="00000400000000000000" pitchFamily="2" charset="-78"/>
            </a:endParaRPr>
          </a:p>
        </p:txBody>
      </p:sp>
      <p:sp>
        <p:nvSpPr>
          <p:cNvPr id="39" name="Rectangle 38"/>
          <p:cNvSpPr/>
          <p:nvPr/>
        </p:nvSpPr>
        <p:spPr>
          <a:xfrm>
            <a:off x="378017" y="4483224"/>
            <a:ext cx="3974568" cy="1094873"/>
          </a:xfrm>
          <a:prstGeom prst="rect">
            <a:avLst/>
          </a:prstGeom>
          <a:effectLst>
            <a:outerShdw blurRad="50800" dist="38100" dir="2700000" algn="tl" rotWithShape="0">
              <a:prstClr val="black">
                <a:alpha val="40000"/>
              </a:prstClr>
            </a:outerShdw>
            <a:reflection blurRad="6350" stA="52000" endA="300" endPos="350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1"/>
            <a:r>
              <a:rPr lang="fa-IR" sz="2400" b="1" dirty="0">
                <a:cs typeface="B Nazanin" panose="00000400000000000000" pitchFamily="2" charset="-78"/>
              </a:rPr>
              <a:t>دانشجو: 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142" y="217859"/>
            <a:ext cx="2717980" cy="2717980"/>
          </a:xfrm>
          <a:prstGeom prst="rect">
            <a:avLst/>
          </a:prstGeom>
        </p:spPr>
      </p:pic>
      <p:sp>
        <p:nvSpPr>
          <p:cNvPr id="15" name="Rounded Rectangle 14"/>
          <p:cNvSpPr/>
          <p:nvPr/>
        </p:nvSpPr>
        <p:spPr>
          <a:xfrm>
            <a:off x="378017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سال تحصیلی:</a:t>
            </a:r>
            <a:endParaRPr lang="en-US" dirty="0"/>
          </a:p>
        </p:txBody>
      </p:sp>
      <p:sp>
        <p:nvSpPr>
          <p:cNvPr id="12" name="Rounded Rectangle 11"/>
          <p:cNvSpPr/>
          <p:nvPr/>
        </p:nvSpPr>
        <p:spPr>
          <a:xfrm>
            <a:off x="4751908" y="5884771"/>
            <a:ext cx="3974568" cy="646176"/>
          </a:xfrm>
          <a:prstGeom prst="roundRect">
            <a:avLst>
              <a:gd name="adj" fmla="val 0"/>
            </a:avLst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  <a:reflection blurRad="6350" stA="50000" endA="300" endPos="55500" dist="101600" dir="5400000" sy="-100000" algn="bl" rotWithShape="0"/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b="1" dirty="0" smtClean="0">
                <a:cs typeface="B Nazanin" panose="00000400000000000000" pitchFamily="2" charset="-78"/>
              </a:rPr>
              <a:t>نام درس: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8885305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drap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اول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اول: مقدمه</a:t>
            </a: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آسیب مغزی تروماتیک خفیف (</a:t>
            </a:r>
            <a:r>
              <a:rPr lang="en-US" sz="2000" dirty="0" smtClean="0">
                <a:cs typeface="B Nazanin" panose="00000400000000000000" pitchFamily="2" charset="-78"/>
              </a:rPr>
              <a:t>TBI</a:t>
            </a:r>
            <a:r>
              <a:rPr lang="fa-IR" sz="2000" dirty="0" smtClean="0">
                <a:cs typeface="B Nazanin" panose="00000400000000000000" pitchFamily="2" charset="-78"/>
              </a:rPr>
              <a:t>)</a:t>
            </a:r>
            <a:r>
              <a:rPr lang="en-US" sz="2000" dirty="0" smtClean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یا </a:t>
            </a:r>
            <a:r>
              <a:rPr lang="fa-IR" sz="2000" dirty="0" smtClean="0">
                <a:cs typeface="B Nazanin" panose="00000400000000000000" pitchFamily="2" charset="-78"/>
              </a:rPr>
              <a:t>'ضربه ی </a:t>
            </a:r>
            <a:r>
              <a:rPr lang="fa-IR" sz="2000" dirty="0">
                <a:cs typeface="B Nazanin" panose="00000400000000000000" pitchFamily="2" charset="-78"/>
              </a:rPr>
              <a:t>مغزی' بر اثر یک </a:t>
            </a:r>
            <a:r>
              <a:rPr lang="fa-IR" sz="2000" dirty="0" smtClean="0">
                <a:cs typeface="B Nazanin" panose="00000400000000000000" pitchFamily="2" charset="-78"/>
              </a:rPr>
              <a:t>ضربه ی </a:t>
            </a:r>
            <a:r>
              <a:rPr lang="fa-IR" sz="2000" dirty="0">
                <a:cs typeface="B Nazanin" panose="00000400000000000000" pitchFamily="2" charset="-78"/>
              </a:rPr>
              <a:t>مستقیم به سر، صورت، گردن یا </a:t>
            </a:r>
            <a:r>
              <a:rPr lang="fa-IR" sz="2000" dirty="0" smtClean="0">
                <a:cs typeface="B Nazanin" panose="00000400000000000000" pitchFamily="2" charset="-78"/>
              </a:rPr>
              <a:t>نقطه ی </a:t>
            </a:r>
            <a:r>
              <a:rPr lang="fa-IR" sz="2000" dirty="0">
                <a:cs typeface="B Nazanin" panose="00000400000000000000" pitchFamily="2" charset="-78"/>
              </a:rPr>
              <a:t>دیگری از بدن با یک نیروی 'تکانشی' که به سر منتقل </a:t>
            </a:r>
            <a:r>
              <a:rPr lang="fa-IR" sz="2000" dirty="0" smtClean="0">
                <a:cs typeface="B Nazanin" panose="00000400000000000000" pitchFamily="2" charset="-78"/>
              </a:rPr>
              <a:t>می شود</a:t>
            </a:r>
            <a:r>
              <a:rPr lang="fa-IR" sz="2000" dirty="0">
                <a:cs typeface="B Nazanin" panose="00000400000000000000" pitchFamily="2" charset="-78"/>
              </a:rPr>
              <a:t>، پدید </a:t>
            </a:r>
            <a:r>
              <a:rPr lang="fa-IR" sz="2000" dirty="0" smtClean="0">
                <a:cs typeface="B Nazanin" panose="00000400000000000000" pitchFamily="2" charset="-78"/>
              </a:rPr>
              <a:t>می آید</a:t>
            </a:r>
            <a:r>
              <a:rPr lang="fa-IR" sz="2000" dirty="0">
                <a:cs typeface="B Nazanin" panose="00000400000000000000" pitchFamily="2" charset="-78"/>
              </a:rPr>
              <a:t>. شمار </a:t>
            </a:r>
            <a:r>
              <a:rPr lang="fa-IR" sz="2000" dirty="0" smtClean="0">
                <a:cs typeface="B Nazanin" panose="00000400000000000000" pitchFamily="2" charset="-78"/>
              </a:rPr>
              <a:t>ضربه های </a:t>
            </a:r>
            <a:r>
              <a:rPr lang="fa-IR" sz="2000" dirty="0">
                <a:cs typeface="B Nazanin" panose="00000400000000000000" pitchFamily="2" charset="-78"/>
              </a:rPr>
              <a:t>مغزی مرتبط با ورزش </a:t>
            </a:r>
            <a:r>
              <a:rPr lang="fa-IR" sz="2000" dirty="0" smtClean="0">
                <a:cs typeface="B Nazanin" panose="00000400000000000000" pitchFamily="2" charset="-78"/>
              </a:rPr>
              <a:t>به طور </a:t>
            </a:r>
            <a:r>
              <a:rPr lang="fa-IR" sz="2000" dirty="0">
                <a:cs typeface="B Nazanin" panose="00000400000000000000" pitchFamily="2" charset="-78"/>
              </a:rPr>
              <a:t>پیوسته و یکنواختی در </a:t>
            </a:r>
            <a:r>
              <a:rPr lang="fa-IR" sz="2000" dirty="0" smtClean="0">
                <a:cs typeface="B Nazanin" panose="00000400000000000000" pitchFamily="2" charset="-78"/>
              </a:rPr>
              <a:t>سال های </a:t>
            </a:r>
            <a:r>
              <a:rPr lang="fa-IR" sz="2000" dirty="0">
                <a:cs typeface="B Nazanin" panose="00000400000000000000" pitchFamily="2" charset="-78"/>
              </a:rPr>
              <a:t>اخیر افزایش یافته است. در جمعیت </a:t>
            </a:r>
            <a:r>
              <a:rPr lang="fa-IR" sz="2000" dirty="0" smtClean="0">
                <a:cs typeface="B Nazanin" panose="00000400000000000000" pitchFamily="2" charset="-78"/>
              </a:rPr>
              <a:t>ورزش های </a:t>
            </a:r>
            <a:r>
              <a:rPr lang="fa-IR" sz="2000" dirty="0">
                <a:cs typeface="B Nazanin" panose="00000400000000000000" pitchFamily="2" charset="-78"/>
              </a:rPr>
              <a:t>تماسی، سندروم کاهش تاب-آوری مغز منجر به افزایش </a:t>
            </a:r>
            <a:r>
              <a:rPr lang="fa-IR" sz="2000" dirty="0" smtClean="0">
                <a:cs typeface="B Nazanin" panose="00000400000000000000" pitchFamily="2" charset="-78"/>
              </a:rPr>
              <a:t>آسیب پذیری </a:t>
            </a:r>
            <a:r>
              <a:rPr lang="fa-IR" sz="2000" dirty="0">
                <a:cs typeface="B Nazanin" panose="00000400000000000000" pitchFamily="2" charset="-78"/>
              </a:rPr>
              <a:t>در برابر ضربات مغزی </a:t>
            </a:r>
            <a:r>
              <a:rPr lang="fa-IR" sz="2000" dirty="0" smtClean="0">
                <a:cs typeface="B Nazanin" panose="00000400000000000000" pitchFamily="2" charset="-78"/>
              </a:rPr>
              <a:t>می شود</a:t>
            </a:r>
            <a:r>
              <a:rPr lang="fa-IR" sz="2000" dirty="0">
                <a:cs typeface="B Nazanin" panose="00000400000000000000" pitchFamily="2" charset="-78"/>
              </a:rPr>
              <a:t>. این سندروم یک وضعیت فیزیولوژیکی ویژه است که متناظر با کمبودهای </a:t>
            </a:r>
            <a:r>
              <a:rPr lang="fa-IR" sz="2000" dirty="0" smtClean="0">
                <a:cs typeface="B Nazanin" panose="00000400000000000000" pitchFamily="2" charset="-78"/>
              </a:rPr>
              <a:t>تغذیه ای </a:t>
            </a:r>
            <a:r>
              <a:rPr lang="fa-IR" sz="2000" dirty="0">
                <a:cs typeface="B Nazanin" panose="00000400000000000000" pitchFamily="2" charset="-78"/>
              </a:rPr>
              <a:t>کارکردی و اختلال برخی سازوکارهایی است که معمولاً هموستازی متابولیک (</a:t>
            </a:r>
            <a:r>
              <a:rPr lang="fa-IR" sz="2000" dirty="0" smtClean="0">
                <a:cs typeface="B Nazanin" panose="00000400000000000000" pitchFamily="2" charset="-78"/>
              </a:rPr>
              <a:t>هم ایستایی </a:t>
            </a:r>
            <a:r>
              <a:rPr lang="fa-IR" sz="2000" dirty="0">
                <a:cs typeface="B Nazanin" panose="00000400000000000000" pitchFamily="2" charset="-78"/>
              </a:rPr>
              <a:t>سوخت و ساز) در بافت مغز را نگاه </a:t>
            </a:r>
            <a:r>
              <a:rPr lang="fa-IR" sz="2000" dirty="0" smtClean="0">
                <a:cs typeface="B Nazanin" panose="00000400000000000000" pitchFamily="2" charset="-78"/>
              </a:rPr>
              <a:t>می دارند</a:t>
            </a:r>
            <a:r>
              <a:rPr lang="fa-IR" sz="2000" dirty="0">
                <a:cs typeface="B Nazanin" panose="00000400000000000000" pitchFamily="2" charset="-78"/>
              </a:rPr>
              <a:t>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1/12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3" name="Action Button: Back or Previous 2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Action Button: Forward or Next 3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ounded Rectangle 1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17" name="Rounded Rectangle 1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TextBox 4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65897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2/12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6" name="Action Button: Back or Previous 15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Action Button: Forward or Next 16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ounded Rectangle 39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1" name="TextBox 40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دوم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42" name="Rounded Rectangle 41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ounded Rectangle 42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ounded Rectangle 43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ounded Rectangle 44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6" name="Rounded Rectangle 45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47" name="Rounded Rectangle 46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TextBox 4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روش شناسی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دوم: </a:t>
            </a:r>
            <a:r>
              <a:rPr lang="fa-IR" sz="2500" b="1" dirty="0" smtClean="0">
                <a:cs typeface="B Nazanin" panose="00000400000000000000" pitchFamily="2" charset="-78"/>
              </a:rPr>
              <a:t>روش شناسی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مطالعاتی که دربرگیرنده­ی داده­هایی پیرامون عوامل تغذیه­ای در ضربه­ی مغزی مرتبط با ورزش بودند، با استفاده از پایگاه داده­ی الکترونیکی </a:t>
            </a:r>
            <a:r>
              <a:rPr lang="en-US" sz="2000" dirty="0">
                <a:cs typeface="B Nazanin" panose="00000400000000000000" pitchFamily="2" charset="-78"/>
              </a:rPr>
              <a:t>PubMed</a:t>
            </a:r>
            <a:r>
              <a:rPr lang="fa-IR" sz="2000" dirty="0">
                <a:cs typeface="B Nazanin" panose="00000400000000000000" pitchFamily="2" charset="-78"/>
              </a:rPr>
              <a:t> شناسایی شدند. اصطلاحات جست­وجو شامل واژه­ها و مترادف­هایی برای موارد زیر بودند: (نیازهای تغذیه­ای یا مکمل­سازی تغذیه­ای یا مواد مغذی یا تغذیه یا غذا یا رژیم غذایی) و (ضربه­ی مغزی یا آسیب مغزی تروماتیک خفیف یا ضربه­ی مغزی مرتبط با ورزش) و (ورزشکار یا تمرین ورزشی یا فعالیت فیزیکی یا ورزش تماسی).</a:t>
            </a:r>
            <a:endParaRPr lang="en-US" sz="2000" dirty="0"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endParaRPr lang="fa-IR" sz="2000" dirty="0">
              <a:cs typeface="B Nazanin" panose="00000400000000000000" pitchFamily="2" charset="-78"/>
            </a:endParaRP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541154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l="-10000" r="-1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fa-IR" sz="2400" dirty="0" smtClean="0">
                <a:cs typeface="B Nazanin" panose="00000400000000000000" pitchFamily="2" charset="-78"/>
              </a:rPr>
              <a:t>3/12</a:t>
            </a:r>
            <a:endParaRPr lang="en-US" dirty="0">
              <a:cs typeface="B Nazanin" panose="00000400000000000000" pitchFamily="2" charset="-78"/>
            </a:endParaRPr>
          </a:p>
        </p:txBody>
      </p:sp>
      <p:sp>
        <p:nvSpPr>
          <p:cNvPr id="17" name="Action Button: Back or Previous 16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Action Button: Forward or Next 17">
            <a:hlinkClick r:id="" action="ppaction://hlinkshowjump?jump=nextslide" highlightClick="1"/>
          </p:cNvPr>
          <p:cNvSpPr/>
          <p:nvPr/>
        </p:nvSpPr>
        <p:spPr>
          <a:xfrm>
            <a:off x="1021126" y="5486963"/>
            <a:ext cx="304800" cy="261059"/>
          </a:xfrm>
          <a:prstGeom prst="actionButtonForwardNex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ounded Rectangle 18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2" name="TextBox 21"/>
          <p:cNvSpPr txBox="1"/>
          <p:nvPr/>
        </p:nvSpPr>
        <p:spPr>
          <a:xfrm>
            <a:off x="7782768" y="5962223"/>
            <a:ext cx="1140752" cy="43088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200" dirty="0" smtClean="0">
                <a:solidFill>
                  <a:schemeClr val="bg1"/>
                </a:solidFill>
                <a:cs typeface="B Nazanin" panose="00000400000000000000" pitchFamily="2" charset="-78"/>
              </a:rPr>
              <a:t>فصل سوم </a:t>
            </a:r>
            <a:endParaRPr lang="en-US" sz="2200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53255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3837089" y="6420116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5155594" y="641656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1" name="Rounded Rectangle 30"/>
          <p:cNvSpPr/>
          <p:nvPr/>
        </p:nvSpPr>
        <p:spPr>
          <a:xfrm>
            <a:off x="6446154" y="6420116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2" name="Rounded Rectangle 31"/>
          <p:cNvSpPr/>
          <p:nvPr/>
        </p:nvSpPr>
        <p:spPr>
          <a:xfrm>
            <a:off x="7736714" y="6425658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 smtClean="0"/>
              <a:t>1</a:t>
            </a:r>
            <a:endParaRPr lang="en-US" dirty="0"/>
          </a:p>
        </p:txBody>
      </p:sp>
      <p:sp>
        <p:nvSpPr>
          <p:cNvPr id="33" name="Rounded Rectangle 32"/>
          <p:cNvSpPr/>
          <p:nvPr/>
        </p:nvSpPr>
        <p:spPr>
          <a:xfrm>
            <a:off x="1234127" y="6416560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TextBox 37"/>
          <p:cNvSpPr txBox="1"/>
          <p:nvPr/>
        </p:nvSpPr>
        <p:spPr>
          <a:xfrm>
            <a:off x="475894" y="5999942"/>
            <a:ext cx="69155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تغییرات سوخت و ساز در مغز پس از </a:t>
            </a:r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ضربه ی </a:t>
            </a:r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مغزی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460904" y="299805"/>
            <a:ext cx="8260466" cy="4825306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فصل سوم: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تغییرات سوخت و ساز در مغز پس از </a:t>
            </a:r>
            <a:r>
              <a:rPr lang="fa-IR" sz="25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ضربه ی </a:t>
            </a:r>
            <a:r>
              <a:rPr lang="fa-IR" sz="25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B Nazanin" panose="00000400000000000000" pitchFamily="2" charset="-78"/>
              </a:rPr>
              <a:t>مغزی</a:t>
            </a:r>
            <a:endParaRPr lang="fa-IR" sz="25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ctr" rtl="1"/>
            <a:endParaRPr lang="fa-IR" sz="2400" b="1" dirty="0" smtClean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  <a:p>
            <a:pPr algn="just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پژوهش­ها حوزه­هایی از افزایش فعال­سازی مغز را یافته­اند که متناظر با افزایش استفاده از مواد مغزی  در ورزشکاران شرکت­کننده در ورزش­های تماسی در مقایسه با ورزش­های غیرتماسی هستند، و به تازگی نشان داده شد که ضربه­های مغزی باعث مصرف بیش از اندازه­ی مواد مغزی توسط مغز می­شوند.</a:t>
            </a:r>
            <a:endParaRPr lang="en-US" sz="2000" dirty="0">
              <a:cs typeface="B Nazanin" panose="00000400000000000000" pitchFamily="2" charset="-78"/>
            </a:endParaRPr>
          </a:p>
          <a:p>
            <a:pPr algn="r" rtl="1">
              <a:lnSpc>
                <a:spcPct val="150000"/>
              </a:lnSpc>
            </a:pPr>
            <a:r>
              <a:rPr lang="fa-IR" sz="2000" dirty="0">
                <a:cs typeface="B Nazanin" panose="00000400000000000000" pitchFamily="2" charset="-78"/>
              </a:rPr>
              <a:t>فرایندهای بیوشیمی مرتبط با ضربه­ی مغزی با کشش آکسون آغاز می­شود، امری که منجر به ترشح گسترده­ی یون­های </a:t>
            </a:r>
            <a:r>
              <a:rPr lang="en-US" sz="2000" dirty="0">
                <a:cs typeface="B Nazanin" panose="00000400000000000000" pitchFamily="2" charset="-78"/>
              </a:rPr>
              <a:t>K</a:t>
            </a:r>
            <a:r>
              <a:rPr lang="en-US" sz="2000" baseline="30000" dirty="0">
                <a:cs typeface="B Nazanin" panose="00000400000000000000" pitchFamily="2" charset="-78"/>
              </a:rPr>
              <a:t>+</a:t>
            </a:r>
            <a:r>
              <a:rPr lang="fa-IR" sz="2000" dirty="0">
                <a:cs typeface="B Nazanin" panose="00000400000000000000" pitchFamily="2" charset="-78"/>
              </a:rPr>
              <a:t> و ترشح حجم بیش از حد عادی ناقل­های عصبی انگیزگر به­ویژه گلوتامات می­شود، و به دنبال آن، منجر به ترشح گسترده­ی یون­های </a:t>
            </a:r>
            <a:r>
              <a:rPr lang="en-US" sz="2000" dirty="0">
                <a:cs typeface="B Nazanin" panose="00000400000000000000" pitchFamily="2" charset="-78"/>
              </a:rPr>
              <a:t>Ca</a:t>
            </a:r>
            <a:r>
              <a:rPr lang="en-US" sz="2000" baseline="30000" dirty="0">
                <a:cs typeface="B Nazanin" panose="00000400000000000000" pitchFamily="2" charset="-78"/>
              </a:rPr>
              <a:t>2+</a:t>
            </a:r>
            <a:r>
              <a:rPr lang="fa-IR" sz="2000" dirty="0">
                <a:cs typeface="B Nazanin" panose="00000400000000000000" pitchFamily="2" charset="-78"/>
              </a:rPr>
              <a:t> می­شود، موضوعی که باعث قطبی­زدایی بیش­تر سلول می­شود. سلول مربوط برای بازیابی شیب یونی، پمپ­های </a:t>
            </a:r>
            <a:r>
              <a:rPr lang="en-US" sz="2000" dirty="0">
                <a:cs typeface="B Nazanin" panose="00000400000000000000" pitchFamily="2" charset="-78"/>
              </a:rPr>
              <a:t>Na</a:t>
            </a:r>
            <a:r>
              <a:rPr lang="en-US" sz="2000" baseline="30000" dirty="0">
                <a:cs typeface="B Nazanin" panose="00000400000000000000" pitchFamily="2" charset="-78"/>
              </a:rPr>
              <a:t>+</a:t>
            </a:r>
            <a:r>
              <a:rPr lang="en-US" sz="2000" dirty="0">
                <a:cs typeface="B Nazanin" panose="00000400000000000000" pitchFamily="2" charset="-78"/>
              </a:rPr>
              <a:t>/K</a:t>
            </a:r>
            <a:r>
              <a:rPr lang="en-US" sz="2000" baseline="30000" dirty="0">
                <a:cs typeface="B Nazanin" panose="00000400000000000000" pitchFamily="2" charset="-78"/>
              </a:rPr>
              <a:t>+</a:t>
            </a:r>
            <a:r>
              <a:rPr lang="fa-IR" sz="2000" dirty="0">
                <a:cs typeface="B Nazanin" panose="00000400000000000000" pitchFamily="2" charset="-78"/>
              </a:rPr>
              <a:t> را فعال­سازی می­کند که مستلزم ادنوزین تریفسفات (</a:t>
            </a:r>
            <a:r>
              <a:rPr lang="en-US" sz="2000" dirty="0">
                <a:cs typeface="B Nazanin" panose="00000400000000000000" pitchFamily="2" charset="-78"/>
              </a:rPr>
              <a:t>ATP</a:t>
            </a:r>
            <a:r>
              <a:rPr lang="fa-IR" sz="2000" dirty="0">
                <a:cs typeface="B Nazanin" panose="00000400000000000000" pitchFamily="2" charset="-78"/>
              </a:rPr>
              <a:t>) بیش­تر است تا </a:t>
            </a:r>
            <a:r>
              <a:rPr lang="en-US" sz="2000" dirty="0">
                <a:cs typeface="B Nazanin" panose="00000400000000000000" pitchFamily="2" charset="-78"/>
              </a:rPr>
              <a:t>K</a:t>
            </a:r>
            <a:r>
              <a:rPr lang="en-US" sz="2000" baseline="30000" dirty="0">
                <a:cs typeface="B Nazanin" panose="00000400000000000000" pitchFamily="2" charset="-78"/>
              </a:rPr>
              <a:t>+</a:t>
            </a:r>
            <a:r>
              <a:rPr lang="en-US" sz="2000" dirty="0">
                <a:cs typeface="B Nazanin" panose="00000400000000000000" pitchFamily="2" charset="-78"/>
              </a:rPr>
              <a:t> </a:t>
            </a:r>
            <a:r>
              <a:rPr lang="fa-IR" sz="2000" dirty="0">
                <a:cs typeface="B Nazanin" panose="00000400000000000000" pitchFamily="2" charset="-78"/>
              </a:rPr>
              <a:t>از دست رفته را بازیابی کند.</a:t>
            </a:r>
          </a:p>
          <a:p>
            <a:pPr algn="r" rtl="1"/>
            <a:endParaRPr lang="en-US" sz="2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624558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271174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ctr" rtl="1"/>
            <a:endParaRPr lang="fa-IR" sz="2800" dirty="0" smtClean="0"/>
          </a:p>
          <a:p>
            <a:pPr algn="ctr" rtl="1"/>
            <a:endParaRPr lang="fa-IR" sz="2800" dirty="0"/>
          </a:p>
          <a:p>
            <a:pPr algn="ctr" rtl="1"/>
            <a:endParaRPr lang="fa-IR" sz="2800" dirty="0" smtClean="0"/>
          </a:p>
          <a:p>
            <a:pPr algn="ctr" rtl="1"/>
            <a:r>
              <a:rPr lang="fa-IR" sz="2800" b="1" dirty="0" smtClean="0">
                <a:cs typeface="B Nazanin" panose="00000400000000000000" pitchFamily="2" charset="-78"/>
              </a:rPr>
              <a:t>لطفا </a:t>
            </a:r>
            <a:r>
              <a:rPr lang="fa-IR" sz="2800" b="1" dirty="0">
                <a:cs typeface="B Nazanin" panose="00000400000000000000" pitchFamily="2" charset="-78"/>
              </a:rPr>
              <a:t>توجه داشته </a:t>
            </a:r>
            <a:r>
              <a:rPr lang="fa-IR" sz="2800" b="1" dirty="0" smtClean="0">
                <a:cs typeface="B Nazanin" panose="00000400000000000000" pitchFamily="2" charset="-78"/>
              </a:rPr>
              <a:t>باشيد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که </a:t>
            </a:r>
            <a:r>
              <a:rPr lang="fa-IR" sz="2800" dirty="0">
                <a:cs typeface="B Nazanin" panose="00000400000000000000" pitchFamily="2" charset="-78"/>
              </a:rPr>
              <a:t>اين فايل تنها بخشی از محصول بوده و صرفا جهت معرفی محصول </a:t>
            </a:r>
            <a:r>
              <a:rPr lang="fa-IR" sz="2800" dirty="0" smtClean="0">
                <a:cs typeface="B Nazanin" panose="00000400000000000000" pitchFamily="2" charset="-78"/>
              </a:rPr>
              <a:t>ميباشد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برای </a:t>
            </a:r>
            <a:r>
              <a:rPr lang="fa-IR" sz="2800" dirty="0">
                <a:cs typeface="B Nazanin" panose="00000400000000000000" pitchFamily="2" charset="-78"/>
              </a:rPr>
              <a:t>خريداری و دانلود فايل کامل مقاله به زبان </a:t>
            </a:r>
            <a:r>
              <a:rPr lang="fa-IR" sz="2800" dirty="0" smtClean="0">
                <a:cs typeface="B Nazanin" panose="00000400000000000000" pitchFamily="2" charset="-78"/>
              </a:rPr>
              <a:t>فارسی</a:t>
            </a:r>
            <a:endParaRPr lang="en-US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با </a:t>
            </a:r>
            <a:r>
              <a:rPr lang="fa-IR" sz="2800" dirty="0">
                <a:cs typeface="B Nazanin" panose="00000400000000000000" pitchFamily="2" charset="-78"/>
              </a:rPr>
              <a:t>فرمت پاورپوينت (با قابليت </a:t>
            </a:r>
            <a:r>
              <a:rPr lang="fa-IR" sz="2800" dirty="0" smtClean="0">
                <a:cs typeface="B Nazanin" panose="00000400000000000000" pitchFamily="2" charset="-78"/>
              </a:rPr>
              <a:t>ويرايش</a:t>
            </a:r>
            <a:r>
              <a:rPr lang="en-US" sz="2800" dirty="0" smtClean="0">
                <a:cs typeface="B Nazanin" panose="00000400000000000000" pitchFamily="2" charset="-78"/>
              </a:rPr>
              <a:t>(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algn="ctr" rtl="1"/>
            <a:r>
              <a:rPr lang="fa-IR" sz="2800" dirty="0" smtClean="0">
                <a:solidFill>
                  <a:srgbClr val="FF0000"/>
                </a:solidFill>
                <a:cs typeface="B Nazanin" panose="00000400000000000000" pitchFamily="2" charset="-78"/>
                <a:hlinkClick r:id="rId2"/>
              </a:rPr>
              <a:t>اينجا </a:t>
            </a:r>
            <a:r>
              <a:rPr lang="fa-IR" sz="2800" dirty="0">
                <a:cs typeface="B Nazanin" panose="00000400000000000000" pitchFamily="2" charset="-78"/>
              </a:rPr>
              <a:t>کليک </a:t>
            </a:r>
            <a:r>
              <a:rPr lang="fa-IR" sz="2800" dirty="0" smtClean="0">
                <a:cs typeface="B Nazanin" panose="00000400000000000000" pitchFamily="2" charset="-78"/>
              </a:rPr>
              <a:t>نماييد.</a:t>
            </a:r>
          </a:p>
          <a:p>
            <a:pPr algn="ctr" rtl="1"/>
            <a:r>
              <a:rPr lang="fa-IR" sz="2800" dirty="0" smtClean="0">
                <a:cs typeface="B Nazanin" panose="00000400000000000000" pitchFamily="2" charset="-78"/>
              </a:rPr>
              <a:t>فروشگاه </a:t>
            </a:r>
            <a:r>
              <a:rPr lang="fa-IR" sz="2800" dirty="0">
                <a:cs typeface="B Nazanin" panose="00000400000000000000" pitchFamily="2" charset="-78"/>
              </a:rPr>
              <a:t>اينترنتی ايران </a:t>
            </a:r>
            <a:r>
              <a:rPr lang="fa-IR" sz="2800" dirty="0" smtClean="0">
                <a:cs typeface="B Nazanin" panose="00000400000000000000" pitchFamily="2" charset="-78"/>
              </a:rPr>
              <a:t>عرضه </a:t>
            </a:r>
            <a:r>
              <a:rPr lang="en-US" sz="2800" dirty="0" smtClean="0"/>
              <a:t>www.iranarze.ir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Action Button: Back or Previous 24">
            <a:hlinkClick r:id="" action="ppaction://hlinkshowjump?jump=previousslide" highlightClick="1"/>
          </p:cNvPr>
          <p:cNvSpPr/>
          <p:nvPr/>
        </p:nvSpPr>
        <p:spPr>
          <a:xfrm>
            <a:off x="669495" y="5484142"/>
            <a:ext cx="330200" cy="266700"/>
          </a:xfrm>
          <a:prstGeom prst="actionButtonBackPrevious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ounded Rectangle 21"/>
          <p:cNvSpPr/>
          <p:nvPr/>
        </p:nvSpPr>
        <p:spPr>
          <a:xfrm>
            <a:off x="106325" y="5866681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ounded Rectangle 26"/>
          <p:cNvSpPr/>
          <p:nvPr/>
        </p:nvSpPr>
        <p:spPr>
          <a:xfrm>
            <a:off x="14453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5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8" name="Rounded Rectangle 37"/>
          <p:cNvSpPr/>
          <p:nvPr/>
        </p:nvSpPr>
        <p:spPr>
          <a:xfrm>
            <a:off x="29637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4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39" name="Rounded Rectangle 38"/>
          <p:cNvSpPr/>
          <p:nvPr/>
        </p:nvSpPr>
        <p:spPr>
          <a:xfrm>
            <a:off x="44821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3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0" name="Rounded Rectangle 39"/>
          <p:cNvSpPr/>
          <p:nvPr/>
        </p:nvSpPr>
        <p:spPr>
          <a:xfrm>
            <a:off x="6000548" y="638727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>
                <a:solidFill>
                  <a:schemeClr val="lt1"/>
                </a:solidFill>
              </a:rPr>
              <a:t>2</a:t>
            </a:r>
            <a:endParaRPr lang="en-US" dirty="0">
              <a:solidFill>
                <a:schemeClr val="lt1"/>
              </a:solidFill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7518948" y="6390937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a-IR" dirty="0"/>
              <a:t>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315512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469</Words>
  <Application>Microsoft Office PowerPoint</Application>
  <PresentationFormat>On-screen Show (4:3)</PresentationFormat>
  <Paragraphs>44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7_Office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2022-09-21T10:23:27Z</dcterms:modified>
</cp:coreProperties>
</file>