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notesMasterIdLst>
    <p:notesMasterId r:id="rId7"/>
  </p:notesMasterIdLst>
  <p:sldIdLst>
    <p:sldId id="295" r:id="rId2"/>
    <p:sldId id="298" r:id="rId3"/>
    <p:sldId id="306" r:id="rId4"/>
    <p:sldId id="299" r:id="rId5"/>
    <p:sldId id="31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0408" autoAdjust="0"/>
    <p:restoredTop sz="90707" autoAdjust="0"/>
  </p:normalViewPr>
  <p:slideViewPr>
    <p:cSldViewPr snapToGrid="0">
      <p:cViewPr varScale="1">
        <p:scale>
          <a:sx n="88" d="100"/>
          <a:sy n="88" d="100"/>
        </p:scale>
        <p:origin x="749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BEF07-653C-4263-8FCB-065293D651D1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4E489-8517-4BD0-BF48-0A21D82231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382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4E489-8517-4BD0-BF48-0A21D822319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400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6/3/2022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6/3/2022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ارزیابی جنبه های امنیتی شبکه های حسگر بی سیم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شبکه‌های حسگر بی‌سیم (</a:t>
            </a:r>
            <a:r>
              <a:rPr lang="en-US" sz="2000" dirty="0">
                <a:cs typeface="B Nazanin" panose="00000400000000000000" pitchFamily="2" charset="-78"/>
              </a:rPr>
              <a:t>WSN</a:t>
            </a:r>
            <a:r>
              <a:rPr lang="fa-IR" sz="2000" dirty="0">
                <a:cs typeface="B Nazanin" panose="00000400000000000000" pitchFamily="2" charset="-78"/>
              </a:rPr>
              <a:t>ها) داده‌ها را با استفاده از یک مجموعه حسگرهای پراکنده در فضا، از محیط پیرامون جمع می‌کنند. انتقال بی‌سیم این داده‌های حسگر، نیاز به تشکیل خودبخودی شبکه و یک اتصال بی‌سیم است. کاربردهای شبکه‌های حسگر بی‌سیم در درجه اول برای کاربردهای نظامی مانند نظارت بر میدان جنگ و سپس به کاربردهای مصرفی و صنعتی، گسترش یافته است. هر حسگر در شبکه، یک گره نامیده می‌شود. تعداد گره‌ها در یک </a:t>
            </a:r>
            <a:r>
              <a:rPr lang="en-US" sz="2000" dirty="0" smtClean="0">
                <a:cs typeface="B Nazanin" panose="00000400000000000000" pitchFamily="2" charset="-78"/>
              </a:rPr>
              <a:t>WSN</a:t>
            </a:r>
            <a:r>
              <a:rPr lang="fa-IR" sz="2000" dirty="0" smtClean="0">
                <a:cs typeface="B Nazanin" panose="00000400000000000000" pitchFamily="2" charset="-78"/>
              </a:rPr>
              <a:t> می‌تواند </a:t>
            </a:r>
            <a:r>
              <a:rPr lang="fa-IR" sz="2000" dirty="0">
                <a:cs typeface="B Nazanin" panose="00000400000000000000" pitchFamily="2" charset="-78"/>
              </a:rPr>
              <a:t>بسته به الزامات کاربرد، از صدها تا چندهزار متنوع باشد. هر گره در شبکه به یک، و برخی اوقات به چند گره مرکزی متصل می‌شود و هر گره از بخش‌هایی مانند، ریزکنترل‌کننده، گیرنده-فرستنده رادیویی، باتری و غیره تشکیل می‌شود. شکل زیر نمایشی از </a:t>
            </a:r>
            <a:r>
              <a:rPr lang="en-US" sz="2000" dirty="0" smtClean="0">
                <a:cs typeface="B Nazanin" panose="00000400000000000000" pitchFamily="2" charset="-78"/>
              </a:rPr>
              <a:t>WSN</a:t>
            </a:r>
            <a:r>
              <a:rPr lang="fa-IR" sz="2000" dirty="0" smtClean="0">
                <a:cs typeface="B Nazanin" panose="00000400000000000000" pitchFamily="2" charset="-78"/>
              </a:rPr>
              <a:t> معمولی </a:t>
            </a:r>
            <a:r>
              <a:rPr lang="fa-IR" sz="2000" dirty="0">
                <a:cs typeface="B Nazanin" panose="00000400000000000000" pitchFamily="2" charset="-78"/>
              </a:rPr>
              <a:t>است. اندازه یک گره حسگر می‌تواند در محدوده یک ذره گردوغبار کوچک و یک جعبه کفش بزرگ باشد. 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شبکه حسگر بی‌سیم معمولی (</a:t>
            </a:r>
            <a:r>
              <a:rPr lang="en-US" sz="2000" dirty="0" smtClean="0">
                <a:cs typeface="B Nazanin" panose="00000400000000000000" pitchFamily="2" charset="-78"/>
              </a:rPr>
              <a:t>WSN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pic>
        <p:nvPicPr>
          <p:cNvPr id="18" name="Picture 17"/>
          <p:cNvPicPr/>
          <p:nvPr/>
        </p:nvPicPr>
        <p:blipFill>
          <a:blip r:embed="rId3"/>
          <a:stretch>
            <a:fillRect/>
          </a:stretch>
        </p:blipFill>
        <p:spPr>
          <a:xfrm>
            <a:off x="1682809" y="997823"/>
            <a:ext cx="5757114" cy="3913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0545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3/19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کاربردهای </a:t>
            </a:r>
            <a:r>
              <a:rPr lang="en-US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WSN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5894" y="277296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کاربردهای </a:t>
            </a:r>
            <a:r>
              <a:rPr lang="en-US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WSN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ها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حوزه‌های ممکن کاربرد </a:t>
            </a:r>
            <a:r>
              <a:rPr lang="en-US" sz="2000" dirty="0">
                <a:cs typeface="B Nazanin" panose="00000400000000000000" pitchFamily="2" charset="-78"/>
              </a:rPr>
              <a:t>WSN</a:t>
            </a:r>
            <a:r>
              <a:rPr lang="fa-IR" sz="2000" dirty="0">
                <a:cs typeface="B Nazanin" panose="00000400000000000000" pitchFamily="2" charset="-78"/>
              </a:rPr>
              <a:t>ها عبارتند از: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دسته‌بندی‌های اصلی کاربردهای </a:t>
            </a:r>
            <a:r>
              <a:rPr lang="en-US" sz="2000" dirty="0" smtClean="0">
                <a:cs typeface="B Nazanin" panose="00000400000000000000" pitchFamily="2" charset="-78"/>
              </a:rPr>
              <a:t>WSN</a:t>
            </a:r>
            <a:r>
              <a:rPr lang="fa-IR" sz="2000" dirty="0" smtClean="0">
                <a:cs typeface="B Nazanin" panose="00000400000000000000" pitchFamily="2" charset="-78"/>
              </a:rPr>
              <a:t> در </a:t>
            </a:r>
            <a:r>
              <a:rPr lang="fa-IR" sz="2000" dirty="0">
                <a:cs typeface="B Nazanin" panose="00000400000000000000" pitchFamily="2" charset="-78"/>
              </a:rPr>
              <a:t>شکل زیر نشان داده شده است</a:t>
            </a:r>
            <a:r>
              <a:rPr lang="fa-IR" sz="2000" dirty="0" smtClean="0">
                <a:cs typeface="B Nazanin" panose="00000400000000000000" pitchFamily="2" charset="-78"/>
              </a:rPr>
              <a:t>:</a:t>
            </a: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 smtClean="0">
              <a:cs typeface="B Nazanin" panose="00000400000000000000" pitchFamily="2" charset="-78"/>
            </a:endParaRPr>
          </a:p>
          <a:p>
            <a:pPr algn="ct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کاربردهای شبکه‌های حسگر </a:t>
            </a:r>
            <a:r>
              <a:rPr lang="fa-IR" sz="2000" dirty="0" smtClean="0">
                <a:cs typeface="B Nazanin" panose="00000400000000000000" pitchFamily="2" charset="-78"/>
              </a:rPr>
              <a:t>بی‌سیم</a:t>
            </a:r>
            <a:endParaRPr lang="fa-IR" sz="2000" dirty="0">
              <a:cs typeface="B Nazanin" panose="00000400000000000000" pitchFamily="2" charset="-7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04177" y="2118303"/>
            <a:ext cx="4714378" cy="2375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5809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286</Words>
  <Application>Microsoft Office PowerPoint</Application>
  <PresentationFormat>On-screen Show (4:3)</PresentationFormat>
  <Paragraphs>48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2022-06-03T08:16:41Z</dcterms:modified>
</cp:coreProperties>
</file>