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299" r:id="rId4"/>
    <p:sldId id="306"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5/28/2022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5/28/2022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3200" b="1" dirty="0">
                <a:cs typeface="B Nazanin" panose="00000400000000000000" pitchFamily="2" charset="-78"/>
              </a:rPr>
              <a:t>چالش های پذیرش </a:t>
            </a:r>
            <a:r>
              <a:rPr lang="en-US" sz="3200" b="1" dirty="0" smtClean="0">
                <a:cs typeface="B Nazanin" panose="00000400000000000000" pitchFamily="2" charset="-78"/>
              </a:rPr>
              <a:t>ERP</a:t>
            </a:r>
            <a:r>
              <a:rPr lang="fa-IR" sz="3200" b="1" dirty="0" smtClean="0">
                <a:cs typeface="B Nazanin" panose="00000400000000000000" pitchFamily="2" charset="-78"/>
              </a:rPr>
              <a:t> ابری </a:t>
            </a:r>
            <a:r>
              <a:rPr lang="fa-IR" sz="3200" b="1" dirty="0">
                <a:cs typeface="B Nazanin" panose="00000400000000000000" pitchFamily="2" charset="-78"/>
              </a:rPr>
              <a:t>در کسب و کارهای کوچک و متوسط</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بیش تر پیشینه </a:t>
            </a:r>
            <a:r>
              <a:rPr lang="fa-IR" sz="2000" dirty="0" smtClean="0">
                <a:cs typeface="B Nazanin" panose="00000400000000000000" pitchFamily="2" charset="-78"/>
              </a:rPr>
              <a:t>پژوهشی </a:t>
            </a:r>
            <a:r>
              <a:rPr lang="fa-IR" sz="2000" dirty="0">
                <a:cs typeface="B Nazanin" panose="00000400000000000000" pitchFamily="2" charset="-78"/>
              </a:rPr>
              <a:t>موجود پیرامون راه حل های </a:t>
            </a:r>
            <a:r>
              <a:rPr lang="en-US" sz="2000" dirty="0" smtClean="0">
                <a:cs typeface="B Nazanin" panose="00000400000000000000" pitchFamily="2" charset="-78"/>
              </a:rPr>
              <a:t>ERP</a:t>
            </a:r>
            <a:r>
              <a:rPr lang="fa-IR" sz="2000" dirty="0" smtClean="0">
                <a:cs typeface="B Nazanin" panose="00000400000000000000" pitchFamily="2" charset="-78"/>
              </a:rPr>
              <a:t> ابری </a:t>
            </a:r>
            <a:r>
              <a:rPr lang="fa-IR" sz="2000" dirty="0">
                <a:cs typeface="B Nazanin" panose="00000400000000000000" pitchFamily="2" charset="-78"/>
              </a:rPr>
              <a:t>بر مزایای </a:t>
            </a:r>
            <a:r>
              <a:rPr lang="en-US" sz="2000" dirty="0" smtClean="0">
                <a:cs typeface="B Nazanin" panose="00000400000000000000" pitchFamily="2" charset="-78"/>
              </a:rPr>
              <a:t>ERP</a:t>
            </a:r>
            <a:r>
              <a:rPr lang="fa-IR" sz="2000" dirty="0" smtClean="0">
                <a:cs typeface="B Nazanin" panose="00000400000000000000" pitchFamily="2" charset="-78"/>
              </a:rPr>
              <a:t> ابری </a:t>
            </a:r>
            <a:r>
              <a:rPr lang="fa-IR" sz="2000" dirty="0">
                <a:cs typeface="B Nazanin" panose="00000400000000000000" pitchFamily="2" charset="-78"/>
              </a:rPr>
              <a:t>در کسب وکارهای بزرگ متمرکز می شوند. پژوهش های اندکی به تفاوت پذیرش </a:t>
            </a:r>
            <a:r>
              <a:rPr lang="en-US" sz="2000" dirty="0" smtClean="0">
                <a:cs typeface="B Nazanin" panose="00000400000000000000" pitchFamily="2" charset="-78"/>
              </a:rPr>
              <a:t>ERP</a:t>
            </a:r>
            <a:r>
              <a:rPr lang="fa-IR" sz="2000" dirty="0" smtClean="0">
                <a:cs typeface="B Nazanin" panose="00000400000000000000" pitchFamily="2" charset="-78"/>
              </a:rPr>
              <a:t> میان </a:t>
            </a:r>
            <a:r>
              <a:rPr lang="fa-IR" sz="2000" dirty="0">
                <a:cs typeface="B Nazanin" panose="00000400000000000000" pitchFamily="2" charset="-78"/>
              </a:rPr>
              <a:t>کسب وکارهای کوچک و متوسط و کسب وکارهای بزرگ پرداخته اند. یک ادعای متداول آن است که کسب وکارهای کوچک و متوسط معمولاً مزایای بیش تری از سامانه-های </a:t>
            </a:r>
            <a:r>
              <a:rPr lang="en-US" sz="2000" dirty="0" smtClean="0">
                <a:cs typeface="B Nazanin" panose="00000400000000000000" pitchFamily="2" charset="-78"/>
              </a:rPr>
              <a:t>ERP</a:t>
            </a:r>
            <a:r>
              <a:rPr lang="fa-IR" sz="2000" dirty="0" smtClean="0">
                <a:cs typeface="B Nazanin" panose="00000400000000000000" pitchFamily="2" charset="-78"/>
              </a:rPr>
              <a:t> ابری </a:t>
            </a:r>
            <a:r>
              <a:rPr lang="fa-IR" sz="2000" dirty="0">
                <a:cs typeface="B Nazanin" panose="00000400000000000000" pitchFamily="2" charset="-78"/>
              </a:rPr>
              <a:t>به دست می آورند، در حالی که کسب وکارهای بزرگ آن هایی هستند که تأخیر و مشکلاتی را تجربه می کنند. بنابراین، این مرور پیشینه بر چالش های مرتبط با پذیرش </a:t>
            </a:r>
            <a:r>
              <a:rPr lang="en-US" sz="2000" dirty="0" smtClean="0">
                <a:cs typeface="B Nazanin" panose="00000400000000000000" pitchFamily="2" charset="-78"/>
              </a:rPr>
              <a:t>ERP</a:t>
            </a:r>
            <a:r>
              <a:rPr lang="fa-IR" sz="2000" dirty="0" smtClean="0">
                <a:cs typeface="B Nazanin" panose="00000400000000000000" pitchFamily="2" charset="-78"/>
              </a:rPr>
              <a:t> ابری </a:t>
            </a:r>
            <a:r>
              <a:rPr lang="fa-IR" sz="2000" dirty="0">
                <a:cs typeface="B Nazanin" panose="00000400000000000000" pitchFamily="2" charset="-78"/>
              </a:rPr>
              <a:t>برای کسب وکارهای کوچک و متوسط متمرکز خواهد شد تا اعتبار آن ادعا را بررسی کند. این مقاله بر آن است تا این خلأ پژوهشی را با مرور کردن پیشینه ی موجود و تمرکز بر پذیرش و پیاده سازی </a:t>
            </a:r>
            <a:r>
              <a:rPr lang="en-US" sz="2000" dirty="0" smtClean="0">
                <a:cs typeface="B Nazanin" panose="00000400000000000000" pitchFamily="2" charset="-78"/>
              </a:rPr>
              <a:t>ERP</a:t>
            </a:r>
            <a:r>
              <a:rPr lang="fa-IR" sz="2000" dirty="0" smtClean="0">
                <a:cs typeface="B Nazanin" panose="00000400000000000000" pitchFamily="2" charset="-78"/>
              </a:rPr>
              <a:t> ابری </a:t>
            </a:r>
            <a:r>
              <a:rPr lang="fa-IR" sz="2000" dirty="0">
                <a:cs typeface="B Nazanin" panose="00000400000000000000" pitchFamily="2" charset="-78"/>
              </a:rPr>
              <a:t>در کسب وکارهای کوچک و متوسط برای به دست آوردن درکی ژرف تر از موضوع مربوط پُر کند.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2/15</a:t>
            </a:r>
            <a:endParaRPr lang="en-US"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دوم</a:t>
            </a:r>
            <a:endParaRPr lang="en-US" sz="2200" dirty="0">
              <a:solidFill>
                <a:schemeClr val="bg1"/>
              </a:solidFill>
              <a:cs typeface="B Nazanin" panose="00000400000000000000" pitchFamily="2" charset="-78"/>
            </a:endParaRPr>
          </a:p>
        </p:txBody>
      </p:sp>
      <p:sp>
        <p:nvSpPr>
          <p:cNvPr id="42" name="Rounded Rectangle 41"/>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ounded Rectangle 42"/>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ounded Rectangle 43"/>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ounded Rectangle 44"/>
          <p:cNvSpPr/>
          <p:nvPr/>
        </p:nvSpPr>
        <p:spPr>
          <a:xfrm>
            <a:off x="6446154" y="6420116"/>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solidFill>
                  <a:schemeClr val="lt1"/>
                </a:solidFill>
              </a:rPr>
              <a:t>2</a:t>
            </a:r>
            <a:endParaRPr lang="en-US" dirty="0">
              <a:solidFill>
                <a:schemeClr val="lt1"/>
              </a:solidFill>
            </a:endParaRPr>
          </a:p>
        </p:txBody>
      </p:sp>
      <p:sp>
        <p:nvSpPr>
          <p:cNvPr id="46" name="Rounded Rectangle 4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47" name="Rounded Rectangle 4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روش شناسی </a:t>
            </a:r>
            <a:r>
              <a:rPr lang="fa-IR" sz="2000" b="1" dirty="0">
                <a:solidFill>
                  <a:schemeClr val="bg1"/>
                </a:solidFill>
                <a:cs typeface="B Nazanin" panose="00000400000000000000" pitchFamily="2" charset="-78"/>
              </a:rPr>
              <a:t>پژوهشی</a:t>
            </a:r>
            <a:endParaRPr lang="en-US" sz="2000" b="1" dirty="0">
              <a:solidFill>
                <a:schemeClr val="bg1"/>
              </a:solidFill>
              <a:cs typeface="B Nazanin" panose="00000400000000000000" pitchFamily="2" charset="-78"/>
            </a:endParaRPr>
          </a:p>
        </p:txBody>
      </p:sp>
      <p:sp>
        <p:nvSpPr>
          <p:cNvPr id="19" name="TextBox 18"/>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روش شناسی </a:t>
            </a:r>
            <a:r>
              <a:rPr lang="fa-IR" sz="2500" b="1" dirty="0">
                <a:effectLst>
                  <a:outerShdw blurRad="38100" dist="38100" dir="2700000" algn="tl">
                    <a:srgbClr val="000000">
                      <a:alpha val="43137"/>
                    </a:srgbClr>
                  </a:outerShdw>
                </a:effectLst>
                <a:cs typeface="B Nazanin" panose="00000400000000000000" pitchFamily="2" charset="-78"/>
              </a:rPr>
              <a:t>پژوهشی</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برای مرور پیشینه ی پژوهشی برگزیده در این مقاله به مقدار کافی، یک رویکرد مرور نظام مند اتخاذ شد. این رویکرد شامل یک راهبرد پژوهش </a:t>
            </a:r>
            <a:r>
              <a:rPr lang="fa-IR" sz="2000" dirty="0" smtClean="0">
                <a:cs typeface="B Nazanin" panose="00000400000000000000" pitchFamily="2" charset="-78"/>
              </a:rPr>
              <a:t>نظاممند </a:t>
            </a:r>
            <a:r>
              <a:rPr lang="fa-IR" sz="2000" dirty="0">
                <a:cs typeface="B Nazanin" panose="00000400000000000000" pitchFamily="2" charset="-78"/>
              </a:rPr>
              <a:t>است و شواهد برآمده از مقاله های مرورشده را برای اهداف مقایسه در هم تلفیق می کند. این مرور پیشینه، مفهوم محور است، چون مفاهیم کلیدی حوزه </a:t>
            </a:r>
            <a:r>
              <a:rPr lang="fa-IR" sz="2000" dirty="0" smtClean="0">
                <a:cs typeface="B Nazanin" panose="00000400000000000000" pitchFamily="2" charset="-78"/>
              </a:rPr>
              <a:t>پژوهشی </a:t>
            </a:r>
            <a:r>
              <a:rPr lang="fa-IR" sz="2000" dirty="0">
                <a:cs typeface="B Nazanin" panose="00000400000000000000" pitchFamily="2" charset="-78"/>
              </a:rPr>
              <a:t>مربوط، این چهارچوب مروری را تعیین می کنند. مقاله های برگزیده برای این مرور در فواصل سال های 2013 تا 2021 منتشر شده اند. جست وجو برای این مقاله ها از راه گوگل اسکالر و </a:t>
            </a:r>
            <a:r>
              <a:rPr lang="en-US" sz="2000" dirty="0">
                <a:cs typeface="B Nazanin" panose="00000400000000000000" pitchFamily="2" charset="-78"/>
              </a:rPr>
              <a:t>EBSCOhost </a:t>
            </a:r>
            <a:r>
              <a:rPr lang="fa-IR" sz="2000" dirty="0" smtClean="0">
                <a:cs typeface="B Nazanin" panose="00000400000000000000" pitchFamily="2" charset="-78"/>
              </a:rPr>
              <a:t> انجام </a:t>
            </a:r>
            <a:r>
              <a:rPr lang="fa-IR" sz="2000" dirty="0">
                <a:cs typeface="B Nazanin" panose="00000400000000000000" pitchFamily="2" charset="-78"/>
              </a:rPr>
              <a:t>شد. کلیدواژه های به کار رفته عبارت بودند از </a:t>
            </a:r>
            <a:r>
              <a:rPr lang="en-US" sz="2000" dirty="0" smtClean="0">
                <a:cs typeface="B Nazanin" panose="00000400000000000000" pitchFamily="2" charset="-78"/>
              </a:rPr>
              <a:t>ERP</a:t>
            </a:r>
            <a:r>
              <a:rPr lang="fa-IR" sz="2000" dirty="0" smtClean="0">
                <a:cs typeface="B Nazanin" panose="00000400000000000000" pitchFamily="2" charset="-78"/>
              </a:rPr>
              <a:t> ابری</a:t>
            </a:r>
            <a:r>
              <a:rPr lang="fa-IR" sz="2000" dirty="0">
                <a:cs typeface="B Nazanin" panose="00000400000000000000" pitchFamily="2" charset="-78"/>
              </a:rPr>
              <a:t>، پیاده سازی، پیاده کردن، برنامه ریزی منابع سازمانی ابری، </a:t>
            </a:r>
            <a:r>
              <a:rPr lang="en-US" sz="2000" dirty="0">
                <a:cs typeface="B Nazanin" panose="00000400000000000000" pitchFamily="2" charset="-78"/>
              </a:rPr>
              <a:t>SME</a:t>
            </a:r>
            <a:r>
              <a:rPr lang="fa-IR" sz="2000" dirty="0">
                <a:cs typeface="B Nazanin" panose="00000400000000000000" pitchFamily="2" charset="-78"/>
              </a:rPr>
              <a:t>ها، کسب وکارهای کوچک و متوسط، چالش ها، مسائل، موانع، و رایانش ابری. برای دستیابی به یک مقاله ی سازمان یافته تر، ساختار این مرور مبتنی بر چهارچوبی است که از سوی مارکوس و تانیس با عنوان «چرخه </a:t>
            </a:r>
            <a:r>
              <a:rPr lang="fa-IR" sz="2000" dirty="0" smtClean="0">
                <a:cs typeface="B Nazanin" panose="00000400000000000000" pitchFamily="2" charset="-78"/>
              </a:rPr>
              <a:t>تجربه سامانه سازمانی</a:t>
            </a:r>
            <a:r>
              <a:rPr lang="fa-IR" sz="2000" dirty="0">
                <a:cs typeface="B Nazanin" panose="00000400000000000000" pitchFamily="2" charset="-78"/>
              </a:rPr>
              <a:t>» </a:t>
            </a:r>
            <a:r>
              <a:rPr lang="fa-IR" sz="2000" dirty="0" smtClean="0">
                <a:cs typeface="B Nazanin" panose="00000400000000000000" pitchFamily="2" charset="-78"/>
              </a:rPr>
              <a:t>تدوین </a:t>
            </a:r>
            <a:r>
              <a:rPr lang="fa-IR" sz="2000" dirty="0">
                <a:cs typeface="B Nazanin" panose="00000400000000000000" pitchFamily="2" charset="-78"/>
              </a:rPr>
              <a:t>و طراحی شده بود.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3/15</a:t>
            </a:r>
            <a:endParaRPr lang="en-US"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دوم</a:t>
            </a:r>
            <a:endParaRPr lang="en-US" sz="2200" dirty="0">
              <a:solidFill>
                <a:schemeClr val="bg1"/>
              </a:solidFill>
              <a:cs typeface="B Nazanin" panose="00000400000000000000" pitchFamily="2" charset="-78"/>
            </a:endParaRPr>
          </a:p>
        </p:txBody>
      </p:sp>
      <p:sp>
        <p:nvSpPr>
          <p:cNvPr id="42" name="Rounded Rectangle 41"/>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ounded Rectangle 42"/>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ounded Rectangle 43"/>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ounded Rectangle 44"/>
          <p:cNvSpPr/>
          <p:nvPr/>
        </p:nvSpPr>
        <p:spPr>
          <a:xfrm>
            <a:off x="6446154" y="6420116"/>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solidFill>
                  <a:schemeClr val="lt1"/>
                </a:solidFill>
              </a:rPr>
              <a:t>2</a:t>
            </a:r>
            <a:endParaRPr lang="en-US" dirty="0">
              <a:solidFill>
                <a:schemeClr val="lt1"/>
              </a:solidFill>
            </a:endParaRPr>
          </a:p>
        </p:txBody>
      </p:sp>
      <p:sp>
        <p:nvSpPr>
          <p:cNvPr id="46" name="Rounded Rectangle 4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47" name="Rounded Rectangle 4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روش شناسی </a:t>
            </a:r>
            <a:r>
              <a:rPr lang="fa-IR" sz="2000" b="1" dirty="0">
                <a:solidFill>
                  <a:schemeClr val="bg1"/>
                </a:solidFill>
                <a:cs typeface="B Nazanin" panose="00000400000000000000" pitchFamily="2" charset="-78"/>
              </a:rPr>
              <a:t>پژوهشی</a:t>
            </a:r>
            <a:endParaRPr lang="en-US" sz="2000" b="1" dirty="0">
              <a:solidFill>
                <a:schemeClr val="bg1"/>
              </a:solidFill>
              <a:cs typeface="B Nazanin" panose="00000400000000000000" pitchFamily="2" charset="-78"/>
            </a:endParaRPr>
          </a:p>
        </p:txBody>
      </p:sp>
      <p:sp>
        <p:nvSpPr>
          <p:cNvPr id="19" name="TextBox 18"/>
          <p:cNvSpPr txBox="1"/>
          <p:nvPr/>
        </p:nvSpPr>
        <p:spPr>
          <a:xfrm>
            <a:off x="460904" y="299805"/>
            <a:ext cx="8260466" cy="4825306"/>
          </a:xfrm>
          <a:prstGeom prst="rect">
            <a:avLst/>
          </a:prstGeom>
          <a:noFill/>
        </p:spPr>
        <p:txBody>
          <a:bodyPr wrap="square" rtlCol="0">
            <a:noAutofit/>
          </a:bodyPr>
          <a:lstStyle/>
          <a:p>
            <a:pPr algn="just" rtl="1">
              <a:lnSpc>
                <a:spcPct val="150000"/>
              </a:lnSpc>
            </a:pPr>
            <a:endParaRPr lang="fa-IR"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این </a:t>
            </a:r>
            <a:r>
              <a:rPr lang="fa-IR" sz="2000" dirty="0">
                <a:cs typeface="B Nazanin" panose="00000400000000000000" pitchFamily="2" charset="-78"/>
              </a:rPr>
              <a:t>چرخه شامل چهار مرحله است</a:t>
            </a:r>
            <a:r>
              <a:rPr lang="fa-IR" sz="2000" dirty="0" smtClean="0">
                <a:cs typeface="B Nazanin" panose="00000400000000000000" pitchFamily="2" charset="-78"/>
              </a:rPr>
              <a:t>:</a:t>
            </a:r>
          </a:p>
          <a:p>
            <a:pPr algn="just" rtl="1">
              <a:lnSpc>
                <a:spcPct val="150000"/>
              </a:lnSpc>
            </a:pPr>
            <a:r>
              <a:rPr lang="fa-IR" sz="2000" dirty="0" smtClean="0">
                <a:cs typeface="B Nazanin" panose="00000400000000000000" pitchFamily="2" charset="-78"/>
              </a:rPr>
              <a:t>1) مرحله </a:t>
            </a:r>
            <a:r>
              <a:rPr lang="fa-IR" sz="2000" dirty="0">
                <a:cs typeface="B Nazanin" panose="00000400000000000000" pitchFamily="2" charset="-78"/>
              </a:rPr>
              <a:t>ی نخست، گام منشورنویسی است و پیرامون تصمیم ها پیش از پیاده-سازی یک </a:t>
            </a:r>
            <a:r>
              <a:rPr lang="en-US" sz="2000" dirty="0" smtClean="0">
                <a:cs typeface="B Nazanin" panose="00000400000000000000" pitchFamily="2" charset="-78"/>
              </a:rPr>
              <a:t>ERP</a:t>
            </a:r>
            <a:r>
              <a:rPr lang="fa-IR" sz="2000" dirty="0" smtClean="0">
                <a:cs typeface="B Nazanin" panose="00000400000000000000" pitchFamily="2" charset="-78"/>
              </a:rPr>
              <a:t> است.</a:t>
            </a:r>
          </a:p>
          <a:p>
            <a:pPr algn="just" rtl="1">
              <a:lnSpc>
                <a:spcPct val="150000"/>
              </a:lnSpc>
            </a:pPr>
            <a:r>
              <a:rPr lang="fa-IR" sz="2000" dirty="0" smtClean="0">
                <a:cs typeface="B Nazanin" panose="00000400000000000000" pitchFamily="2" charset="-78"/>
              </a:rPr>
              <a:t>2</a:t>
            </a:r>
            <a:r>
              <a:rPr lang="fa-IR" sz="2000" dirty="0">
                <a:cs typeface="B Nazanin" panose="00000400000000000000" pitchFamily="2" charset="-78"/>
              </a:rPr>
              <a:t>) مرحله ی دوم، گام پیکربندی پروژه است که شامل فرایندها و اقدام ها برای برپا کردن و دایر کردن سامانه </a:t>
            </a:r>
            <a:r>
              <a:rPr lang="en-US" sz="2000" dirty="0" smtClean="0">
                <a:cs typeface="B Nazanin" panose="00000400000000000000" pitchFamily="2" charset="-78"/>
              </a:rPr>
              <a:t>ERP</a:t>
            </a:r>
            <a:r>
              <a:rPr lang="fa-IR" sz="2000" dirty="0" smtClean="0">
                <a:cs typeface="B Nazanin" panose="00000400000000000000" pitchFamily="2" charset="-78"/>
              </a:rPr>
              <a:t> تازه </a:t>
            </a:r>
            <a:r>
              <a:rPr lang="fa-IR" sz="2000" dirty="0">
                <a:cs typeface="B Nazanin" panose="00000400000000000000" pitchFamily="2" charset="-78"/>
              </a:rPr>
              <a:t>است. </a:t>
            </a:r>
            <a:endParaRPr lang="fa-IR"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3</a:t>
            </a:r>
            <a:r>
              <a:rPr lang="fa-IR" sz="2000" dirty="0">
                <a:cs typeface="B Nazanin" panose="00000400000000000000" pitchFamily="2" charset="-78"/>
              </a:rPr>
              <a:t>) مرحله ی سوم، گام آزمایشی است، که شامل بازگشت به عملیات «عادی» است و این امر از طریق اصلاح ایرادها و پایدارسازی سامانه انجام می گیرد</a:t>
            </a:r>
            <a:r>
              <a:rPr lang="fa-IR" sz="2000" dirty="0" smtClean="0">
                <a:cs typeface="B Nazanin" panose="00000400000000000000" pitchFamily="2" charset="-78"/>
              </a:rPr>
              <a:t>.</a:t>
            </a:r>
          </a:p>
          <a:p>
            <a:pPr algn="just" rtl="1">
              <a:lnSpc>
                <a:spcPct val="150000"/>
              </a:lnSpc>
            </a:pPr>
            <a:r>
              <a:rPr lang="fa-IR" sz="2000" dirty="0" smtClean="0">
                <a:cs typeface="B Nazanin" panose="00000400000000000000" pitchFamily="2" charset="-78"/>
              </a:rPr>
              <a:t>4</a:t>
            </a:r>
            <a:r>
              <a:rPr lang="fa-IR" sz="2000" dirty="0">
                <a:cs typeface="B Nazanin" panose="00000400000000000000" pitchFamily="2" charset="-78"/>
              </a:rPr>
              <a:t>) مرحله ی چهارم و پایانی، گام رو به جلو و رو به بالا است. این گام پایانی جایی است که استفاده، نگهداری، پشتیبانی، عملکرد، و ارتقای سامانه </a:t>
            </a:r>
            <a:r>
              <a:rPr lang="en-US" sz="2000" dirty="0" smtClean="0">
                <a:cs typeface="B Nazanin" panose="00000400000000000000" pitchFamily="2" charset="-78"/>
              </a:rPr>
              <a:t>ERP</a:t>
            </a:r>
            <a:r>
              <a:rPr lang="fa-IR" sz="2000" dirty="0" smtClean="0">
                <a:cs typeface="B Nazanin" panose="00000400000000000000" pitchFamily="2" charset="-78"/>
              </a:rPr>
              <a:t> رخ </a:t>
            </a:r>
            <a:r>
              <a:rPr lang="fa-IR" sz="2000" dirty="0">
                <a:cs typeface="B Nazanin" panose="00000400000000000000" pitchFamily="2" charset="-78"/>
              </a:rPr>
              <a:t>می دهد.</a:t>
            </a:r>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12227239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13006533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570</Words>
  <Application>Microsoft Office PowerPoint</Application>
  <PresentationFormat>On-screen Show (4:3)</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2022-05-28T16:06:21Z</dcterms:modified>
</cp:coreProperties>
</file>