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95" r:id="rId2"/>
    <p:sldId id="298" r:id="rId3"/>
    <p:sldId id="306" r:id="rId4"/>
    <p:sldId id="299" r:id="rId5"/>
    <p:sldId id="32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5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75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anarze.i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325" y="96253"/>
            <a:ext cx="8910084" cy="664744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8017" y="3164838"/>
            <a:ext cx="8366698" cy="109487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b="1" dirty="0">
                <a:cs typeface="B Nazanin" panose="00000400000000000000" pitchFamily="2" charset="-78"/>
              </a:rPr>
              <a:t>تحلیل عناصر محدود تیر بتنی با آلیاژ </a:t>
            </a:r>
            <a:r>
              <a:rPr lang="fa-IR" sz="3200" b="1" dirty="0" smtClean="0">
                <a:cs typeface="B Nazanin" panose="00000400000000000000" pitchFamily="2" charset="-78"/>
              </a:rPr>
              <a:t>حافظه</a:t>
            </a:r>
            <a:r>
              <a:rPr lang="en-US" sz="3200" b="1" dirty="0" smtClean="0">
                <a:cs typeface="B Nazanin" panose="00000400000000000000" pitchFamily="2" charset="-78"/>
              </a:rPr>
              <a:t> </a:t>
            </a:r>
            <a:r>
              <a:rPr lang="fa-IR" sz="3200" b="1" dirty="0" smtClean="0">
                <a:cs typeface="B Nazanin" panose="00000400000000000000" pitchFamily="2" charset="-78"/>
              </a:rPr>
              <a:t>دار </a:t>
            </a:r>
            <a:r>
              <a:rPr lang="fa-IR" sz="3200" b="1" dirty="0">
                <a:cs typeface="B Nazanin" panose="00000400000000000000" pitchFamily="2" charset="-78"/>
              </a:rPr>
              <a:t>تحت خمش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751908" y="4488710"/>
            <a:ext cx="3974568" cy="109487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cs typeface="B Nazanin" panose="00000400000000000000" pitchFamily="2" charset="-78"/>
              </a:rPr>
              <a:t>استاد: </a:t>
            </a:r>
            <a:endParaRPr lang="fa-IR" sz="2400" b="1" dirty="0">
              <a:cs typeface="B Nazanin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8017" y="4483224"/>
            <a:ext cx="3974568" cy="10948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>
                <a:cs typeface="B Nazanin" panose="00000400000000000000" pitchFamily="2" charset="-78"/>
              </a:rPr>
              <a:t>دانشجو: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142" y="217859"/>
            <a:ext cx="2717980" cy="2717980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78017" y="5884771"/>
            <a:ext cx="3974568" cy="646176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Nazanin" panose="00000400000000000000" pitchFamily="2" charset="-78"/>
              </a:rPr>
              <a:t>سال تحصیلی: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751908" y="5884771"/>
            <a:ext cx="3974568" cy="646176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Nazanin" panose="00000400000000000000" pitchFamily="2" charset="-78"/>
              </a:rPr>
              <a:t>نام درس: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85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782768" y="5962223"/>
            <a:ext cx="1140752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فصل اول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1/18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1021126" y="5486963"/>
            <a:ext cx="304800" cy="261059"/>
          </a:xfrm>
          <a:prstGeom prst="actionButtonForwardNex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5894" y="5999942"/>
            <a:ext cx="691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99019" y="6463784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772754" y="6465808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446489" y="6463784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425284" y="6459235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0904" y="299805"/>
            <a:ext cx="8260466" cy="48253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r>
              <a:rPr lang="fa-I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فصل اول: </a:t>
            </a:r>
            <a:r>
              <a:rPr lang="fa-I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مقدمه</a:t>
            </a:r>
            <a:endParaRPr lang="fa-IR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 rtl="1"/>
            <a:endParaRPr lang="fa-I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آلیاژهای حافظه دار (</a:t>
            </a:r>
            <a:r>
              <a:rPr lang="en-US" sz="2000" dirty="0" smtClean="0">
                <a:cs typeface="B Nazanin" panose="00000400000000000000" pitchFamily="2" charset="-78"/>
              </a:rPr>
              <a:t>SMA</a:t>
            </a:r>
            <a:r>
              <a:rPr lang="fa-IR" sz="2000" dirty="0" smtClean="0">
                <a:cs typeface="B Nazanin" panose="00000400000000000000" pitchFamily="2" charset="-78"/>
              </a:rPr>
              <a:t>)</a:t>
            </a:r>
            <a:r>
              <a:rPr lang="en-US" sz="2000" dirty="0" smtClean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به دلیل خاصیت شبه ارتجاعی و میراگری خوب کاربرد روزافزونی در سازه‌ها دارند. </a:t>
            </a:r>
            <a:r>
              <a:rPr lang="en-US" sz="2000" dirty="0" smtClean="0">
                <a:cs typeface="B Nazanin" panose="00000400000000000000" pitchFamily="2" charset="-78"/>
              </a:rPr>
              <a:t>SMA</a:t>
            </a:r>
            <a:r>
              <a:rPr lang="fa-IR" sz="2000" dirty="0" smtClean="0">
                <a:cs typeface="B Nazanin" panose="00000400000000000000" pitchFamily="2" charset="-78"/>
              </a:rPr>
              <a:t> ظرفیت </a:t>
            </a:r>
            <a:r>
              <a:rPr lang="fa-IR" sz="2000" dirty="0">
                <a:cs typeface="B Nazanin" panose="00000400000000000000" pitchFamily="2" charset="-78"/>
              </a:rPr>
              <a:t>باری سازه ها و یا عناصرشان را تحت فشار استاتیک افزایش می‌دهد و به دلیل خاصیت میراگری خوب می‌تواند برای کاهش بار دینامیک در سازه‌ها به عنوان عنصر اصلی استفاده گردد. به علاوه </a:t>
            </a:r>
            <a:r>
              <a:rPr lang="en-US" sz="2000" dirty="0" smtClean="0">
                <a:cs typeface="B Nazanin" panose="00000400000000000000" pitchFamily="2" charset="-78"/>
              </a:rPr>
              <a:t>SMA</a:t>
            </a:r>
            <a:r>
              <a:rPr lang="fa-IR" sz="2000" dirty="0" smtClean="0">
                <a:cs typeface="B Nazanin" panose="00000400000000000000" pitchFamily="2" charset="-78"/>
              </a:rPr>
              <a:t> می‌تواند </a:t>
            </a:r>
            <a:r>
              <a:rPr lang="fa-IR" sz="2000" dirty="0">
                <a:cs typeface="B Nazanin" panose="00000400000000000000" pitchFamily="2" charset="-78"/>
              </a:rPr>
              <a:t>جایگزینی در تقویت سازه ها و یا عناصر آن‌ها در مناطق زلزله خیز باشد. </a:t>
            </a:r>
          </a:p>
          <a:p>
            <a:pPr algn="r" rtl="1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589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782768" y="5962223"/>
            <a:ext cx="1140752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فصل اول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2/18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1021126" y="5486963"/>
            <a:ext cx="304800" cy="261059"/>
          </a:xfrm>
          <a:prstGeom prst="actionButtonForwardNex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5894" y="5999942"/>
            <a:ext cx="691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99019" y="6463784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772754" y="6465808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446489" y="6463784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425284" y="6459235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0904" y="299805"/>
                <a:ext cx="8260466" cy="482530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 rtl="1"/>
                <a:endParaRPr lang="fa-IR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B Nazanin" panose="00000400000000000000" pitchFamily="2" charset="-78"/>
                </a:endParaRPr>
              </a:p>
              <a:p>
                <a:pPr algn="just" rtl="1">
                  <a:lnSpc>
                    <a:spcPct val="150000"/>
                  </a:lnSpc>
                </a:pPr>
                <a:r>
                  <a:rPr lang="fa-IR" sz="2000" dirty="0">
                    <a:cs typeface="B Nazanin" panose="00000400000000000000" pitchFamily="2" charset="-78"/>
                  </a:rPr>
                  <a:t>برای حفاظت از سازه ها در برابر بارهای تصادفی می توان از مواد کاربردی بهره برد. </a:t>
                </a:r>
                <a:r>
                  <a:rPr lang="en-US" sz="2000" dirty="0">
                    <a:cs typeface="B Nazanin" panose="00000400000000000000" pitchFamily="2" charset="-78"/>
                  </a:rPr>
                  <a:t>SMA</a:t>
                </a:r>
                <a:r>
                  <a:rPr lang="fa-IR" sz="2000" dirty="0">
                    <a:cs typeface="B Nazanin" panose="00000400000000000000" pitchFamily="2" charset="-78"/>
                  </a:rPr>
                  <a:t> می‌تواند به عنوان یک ماده تقویتی در تیرهای بتنی مورد استفاده قرار بگیرد. حالت فوق ارتجاعی در بتن نیمه قوی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𝑐𝑡𝑒𝑠𝑡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37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𝑀𝑝𝑎</m:t>
                    </m:r>
                  </m:oMath>
                </a14:m>
                <a:r>
                  <a:rPr lang="fa-IR" sz="2000" dirty="0">
                    <a:cs typeface="B Nazanin" panose="00000400000000000000" pitchFamily="2" charset="-78"/>
                  </a:rPr>
                  <a:t> دیده می شود، اما شکاف های بیشتری در بتن های قدرتمندتر </a:t>
                </a:r>
                <a:r>
                  <a:rPr lang="fa-IR" sz="20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𝑐𝑡𝑒𝑠𝑡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53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𝑀𝑃𝑎</m:t>
                    </m:r>
                  </m:oMath>
                </a14:m>
                <a:r>
                  <a:rPr lang="fa-IR" sz="2000" dirty="0"/>
                  <a:t>)</a:t>
                </a:r>
                <a:r>
                  <a:rPr lang="en-US" sz="2000" dirty="0">
                    <a:cs typeface="B Nazanin" panose="00000400000000000000" pitchFamily="2" charset="-78"/>
                  </a:rPr>
                  <a:t> </a:t>
                </a:r>
                <a:r>
                  <a:rPr lang="fa-IR" sz="2000" dirty="0">
                    <a:cs typeface="B Nazanin" panose="00000400000000000000" pitchFamily="2" charset="-78"/>
                  </a:rPr>
                  <a:t>بسته می شوند. افزایش درصد تقویت در میله ها باعث گسترش 50 درصدی توانایی انتشار انرژی می شود. لذا تحلیل رفتار میله های تقویت شده با آلیاژ حافظه دار </a:t>
                </a:r>
                <a:r>
                  <a:rPr lang="en-US" sz="2000" dirty="0" err="1">
                    <a:cs typeface="B Nazanin" panose="00000400000000000000" pitchFamily="2" charset="-78"/>
                  </a:rPr>
                  <a:t>NiTi</a:t>
                </a:r>
                <a:r>
                  <a:rPr lang="fa-IR" sz="2000" dirty="0">
                    <a:cs typeface="B Nazanin" panose="00000400000000000000" pitchFamily="2" charset="-78"/>
                  </a:rPr>
                  <a:t> تحت بار اهمیت ویژه ای دارد.</a:t>
                </a:r>
              </a:p>
              <a:p>
                <a:pPr algn="r" rtl="1"/>
                <a:endPara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04" y="299805"/>
                <a:ext cx="8260466" cy="4825306"/>
              </a:xfrm>
              <a:prstGeom prst="rect">
                <a:avLst/>
              </a:prstGeom>
              <a:blipFill>
                <a:blip r:embed="rId3"/>
                <a:stretch>
                  <a:fillRect l="-1550" r="-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669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Back or Previous 15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/>
        </p:nvSpPr>
        <p:spPr>
          <a:xfrm>
            <a:off x="1021126" y="5486963"/>
            <a:ext cx="304800" cy="261059"/>
          </a:xfrm>
          <a:prstGeom prst="actionButtonForwardNex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782768" y="5962223"/>
            <a:ext cx="1140752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فصل دوم</a:t>
            </a:r>
            <a:endParaRPr 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99019" y="6463784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772754" y="6465808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2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8446489" y="6463784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25284" y="6459235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0904" y="299805"/>
            <a:ext cx="8260466" cy="48253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r>
              <a:rPr lang="fa-I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فصل دوم: </a:t>
            </a:r>
            <a:r>
              <a:rPr lang="fa-IR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مواد و </a:t>
            </a:r>
            <a:r>
              <a:rPr lang="fa-IR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روش ها</a:t>
            </a:r>
          </a:p>
          <a:p>
            <a:pPr algn="ctr" rtl="1"/>
            <a:endParaRPr lang="fa-I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000" dirty="0">
                <a:cs typeface="B Nazanin" panose="00000400000000000000" pitchFamily="2" charset="-78"/>
              </a:rPr>
              <a:t>جهت مدل سازی ویژگی های فوق ارتجاعی میله های </a:t>
            </a:r>
            <a:r>
              <a:rPr lang="en-US" sz="2000" dirty="0">
                <a:cs typeface="B Nazanin" panose="00000400000000000000" pitchFamily="2" charset="-78"/>
              </a:rPr>
              <a:t>SMA، </a:t>
            </a:r>
            <a:r>
              <a:rPr lang="fa-IR" sz="2000" dirty="0">
                <a:cs typeface="B Nazanin" panose="00000400000000000000" pitchFamily="2" charset="-78"/>
              </a:rPr>
              <a:t>ویژگیهای ترمومکانیکی بنیادی آلیاژهای </a:t>
            </a:r>
            <a:r>
              <a:rPr lang="en-US" sz="2000" dirty="0">
                <a:cs typeface="B Nazanin" panose="00000400000000000000" pitchFamily="2" charset="-78"/>
              </a:rPr>
              <a:t>Ni</a:t>
            </a:r>
            <a:r>
              <a:rPr lang="en-US" sz="2000" baseline="-25000" dirty="0">
                <a:cs typeface="B Nazanin" panose="00000400000000000000" pitchFamily="2" charset="-78"/>
              </a:rPr>
              <a:t>55.75</a:t>
            </a:r>
            <a:r>
              <a:rPr lang="en-US" sz="2000" dirty="0"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cs typeface="B Nazanin" panose="00000400000000000000" pitchFamily="2" charset="-78"/>
              </a:rPr>
              <a:t> و </a:t>
            </a:r>
            <a:r>
              <a:rPr lang="en-US" sz="2000" dirty="0" smtClean="0">
                <a:cs typeface="B Nazanin" panose="00000400000000000000" pitchFamily="2" charset="-78"/>
              </a:rPr>
              <a:t>Ti</a:t>
            </a:r>
            <a:r>
              <a:rPr lang="en-US" sz="2000" baseline="-25000" dirty="0" smtClean="0">
                <a:cs typeface="B Nazanin" panose="00000400000000000000" pitchFamily="2" charset="-78"/>
              </a:rPr>
              <a:t>44.15</a:t>
            </a:r>
            <a:r>
              <a:rPr lang="fa-IR" sz="2000" dirty="0" smtClean="0">
                <a:cs typeface="B Nazanin" panose="00000400000000000000" pitchFamily="2" charset="-78"/>
              </a:rPr>
              <a:t> مورد </a:t>
            </a:r>
            <a:r>
              <a:rPr lang="fa-IR" sz="2000" dirty="0">
                <a:cs typeface="B Nazanin" panose="00000400000000000000" pitchFamily="2" charset="-78"/>
              </a:rPr>
              <a:t>بررسی قرار گرفته است. دمای تغییر فاز با روش گرماسنجی روبشی تفاضلی مشخص گردید. ویژگی‌های مکانیکی </a:t>
            </a:r>
            <a:r>
              <a:rPr lang="en-US" sz="2000" dirty="0" smtClean="0">
                <a:cs typeface="B Nazanin" panose="00000400000000000000" pitchFamily="2" charset="-78"/>
              </a:rPr>
              <a:t>SMA</a:t>
            </a:r>
            <a:r>
              <a:rPr lang="fa-IR" sz="2000" dirty="0" smtClean="0">
                <a:cs typeface="B Nazanin" panose="00000400000000000000" pitchFamily="2" charset="-78"/>
              </a:rPr>
              <a:t> حاصل </a:t>
            </a:r>
            <a:r>
              <a:rPr lang="fa-IR" sz="2000" dirty="0">
                <a:cs typeface="B Nazanin" panose="00000400000000000000" pitchFamily="2" charset="-78"/>
              </a:rPr>
              <a:t>از کشش تک محوری نمونه با قطر 4 میلی‌متر در حلقه هیسترزیس نشان داده شده.</a:t>
            </a:r>
          </a:p>
          <a:p>
            <a:pPr algn="r" rtl="1"/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5894" y="5999942"/>
            <a:ext cx="6915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مواد و </a:t>
            </a:r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روش ها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Action Button: Custom 19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3/18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411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1"/>
            <a:endParaRPr lang="fa-IR" sz="2800" dirty="0" smtClean="0"/>
          </a:p>
          <a:p>
            <a:pPr algn="ctr" rtl="1"/>
            <a:endParaRPr lang="fa-IR" sz="2800" dirty="0"/>
          </a:p>
          <a:p>
            <a:pPr algn="ctr" rtl="1"/>
            <a:endParaRPr lang="fa-IR" sz="2800" dirty="0" smtClean="0"/>
          </a:p>
          <a:p>
            <a:pPr algn="ctr" rtl="1"/>
            <a:r>
              <a:rPr lang="fa-IR" sz="2800" b="1" dirty="0" smtClean="0">
                <a:cs typeface="B Nazanin" panose="00000400000000000000" pitchFamily="2" charset="-78"/>
              </a:rPr>
              <a:t>لطفا </a:t>
            </a:r>
            <a:r>
              <a:rPr lang="fa-IR" sz="2800" b="1" dirty="0">
                <a:cs typeface="B Nazanin" panose="00000400000000000000" pitchFamily="2" charset="-78"/>
              </a:rPr>
              <a:t>توجه داشته </a:t>
            </a:r>
            <a:r>
              <a:rPr lang="fa-IR" sz="2800" b="1" dirty="0" smtClean="0">
                <a:cs typeface="B Nazanin" panose="00000400000000000000" pitchFamily="2" charset="-78"/>
              </a:rPr>
              <a:t>باشيد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که </a:t>
            </a:r>
            <a:r>
              <a:rPr lang="fa-IR" sz="2800" dirty="0">
                <a:cs typeface="B Nazanin" panose="00000400000000000000" pitchFamily="2" charset="-78"/>
              </a:rPr>
              <a:t>اين فايل تنها بخشی از محصول بوده و صرفا جهت معرفی محصول </a:t>
            </a:r>
            <a:r>
              <a:rPr lang="fa-IR" sz="2800" dirty="0" smtClean="0">
                <a:cs typeface="B Nazanin" panose="00000400000000000000" pitchFamily="2" charset="-78"/>
              </a:rPr>
              <a:t>ميباشد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برای </a:t>
            </a:r>
            <a:r>
              <a:rPr lang="fa-IR" sz="2800" dirty="0">
                <a:cs typeface="B Nazanin" panose="00000400000000000000" pitchFamily="2" charset="-78"/>
              </a:rPr>
              <a:t>خريداری و دانلود فايل کامل مقاله به زبان </a:t>
            </a:r>
            <a:r>
              <a:rPr lang="fa-IR" sz="2800" dirty="0" smtClean="0">
                <a:cs typeface="B Nazanin" panose="00000400000000000000" pitchFamily="2" charset="-78"/>
              </a:rPr>
              <a:t>فارسی</a:t>
            </a:r>
            <a:endParaRPr lang="en-US" sz="28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با </a:t>
            </a:r>
            <a:r>
              <a:rPr lang="fa-IR" sz="2800" dirty="0">
                <a:cs typeface="B Nazanin" panose="00000400000000000000" pitchFamily="2" charset="-78"/>
              </a:rPr>
              <a:t>فرمت پاورپوينت (با قابليت </a:t>
            </a:r>
            <a:r>
              <a:rPr lang="fa-IR" sz="2800" dirty="0" smtClean="0">
                <a:cs typeface="B Nazanin" panose="00000400000000000000" pitchFamily="2" charset="-78"/>
              </a:rPr>
              <a:t>ويرايش</a:t>
            </a:r>
            <a:r>
              <a:rPr lang="en-US" sz="2800" dirty="0" smtClean="0">
                <a:cs typeface="B Nazanin" panose="00000400000000000000" pitchFamily="2" charset="-78"/>
              </a:rPr>
              <a:t>(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2800" dirty="0" smtClean="0">
                <a:solidFill>
                  <a:srgbClr val="FF0000"/>
                </a:solidFill>
                <a:cs typeface="B Nazanin" panose="00000400000000000000" pitchFamily="2" charset="-78"/>
                <a:hlinkClick r:id="rId2"/>
              </a:rPr>
              <a:t>اينجا </a:t>
            </a:r>
            <a:r>
              <a:rPr lang="fa-IR" sz="2800" dirty="0">
                <a:cs typeface="B Nazanin" panose="00000400000000000000" pitchFamily="2" charset="-78"/>
              </a:rPr>
              <a:t>کليک </a:t>
            </a:r>
            <a:r>
              <a:rPr lang="fa-IR" sz="2800" dirty="0" smtClean="0">
                <a:cs typeface="B Nazanin" panose="00000400000000000000" pitchFamily="2" charset="-78"/>
              </a:rPr>
              <a:t>نماييد.</a:t>
            </a:r>
          </a:p>
          <a:p>
            <a:pPr algn="ctr" rtl="1"/>
            <a:r>
              <a:rPr lang="fa-IR" sz="2800" dirty="0" smtClean="0">
                <a:cs typeface="B Nazanin" panose="00000400000000000000" pitchFamily="2" charset="-78"/>
              </a:rPr>
              <a:t>فروشگاه </a:t>
            </a:r>
            <a:r>
              <a:rPr lang="fa-IR" sz="2800" dirty="0">
                <a:cs typeface="B Nazanin" panose="00000400000000000000" pitchFamily="2" charset="-78"/>
              </a:rPr>
              <a:t>اينترنتی ايران </a:t>
            </a:r>
            <a:r>
              <a:rPr lang="fa-IR" sz="2800" dirty="0" smtClean="0">
                <a:cs typeface="B Nazanin" panose="00000400000000000000" pitchFamily="2" charset="-78"/>
              </a:rPr>
              <a:t>عرضه </a:t>
            </a:r>
            <a:r>
              <a:rPr lang="en-US" sz="2800" dirty="0" smtClean="0"/>
              <a:t>www.iranarze.ir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Back or Previous 24">
            <a:hlinkClick r:id="" action="ppaction://hlinkshowjump?jump=previousslide" highlightClick="1"/>
          </p:cNvPr>
          <p:cNvSpPr/>
          <p:nvPr/>
        </p:nvSpPr>
        <p:spPr>
          <a:xfrm>
            <a:off x="669495" y="5484142"/>
            <a:ext cx="330200" cy="266700"/>
          </a:xfrm>
          <a:prstGeom prst="actionButtonBackPreviou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06325" y="5866681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14453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5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9637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4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4821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3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000548" y="638727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lt1"/>
                </a:solidFill>
              </a:rPr>
              <a:t>2</a:t>
            </a:r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18948" y="6390937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69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268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 Nazanin</vt:lpstr>
      <vt:lpstr>Calibri</vt:lpstr>
      <vt:lpstr>Calibri Light</vt:lpstr>
      <vt:lpstr>Cambria Math</vt:lpstr>
      <vt:lpstr>7_Office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2022-05-16T17:05:32Z</dcterms:modified>
</cp:coreProperties>
</file>