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1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53" d="100"/>
          <a:sy n="53" d="100"/>
        </p:scale>
        <p:origin x="144" y="29"/>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ارزش برند و سقوط بازار سهام کووید-19: شواهدی از شرکت های فهرست شده در ایالات متحده</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1/14</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پایان سال 2019، یک بیماری جدید بنام کووید-19 ، در سراسر جهان شیوع پیدا کرد</a:t>
            </a:r>
            <a:r>
              <a:rPr lang="fa-IR" sz="2000" dirty="0" smtClean="0">
                <a:cs typeface="B Nazanin" panose="00000400000000000000" pitchFamily="2" charset="-78"/>
              </a:rPr>
              <a:t>. </a:t>
            </a:r>
            <a:r>
              <a:rPr lang="fa-IR" sz="2000" dirty="0">
                <a:cs typeface="B Nazanin" panose="00000400000000000000" pitchFamily="2" charset="-78"/>
              </a:rPr>
              <a:t>به دلیل این همه گیری، شاخص های بازار در 75 کشور کاهش یافته و افزایش قابل توجهی در ریسک سیستمیک برای بخش بانک پیدا شد. به خصوص، از 24 فوریه تا 23 مارس سال 2020، بازار سهام سقوط فوق العاده ای را در پاسخ به شیوع کووید-19 تجربه کرد.. ما این سقوط را سقوط کووید-19 نامگذاری می کنیم، که دریچه ای جهت ارزیابی مجدد بهای ارزش برند در یک محیط نامطمئن فراهم می کند. در زمینه این همه گیری، مطالعه واکنش سرمایه گذاران به ارزش برند، اهمیت عملی فوق العاده ای پیدا میکند.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2/14</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ارزش برند را یک دارایی نا ملموس در نظر می گیرند که می تواند برای شرکت ها ارزش آفرینی کند. محققان نشان می دهند که ارزش برند با جریان های نقدی آینده به صورت مثبتی مرتبط است. تحقیقات اولیه نشان دهنده تأثیر مثبت ارزش برند بر بازده سهام و یک تأثیر منفی روی ریسکهای سهام می باشد. ارزش برند باعث بهبود کارایی سهام در طول بحران های مالی 2008 شده است. در ادامه ادبیات کارایی سهام، ما چهار شاخص کارایی سهام معمولی را قبول می‌کنیم: بازده_خام (</a:t>
            </a:r>
            <a:r>
              <a:rPr lang="en-US" sz="2000" dirty="0" err="1" smtClean="0">
                <a:cs typeface="B Nazanin" panose="00000400000000000000" pitchFamily="2" charset="-78"/>
              </a:rPr>
              <a:t>Raw_Return</a:t>
            </a:r>
            <a:r>
              <a:rPr lang="fa-IR" sz="2000" dirty="0" smtClean="0">
                <a:cs typeface="B Nazanin" panose="00000400000000000000" pitchFamily="2" charset="-78"/>
              </a:rPr>
              <a:t>)</a:t>
            </a:r>
            <a:r>
              <a:rPr lang="en-US" sz="2000" dirty="0" smtClean="0">
                <a:cs typeface="B Nazanin" panose="00000400000000000000" pitchFamily="2" charset="-78"/>
              </a:rPr>
              <a:t> </a:t>
            </a:r>
            <a:r>
              <a:rPr lang="en-US" sz="2000" dirty="0">
                <a:cs typeface="B Nazanin" panose="00000400000000000000" pitchFamily="2" charset="-78"/>
              </a:rPr>
              <a:t>، </a:t>
            </a:r>
            <a:r>
              <a:rPr lang="fa-IR" sz="2000" dirty="0">
                <a:cs typeface="B Nazanin" panose="00000400000000000000" pitchFamily="2" charset="-78"/>
              </a:rPr>
              <a:t>بازده_غیرعادی (</a:t>
            </a:r>
            <a:r>
              <a:rPr lang="en-US" sz="2000" dirty="0" err="1" smtClean="0">
                <a:cs typeface="B Nazanin" panose="00000400000000000000" pitchFamily="2" charset="-78"/>
              </a:rPr>
              <a:t>Abnormal_Return</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smtClean="0">
                <a:cs typeface="B Nazanin" panose="00000400000000000000" pitchFamily="2" charset="-78"/>
              </a:rPr>
              <a:t>ریسک_سیستمیک </a:t>
            </a:r>
            <a:r>
              <a:rPr lang="fa-IR" sz="2000" dirty="0">
                <a:cs typeface="B Nazanin" panose="00000400000000000000" pitchFamily="2" charset="-78"/>
              </a:rPr>
              <a:t>(</a:t>
            </a:r>
            <a:r>
              <a:rPr lang="en-US" sz="2000" dirty="0" err="1" smtClean="0">
                <a:cs typeface="B Nazanin" panose="00000400000000000000" pitchFamily="2" charset="-78"/>
              </a:rPr>
              <a:t>Systemic_Risk</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smtClean="0">
                <a:cs typeface="B Nazanin" panose="00000400000000000000" pitchFamily="2" charset="-78"/>
              </a:rPr>
              <a:t>و </a:t>
            </a:r>
            <a:r>
              <a:rPr lang="fa-IR" sz="2000" dirty="0">
                <a:cs typeface="B Nazanin" panose="00000400000000000000" pitchFamily="2" charset="-78"/>
              </a:rPr>
              <a:t>ریسک_ویژه (</a:t>
            </a:r>
            <a:r>
              <a:rPr lang="en-US" sz="2000" dirty="0">
                <a:cs typeface="B Nazanin" panose="00000400000000000000" pitchFamily="2" charset="-78"/>
              </a:rPr>
              <a:t>Idiosyncratic _</a:t>
            </a:r>
            <a:r>
              <a:rPr lang="en-US" sz="2000" dirty="0" smtClean="0">
                <a:cs typeface="B Nazanin" panose="00000400000000000000" pitchFamily="2" charset="-78"/>
              </a:rPr>
              <a:t>Risk</a:t>
            </a:r>
            <a:r>
              <a:rPr lang="fa-IR" sz="2000" dirty="0" smtClean="0">
                <a:cs typeface="B Nazanin" panose="00000400000000000000" pitchFamily="2" charset="-78"/>
              </a:rPr>
              <a:t>)</a:t>
            </a:r>
            <a:r>
              <a:rPr lang="en-US" sz="2000" dirty="0" smtClean="0">
                <a:cs typeface="B Nazanin" panose="00000400000000000000" pitchFamily="2" charset="-78"/>
              </a:rPr>
              <a:t>.</a:t>
            </a:r>
            <a:r>
              <a:rPr lang="fa-IR" sz="2000" dirty="0" smtClean="0">
                <a:cs typeface="B Nazanin" panose="00000400000000000000" pitchFamily="2" charset="-78"/>
              </a:rPr>
              <a:t> به </a:t>
            </a:r>
            <a:r>
              <a:rPr lang="fa-IR" sz="2000" dirty="0">
                <a:cs typeface="B Nazanin" panose="00000400000000000000" pitchFamily="2" charset="-78"/>
              </a:rPr>
              <a:t>شکل خاص، بازده_خام، همان بازده خرید-و-نگهداری شرکت در این دوره می باشد. </a:t>
            </a:r>
            <a:r>
              <a:rPr lang="fa-IR" sz="2000" dirty="0" smtClean="0">
                <a:cs typeface="B Nazanin" panose="00000400000000000000" pitchFamily="2" charset="-78"/>
              </a:rPr>
              <a:t>بازده_غیرعادی </a:t>
            </a:r>
            <a:r>
              <a:rPr lang="fa-IR" sz="2000" dirty="0">
                <a:cs typeface="B Nazanin" panose="00000400000000000000" pitchFamily="2" charset="-78"/>
              </a:rPr>
              <a:t>عبارت است از بازده-خام منهای بازده مورد انتظار، و </a:t>
            </a:r>
            <a:r>
              <a:rPr lang="fa-IR" sz="2000" dirty="0" smtClean="0">
                <a:cs typeface="B Nazanin" panose="00000400000000000000" pitchFamily="2" charset="-78"/>
              </a:rPr>
              <a:t>ریسک_سیستمیک </a:t>
            </a:r>
            <a:r>
              <a:rPr lang="fa-IR" sz="2000" dirty="0">
                <a:cs typeface="B Nazanin" panose="00000400000000000000" pitchFamily="2" charset="-78"/>
              </a:rPr>
              <a:t>و </a:t>
            </a:r>
            <a:r>
              <a:rPr lang="fa-IR" sz="2000" dirty="0" smtClean="0">
                <a:cs typeface="B Nazanin" panose="00000400000000000000" pitchFamily="2" charset="-78"/>
              </a:rPr>
              <a:t>ریسک_ویژه </a:t>
            </a:r>
            <a:r>
              <a:rPr lang="fa-IR" sz="2000" dirty="0">
                <a:cs typeface="B Nazanin" panose="00000400000000000000" pitchFamily="2" charset="-78"/>
              </a:rPr>
              <a:t>به ترتیب پایه  و اساسی برای ریسک سیستمیک سهام و ریسک خاص در این دوره به شمار می روند.</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3874531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3/14</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نتایج </a:t>
            </a:r>
            <a:r>
              <a:rPr lang="fa-IR" sz="2000" dirty="0">
                <a:cs typeface="B Nazanin" panose="00000400000000000000" pitchFamily="2" charset="-78"/>
              </a:rPr>
              <a:t>تجربی ما نشان دهنده این است که شرکت‌هایی با برندهای برتر، بازده خام بالاتر،  بازده غیرعادی بالاتر،  ریسک سیستمیک پایینتر و ریسک خاص کمتر نسبت به شرکت‌های بدون برندهای برتر در جریان سقوط کووید-19 دارا هستند. این نتایج برآورد شده شواهدی را فراهم می‌کند که نشان می دهد ارزش برند یک "لنگرگاه نرم" در سقوط سهام بوده، که با ادبیات درباره همکاری بین ارزش برند و کارایی سهام سازگار است. کارایی مسئولیت اجتماعی شرکت (</a:t>
            </a:r>
            <a:r>
              <a:rPr lang="en-US" sz="2000" dirty="0" smtClean="0">
                <a:cs typeface="B Nazanin" panose="00000400000000000000" pitchFamily="2" charset="-78"/>
              </a:rPr>
              <a:t>CSR</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سقوط سهام را در طول بحران مالی سال 2008 کاهش می </a:t>
            </a:r>
            <a:r>
              <a:rPr lang="fa-IR" sz="2000" dirty="0" smtClean="0">
                <a:cs typeface="B Nazanin" panose="00000400000000000000" pitchFamily="2" charset="-78"/>
              </a:rPr>
              <a:t>دهد.</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1642330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8383460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479</Words>
  <Application>Microsoft Office PowerPoint</Application>
  <PresentationFormat>On-screen Show (4:3)</PresentationFormat>
  <Paragraphs>37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2022-04-11T17:30:00Z</dcterms:modified>
</cp:coreProperties>
</file>