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1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3/19/2022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بررسی رابطه بین خودشیفتگی و افسردگی: نقش های میانجی حمایت اجتماعی درک شده و رضایت از زندگی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smtClean="0">
                <a:cs typeface="B Nazanin" panose="00000400000000000000" pitchFamily="2" charset="-78"/>
              </a:rPr>
              <a:t>پیش</a:t>
            </a:r>
            <a:r>
              <a:rPr lang="en-US" sz="2000" dirty="0" smtClean="0">
                <a:cs typeface="B Nazanin" panose="00000400000000000000" pitchFamily="2" charset="-78"/>
              </a:rPr>
              <a:t> </a:t>
            </a:r>
            <a:r>
              <a:rPr lang="fa-IR" sz="2000" dirty="0" smtClean="0">
                <a:cs typeface="B Nazanin" panose="00000400000000000000" pitchFamily="2" charset="-78"/>
              </a:rPr>
              <a:t>بینی </a:t>
            </a:r>
            <a:r>
              <a:rPr lang="fa-IR" sz="2000" dirty="0">
                <a:cs typeface="B Nazanin" panose="00000400000000000000" pitchFamily="2" charset="-78"/>
              </a:rPr>
              <a:t>شده است که افسردگی به </a:t>
            </a:r>
            <a:r>
              <a:rPr lang="fa-IR" sz="2000" dirty="0" smtClean="0">
                <a:cs typeface="B Nazanin" panose="00000400000000000000" pitchFamily="2" charset="-78"/>
              </a:rPr>
              <a:t>بزرگ</a:t>
            </a:r>
            <a:r>
              <a:rPr lang="en-US" sz="2000" dirty="0" smtClean="0">
                <a:cs typeface="B Nazanin" panose="00000400000000000000" pitchFamily="2" charset="-78"/>
              </a:rPr>
              <a:t> </a:t>
            </a:r>
            <a:r>
              <a:rPr lang="fa-IR" sz="2000" dirty="0" smtClean="0">
                <a:cs typeface="B Nazanin" panose="00000400000000000000" pitchFamily="2" charset="-78"/>
              </a:rPr>
              <a:t>ترین </a:t>
            </a:r>
            <a:r>
              <a:rPr lang="fa-IR" sz="2000" dirty="0">
                <a:cs typeface="B Nazanin" panose="00000400000000000000" pitchFamily="2" charset="-78"/>
              </a:rPr>
              <a:t>علت ناتوانی انسان در سطح جهانی تبدیل خواهد شد. صفات شخصیتی </a:t>
            </a:r>
            <a:r>
              <a:rPr lang="fa-IR" sz="2000" dirty="0" smtClean="0">
                <a:cs typeface="B Nazanin" panose="00000400000000000000" pitchFamily="2" charset="-78"/>
              </a:rPr>
              <a:t>می</a:t>
            </a:r>
            <a:r>
              <a:rPr lang="en-US" sz="2000" dirty="0" smtClean="0">
                <a:cs typeface="B Nazanin" panose="00000400000000000000" pitchFamily="2" charset="-78"/>
              </a:rPr>
              <a:t> </a:t>
            </a:r>
            <a:r>
              <a:rPr lang="fa-IR" sz="2000" dirty="0" smtClean="0">
                <a:cs typeface="B Nazanin" panose="00000400000000000000" pitchFamily="2" charset="-78"/>
              </a:rPr>
              <a:t>تواند </a:t>
            </a:r>
            <a:r>
              <a:rPr lang="fa-IR" sz="2000" dirty="0">
                <a:cs typeface="B Nazanin" panose="00000400000000000000" pitchFamily="2" charset="-78"/>
              </a:rPr>
              <a:t>بر شروع و ابقای افسردگی تأثیر بگذارد. خودشیفتگی صفت مهم شخصیتی بوده که با توجه به مشکلات حفظ سلامت روان در میان خودشیفتگان ناسازگار باید مورد توجه قرار گیرد. مطالعاتی در خصوص بررسی رابطه بین خودشیفتگی و افسردگی </a:t>
            </a:r>
            <a:r>
              <a:rPr lang="fa-IR" sz="2000" dirty="0" smtClean="0">
                <a:cs typeface="B Nazanin" panose="00000400000000000000" pitchFamily="2" charset="-78"/>
              </a:rPr>
              <a:t>پرداخته</a:t>
            </a:r>
            <a:r>
              <a:rPr lang="en-US" sz="2000" dirty="0" smtClean="0">
                <a:cs typeface="B Nazanin" panose="00000400000000000000" pitchFamily="2" charset="-78"/>
              </a:rPr>
              <a:t> </a:t>
            </a:r>
            <a:r>
              <a:rPr lang="fa-IR" sz="2000" dirty="0" smtClean="0">
                <a:cs typeface="B Nazanin" panose="00000400000000000000" pitchFamily="2" charset="-78"/>
              </a:rPr>
              <a:t>اند </a:t>
            </a:r>
            <a:r>
              <a:rPr lang="fa-IR" sz="2000" dirty="0">
                <a:cs typeface="B Nazanin" panose="00000400000000000000" pitchFamily="2" charset="-78"/>
              </a:rPr>
              <a:t>اما </a:t>
            </a:r>
            <a:r>
              <a:rPr lang="fa-IR" sz="2000" dirty="0" smtClean="0">
                <a:cs typeface="B Nazanin" panose="00000400000000000000" pitchFamily="2" charset="-78"/>
              </a:rPr>
              <a:t>یافته</a:t>
            </a:r>
            <a:r>
              <a:rPr lang="en-US" sz="2000" dirty="0" smtClean="0">
                <a:cs typeface="B Nazanin" panose="00000400000000000000" pitchFamily="2" charset="-78"/>
              </a:rPr>
              <a:t> </a:t>
            </a:r>
            <a:r>
              <a:rPr lang="fa-IR" sz="2000" dirty="0" smtClean="0">
                <a:cs typeface="B Nazanin" panose="00000400000000000000" pitchFamily="2" charset="-78"/>
              </a:rPr>
              <a:t>های آن</a:t>
            </a:r>
            <a:r>
              <a:rPr lang="en-US" sz="2000" dirty="0" smtClean="0">
                <a:cs typeface="B Nazanin" panose="00000400000000000000" pitchFamily="2" charset="-78"/>
              </a:rPr>
              <a:t> </a:t>
            </a:r>
            <a:r>
              <a:rPr lang="fa-IR" sz="2000" dirty="0" smtClean="0">
                <a:cs typeface="B Nazanin" panose="00000400000000000000" pitchFamily="2" charset="-78"/>
              </a:rPr>
              <a:t>ها </a:t>
            </a:r>
            <a:r>
              <a:rPr lang="fa-IR" sz="2000" dirty="0">
                <a:cs typeface="B Nazanin" panose="00000400000000000000" pitchFamily="2" charset="-78"/>
              </a:rPr>
              <a:t>سازگار نبوده است. همچنین با توجه به حیاتی بودن دانستن فرایندهای </a:t>
            </a:r>
            <a:r>
              <a:rPr lang="fa-IR" sz="2000" dirty="0" smtClean="0">
                <a:cs typeface="B Nazanin" panose="00000400000000000000" pitchFamily="2" charset="-78"/>
              </a:rPr>
              <a:t>میانجی</a:t>
            </a:r>
            <a:r>
              <a:rPr lang="en-US" sz="2000" dirty="0" smtClean="0">
                <a:cs typeface="B Nazanin" panose="00000400000000000000" pitchFamily="2" charset="-78"/>
              </a:rPr>
              <a:t> </a:t>
            </a:r>
            <a:r>
              <a:rPr lang="fa-IR" sz="2000" dirty="0" smtClean="0">
                <a:cs typeface="B Nazanin" panose="00000400000000000000" pitchFamily="2" charset="-78"/>
              </a:rPr>
              <a:t>گر </a:t>
            </a:r>
            <a:r>
              <a:rPr lang="fa-IR" sz="2000" dirty="0">
                <a:cs typeface="B Nazanin" panose="00000400000000000000" pitchFamily="2" charset="-78"/>
              </a:rPr>
              <a:t>که ریسک افسردگی را توضیح </a:t>
            </a:r>
            <a:r>
              <a:rPr lang="fa-IR" sz="2000" dirty="0" smtClean="0">
                <a:cs typeface="B Nazanin" panose="00000400000000000000" pitchFamily="2" charset="-78"/>
              </a:rPr>
              <a:t>می</a:t>
            </a:r>
            <a:r>
              <a:rPr lang="en-US" sz="2000" dirty="0" smtClean="0">
                <a:cs typeface="B Nazanin" panose="00000400000000000000" pitchFamily="2" charset="-78"/>
              </a:rPr>
              <a:t> </a:t>
            </a:r>
            <a:r>
              <a:rPr lang="fa-IR" sz="2000" dirty="0" smtClean="0">
                <a:cs typeface="B Nazanin" panose="00000400000000000000" pitchFamily="2" charset="-78"/>
              </a:rPr>
              <a:t>دهند</a:t>
            </a:r>
            <a:r>
              <a:rPr lang="fa-IR" sz="2000" dirty="0">
                <a:cs typeface="B Nazanin" panose="00000400000000000000" pitchFamily="2" charset="-78"/>
              </a:rPr>
              <a:t>، این مطالعه با هدف بررسی ارتباط خودشیفتگی-افسردگی و </a:t>
            </a:r>
            <a:r>
              <a:rPr lang="fa-IR" sz="2000" dirty="0" smtClean="0">
                <a:cs typeface="B Nazanin" panose="00000400000000000000" pitchFamily="2" charset="-78"/>
              </a:rPr>
              <a:t>مکانیسم</a:t>
            </a:r>
            <a:r>
              <a:rPr lang="en-US" sz="2000" dirty="0" smtClean="0">
                <a:cs typeface="B Nazanin" panose="00000400000000000000" pitchFamily="2" charset="-78"/>
              </a:rPr>
              <a:t> </a:t>
            </a:r>
            <a:r>
              <a:rPr lang="fa-IR" sz="2000" dirty="0" smtClean="0">
                <a:cs typeface="B Nazanin" panose="00000400000000000000" pitchFamily="2" charset="-78"/>
              </a:rPr>
              <a:t>های زمینه</a:t>
            </a:r>
            <a:r>
              <a:rPr lang="en-US" sz="2000" dirty="0" smtClean="0">
                <a:cs typeface="B Nazanin" panose="00000400000000000000" pitchFamily="2" charset="-78"/>
              </a:rPr>
              <a:t> </a:t>
            </a:r>
            <a:r>
              <a:rPr lang="fa-IR" sz="2000" dirty="0" smtClean="0">
                <a:cs typeface="B Nazanin" panose="00000400000000000000" pitchFamily="2" charset="-78"/>
              </a:rPr>
              <a:t>ای </a:t>
            </a:r>
            <a:r>
              <a:rPr lang="fa-IR" sz="2000" dirty="0">
                <a:cs typeface="B Nazanin" panose="00000400000000000000" pitchFamily="2" charset="-78"/>
              </a:rPr>
              <a:t>آنها انجام شد.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طبق بررسی ها، به طور کلی اعتقاد بر این بوده که خودشیفتگی آسیب پذیر و خودشیفتگی پاتولوژیک عوامل خطر افسردگی محسوب می شوند. با این حال، ارتباط میان خودشیفتگی گراندیوز و افسردگی یافته های متناقض تولید می-کند. تحسین خودشیفته و رقابت خودشیفته متمایزکننده دو شکل خودشیفتگی مدل تحسین خودشیفته و مفهوم رقابت (</a:t>
            </a:r>
            <a:r>
              <a:rPr lang="en-US" sz="2000" dirty="0" smtClean="0">
                <a:cs typeface="B Nazanin" panose="00000400000000000000" pitchFamily="2" charset="-78"/>
              </a:rPr>
              <a:t>NARC</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هستند. تحسین خودشیفته با تلاش برای منحصر به فرد بودن، هذیان گراندیوز، و جذابیت مشخص شده و در مقابل، رقابت خودشیفته با تلاش برای برتری، کاهش ارزش دیگران و پرخاشگری مشخص می-شود. همچنین تحسین خودشیفته معمولاً با نتایج مثبت در کوتاه مدت مرتبط است، در حالی که رقابت خودشیفته تمایل دارد با پیامدهای ناسازگارانه همراه باشد.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4385791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از طرفی تحقیقات قبلی نشان داده است که حمایت اجتماعی درک شده می تواند یک میانجی حفاظتی در مسیر افسردگی باشد. حمایت اجتماعی درک شده، باور ذهنی یا تجربه ای است که مردم در هنگام نیاز از شبکه های اجتماعی خود کمک دریافت خواهند کرد. اولا شواهد نشان داده که حمایت اجتماعی درک شده می تواند میانجی گر پیوند شخصیت-افسردگی باشد. دوما تحسین خودشیفته با آوردن روابط مثبت بین فردی، منابع اجتماعی را جمع کرده و شبکه های اجتماعی مردم را غنی می سازد و سوما، مدل اثر اصلی حمایت اجتماعی حاکی از آن بوده که حمایت اجتماعی مزایای سلامت روان، مانند کاهش افسردگی را فراهم می کند. رضایت از زندگی نیز یک ارزیابی شناختی از کیفیت زندگی فرد است.</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7309790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15315819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457</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2022-03-19T09:16:02Z</dcterms:modified>
</cp:coreProperties>
</file>