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92" r:id="rId1"/>
  </p:sldMasterIdLst>
  <p:sldIdLst>
    <p:sldId id="295" r:id="rId2"/>
    <p:sldId id="298" r:id="rId3"/>
    <p:sldId id="305" r:id="rId4"/>
    <p:sldId id="306" r:id="rId5"/>
    <p:sldId id="315"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73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574" autoAdjust="0"/>
    <p:restoredTop sz="94660"/>
  </p:normalViewPr>
  <p:slideViewPr>
    <p:cSldViewPr snapToGrid="0">
      <p:cViewPr varScale="1">
        <p:scale>
          <a:sx n="88" d="100"/>
          <a:sy n="88" d="100"/>
        </p:scale>
        <p:origin x="758" y="2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3/19/2022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430720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3/19/2022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02190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3/19/2022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634563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3/19/2022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479046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3/19/2022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109095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3/19/2022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145942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CFC436C-4D9D-4627-9D98-4A15F1D889EB}" type="datetimeFigureOut">
              <a:rPr lang="en-US" smtClean="0">
                <a:solidFill>
                  <a:prstClr val="black">
                    <a:tint val="75000"/>
                  </a:prstClr>
                </a:solidFill>
              </a:rPr>
              <a:pPr/>
              <a:t>3/19/2022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019872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CFC436C-4D9D-4627-9D98-4A15F1D889EB}" type="datetimeFigureOut">
              <a:rPr lang="en-US" smtClean="0">
                <a:solidFill>
                  <a:prstClr val="black">
                    <a:tint val="75000"/>
                  </a:prstClr>
                </a:solidFill>
              </a:rPr>
              <a:pPr/>
              <a:t>3/19/2022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433903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FC436C-4D9D-4627-9D98-4A15F1D889EB}" type="datetimeFigureOut">
              <a:rPr lang="en-US" smtClean="0">
                <a:solidFill>
                  <a:prstClr val="black">
                    <a:tint val="75000"/>
                  </a:prstClr>
                </a:solidFill>
              </a:rPr>
              <a:pPr/>
              <a:t>3/19/2022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5102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3/19/2022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402109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3/19/2022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5865573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CFC436C-4D9D-4627-9D98-4A15F1D889EB}" type="datetimeFigureOut">
              <a:rPr lang="en-US" smtClean="0"/>
              <a:t>3/19/2022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3D688C-C062-40ED-BD6C-ADA8FBA67D79}" type="slidenum">
              <a:rPr lang="en-US" smtClean="0"/>
              <a:t>‹#›</a:t>
            </a:fld>
            <a:endParaRPr lang="en-US"/>
          </a:p>
        </p:txBody>
      </p:sp>
    </p:spTree>
    <p:extLst>
      <p:ext uri="{BB962C8B-B14F-4D97-AF65-F5344CB8AC3E}">
        <p14:creationId xmlns:p14="http://schemas.microsoft.com/office/powerpoint/2010/main" val="164141529"/>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iranarze.ir/"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Rectangle 1"/>
          <p:cNvSpPr/>
          <p:nvPr/>
        </p:nvSpPr>
        <p:spPr>
          <a:xfrm>
            <a:off x="106325" y="96253"/>
            <a:ext cx="8910084" cy="664744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4" name="Rectangle 3"/>
          <p:cNvSpPr/>
          <p:nvPr/>
        </p:nvSpPr>
        <p:spPr>
          <a:xfrm>
            <a:off x="378017" y="3164838"/>
            <a:ext cx="8366698" cy="1094873"/>
          </a:xfrm>
          <a:prstGeom prst="rect">
            <a:avLst/>
          </a:prstGeom>
          <a:effectLst>
            <a:glow rad="63500">
              <a:schemeClr val="accent1">
                <a:satMod val="175000"/>
                <a:alpha val="40000"/>
              </a:schemeClr>
            </a:glow>
            <a:outerShdw blurRad="57150" dist="19050" dir="5400000" algn="ctr" rotWithShape="0">
              <a:srgbClr val="000000">
                <a:alpha val="63000"/>
              </a:srgb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800" b="1" dirty="0">
                <a:cs typeface="B Nazanin" panose="00000400000000000000" pitchFamily="2" charset="-78"/>
              </a:rPr>
              <a:t>بررسی رابطه بین خودشیفتگی و افسردگی: نقش های میانجی حمایت اجتماعی درک شده و رضایت از زندگی</a:t>
            </a:r>
          </a:p>
        </p:txBody>
      </p:sp>
      <p:sp>
        <p:nvSpPr>
          <p:cNvPr id="38" name="Rectangle 37"/>
          <p:cNvSpPr/>
          <p:nvPr/>
        </p:nvSpPr>
        <p:spPr>
          <a:xfrm>
            <a:off x="4751908" y="4488710"/>
            <a:ext cx="3974568" cy="1094873"/>
          </a:xfrm>
          <a:prstGeom prst="rect">
            <a:avLst/>
          </a:prstGeom>
          <a:effectLst>
            <a:glow rad="63500">
              <a:schemeClr val="accent1">
                <a:satMod val="175000"/>
                <a:alpha val="40000"/>
              </a:schemeClr>
            </a:glow>
            <a:outerShdw blurRad="57150" dist="19050" dir="5400000" algn="ctr" rotWithShape="0">
              <a:srgbClr val="000000">
                <a:alpha val="63000"/>
              </a:srgb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400" b="1" dirty="0" smtClean="0">
                <a:cs typeface="B Nazanin" panose="00000400000000000000" pitchFamily="2" charset="-78"/>
              </a:rPr>
              <a:t>استاد: </a:t>
            </a:r>
            <a:endParaRPr lang="fa-IR" sz="2400" b="1" dirty="0">
              <a:cs typeface="B Nazanin" panose="00000400000000000000" pitchFamily="2" charset="-78"/>
            </a:endParaRPr>
          </a:p>
        </p:txBody>
      </p:sp>
      <p:sp>
        <p:nvSpPr>
          <p:cNvPr id="39" name="Rectangle 38"/>
          <p:cNvSpPr/>
          <p:nvPr/>
        </p:nvSpPr>
        <p:spPr>
          <a:xfrm>
            <a:off x="378017" y="4483224"/>
            <a:ext cx="3974568" cy="1094873"/>
          </a:xfrm>
          <a:prstGeom prst="rect">
            <a:avLst/>
          </a:prstGeom>
          <a:effectLst>
            <a:outerShdw blurRad="50800" dist="38100" dir="2700000" algn="tl" rotWithShape="0">
              <a:prstClr val="black">
                <a:alpha val="40000"/>
              </a:prst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400" b="1" dirty="0">
                <a:cs typeface="B Nazanin" panose="00000400000000000000" pitchFamily="2" charset="-78"/>
              </a:rPr>
              <a:t>دانشجو: </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94142" y="217859"/>
            <a:ext cx="2717980" cy="2717980"/>
          </a:xfrm>
          <a:prstGeom prst="rect">
            <a:avLst/>
          </a:prstGeom>
        </p:spPr>
      </p:pic>
      <p:sp>
        <p:nvSpPr>
          <p:cNvPr id="15" name="Rounded Rectangle 14"/>
          <p:cNvSpPr/>
          <p:nvPr/>
        </p:nvSpPr>
        <p:spPr>
          <a:xfrm>
            <a:off x="378017" y="5884771"/>
            <a:ext cx="3974568" cy="646176"/>
          </a:xfrm>
          <a:prstGeom prst="roundRect">
            <a:avLst>
              <a:gd name="adj" fmla="val 0"/>
            </a:avLst>
          </a:prstGeom>
          <a:ln>
            <a:noFill/>
          </a:ln>
          <a:effectLst>
            <a:outerShdw blurRad="149987" dist="250190" dir="8460000" algn="ctr">
              <a:srgbClr val="000000">
                <a:alpha val="28000"/>
              </a:srgbClr>
            </a:outerShdw>
            <a:reflection blurRad="6350" stA="50000" endA="300" endPos="55500" dist="101600" dir="5400000" sy="-100000" algn="bl" rotWithShape="0"/>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fa-IR" b="1" dirty="0" smtClean="0">
                <a:cs typeface="B Nazanin" panose="00000400000000000000" pitchFamily="2" charset="-78"/>
              </a:rPr>
              <a:t>سال تحصیلی:</a:t>
            </a:r>
            <a:endParaRPr lang="en-US" dirty="0"/>
          </a:p>
        </p:txBody>
      </p:sp>
      <p:sp>
        <p:nvSpPr>
          <p:cNvPr id="12" name="Rounded Rectangle 11"/>
          <p:cNvSpPr/>
          <p:nvPr/>
        </p:nvSpPr>
        <p:spPr>
          <a:xfrm>
            <a:off x="4751908" y="5884771"/>
            <a:ext cx="3974568" cy="646176"/>
          </a:xfrm>
          <a:prstGeom prst="roundRect">
            <a:avLst>
              <a:gd name="adj" fmla="val 0"/>
            </a:avLst>
          </a:prstGeom>
          <a:ln>
            <a:noFill/>
          </a:ln>
          <a:effectLst>
            <a:outerShdw blurRad="149987" dist="250190" dir="8460000" algn="ctr">
              <a:srgbClr val="000000">
                <a:alpha val="28000"/>
              </a:srgbClr>
            </a:outerShdw>
            <a:reflection blurRad="6350" stA="50000" endA="300" endPos="55500" dist="101600" dir="5400000" sy="-100000" algn="bl" rotWithShape="0"/>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fa-IR" b="1" dirty="0" smtClean="0">
                <a:cs typeface="B Nazanin" panose="00000400000000000000" pitchFamily="2" charset="-78"/>
              </a:rPr>
              <a:t>نام درس:</a:t>
            </a:r>
            <a:endParaRPr lang="en-US" dirty="0"/>
          </a:p>
        </p:txBody>
      </p:sp>
    </p:spTree>
    <p:extLst>
      <p:ext uri="{BB962C8B-B14F-4D97-AF65-F5344CB8AC3E}">
        <p14:creationId xmlns:p14="http://schemas.microsoft.com/office/powerpoint/2010/main" val="2408885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82768" y="5962223"/>
            <a:ext cx="1140752"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200" dirty="0" smtClean="0">
                <a:solidFill>
                  <a:schemeClr val="bg1"/>
                </a:solidFill>
                <a:cs typeface="B Nazanin" panose="00000400000000000000" pitchFamily="2" charset="-78"/>
              </a:rPr>
              <a:t>فصل اول</a:t>
            </a:r>
            <a:endParaRPr lang="en-US" sz="2200" dirty="0">
              <a:solidFill>
                <a:schemeClr val="bg1"/>
              </a:solidFill>
              <a:cs typeface="B Nazanin" panose="00000400000000000000" pitchFamily="2" charset="-78"/>
            </a:endParaRPr>
          </a:p>
        </p:txBody>
      </p:sp>
      <p:sp>
        <p:nvSpPr>
          <p:cNvPr id="34" name="Rounded Rectangle 33"/>
          <p:cNvSpPr/>
          <p:nvPr/>
        </p:nvSpPr>
        <p:spPr>
          <a:xfrm>
            <a:off x="253255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3837089"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ounded Rectangle 35"/>
          <p:cNvSpPr/>
          <p:nvPr/>
        </p:nvSpPr>
        <p:spPr>
          <a:xfrm>
            <a:off x="5155594"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7" name="Rounded Rectangle 36"/>
          <p:cNvSpPr/>
          <p:nvPr/>
        </p:nvSpPr>
        <p:spPr>
          <a:xfrm>
            <a:off x="6446154"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0" name="TextBox 19"/>
          <p:cNvSpPr txBox="1"/>
          <p:nvPr/>
        </p:nvSpPr>
        <p:spPr>
          <a:xfrm>
            <a:off x="460904" y="299805"/>
            <a:ext cx="8260466" cy="4825306"/>
          </a:xfrm>
          <a:prstGeom prst="rect">
            <a:avLst/>
          </a:prstGeom>
          <a:noFill/>
        </p:spPr>
        <p:txBody>
          <a:bodyPr wrap="square" rtlCol="0">
            <a:noAutofit/>
          </a:bodyPr>
          <a:lstStyle/>
          <a:p>
            <a:pPr algn="ctr" rtl="1"/>
            <a:r>
              <a:rPr lang="fa-IR" sz="2500" b="1" dirty="0" smtClean="0">
                <a:effectLst>
                  <a:outerShdw blurRad="38100" dist="38100" dir="2700000" algn="tl">
                    <a:srgbClr val="000000">
                      <a:alpha val="43137"/>
                    </a:srgbClr>
                  </a:outerShdw>
                </a:effectLst>
                <a:cs typeface="B Nazanin" panose="00000400000000000000" pitchFamily="2" charset="-78"/>
              </a:rPr>
              <a:t>فصل اول: مقدمه</a:t>
            </a:r>
          </a:p>
          <a:p>
            <a:pPr algn="ctr" rtl="1"/>
            <a:endParaRPr lang="fa-IR" sz="2400" b="1" dirty="0" smtClean="0">
              <a:effectLst>
                <a:outerShdw blurRad="38100" dist="38100" dir="2700000" algn="tl">
                  <a:srgbClr val="000000">
                    <a:alpha val="43137"/>
                  </a:srgbClr>
                </a:outerShdw>
              </a:effectLst>
              <a:cs typeface="B Nazanin" panose="00000400000000000000" pitchFamily="2" charset="-78"/>
            </a:endParaRPr>
          </a:p>
          <a:p>
            <a:pPr algn="just" rtl="1">
              <a:lnSpc>
                <a:spcPct val="150000"/>
              </a:lnSpc>
            </a:pPr>
            <a:r>
              <a:rPr lang="fa-IR" sz="2000" dirty="0" smtClean="0">
                <a:cs typeface="B Nazanin" panose="00000400000000000000" pitchFamily="2" charset="-78"/>
              </a:rPr>
              <a:t>پیش</a:t>
            </a:r>
            <a:r>
              <a:rPr lang="en-US" sz="2000" dirty="0" smtClean="0">
                <a:cs typeface="B Nazanin" panose="00000400000000000000" pitchFamily="2" charset="-78"/>
              </a:rPr>
              <a:t> </a:t>
            </a:r>
            <a:r>
              <a:rPr lang="fa-IR" sz="2000" dirty="0" smtClean="0">
                <a:cs typeface="B Nazanin" panose="00000400000000000000" pitchFamily="2" charset="-78"/>
              </a:rPr>
              <a:t>بینی </a:t>
            </a:r>
            <a:r>
              <a:rPr lang="fa-IR" sz="2000" dirty="0">
                <a:cs typeface="B Nazanin" panose="00000400000000000000" pitchFamily="2" charset="-78"/>
              </a:rPr>
              <a:t>شده است که افسردگی به </a:t>
            </a:r>
            <a:r>
              <a:rPr lang="fa-IR" sz="2000" dirty="0" smtClean="0">
                <a:cs typeface="B Nazanin" panose="00000400000000000000" pitchFamily="2" charset="-78"/>
              </a:rPr>
              <a:t>بزرگ</a:t>
            </a:r>
            <a:r>
              <a:rPr lang="en-US" sz="2000" dirty="0" smtClean="0">
                <a:cs typeface="B Nazanin" panose="00000400000000000000" pitchFamily="2" charset="-78"/>
              </a:rPr>
              <a:t> </a:t>
            </a:r>
            <a:r>
              <a:rPr lang="fa-IR" sz="2000" dirty="0" smtClean="0">
                <a:cs typeface="B Nazanin" panose="00000400000000000000" pitchFamily="2" charset="-78"/>
              </a:rPr>
              <a:t>ترین </a:t>
            </a:r>
            <a:r>
              <a:rPr lang="fa-IR" sz="2000" dirty="0">
                <a:cs typeface="B Nazanin" panose="00000400000000000000" pitchFamily="2" charset="-78"/>
              </a:rPr>
              <a:t>علت ناتوانی انسان در سطح جهانی تبدیل خواهد شد. صفات شخصیتی </a:t>
            </a:r>
            <a:r>
              <a:rPr lang="fa-IR" sz="2000" dirty="0" smtClean="0">
                <a:cs typeface="B Nazanin" panose="00000400000000000000" pitchFamily="2" charset="-78"/>
              </a:rPr>
              <a:t>می</a:t>
            </a:r>
            <a:r>
              <a:rPr lang="en-US" sz="2000" dirty="0" smtClean="0">
                <a:cs typeface="B Nazanin" panose="00000400000000000000" pitchFamily="2" charset="-78"/>
              </a:rPr>
              <a:t> </a:t>
            </a:r>
            <a:r>
              <a:rPr lang="fa-IR" sz="2000" dirty="0" smtClean="0">
                <a:cs typeface="B Nazanin" panose="00000400000000000000" pitchFamily="2" charset="-78"/>
              </a:rPr>
              <a:t>تواند </a:t>
            </a:r>
            <a:r>
              <a:rPr lang="fa-IR" sz="2000" dirty="0">
                <a:cs typeface="B Nazanin" panose="00000400000000000000" pitchFamily="2" charset="-78"/>
              </a:rPr>
              <a:t>بر شروع و ابقای افسردگی تأثیر بگذارد. خودشیفتگی صفت مهم شخصیتی بوده که با توجه به مشکلات حفظ سلامت روان در میان خودشیفتگان ناسازگار باید مورد توجه قرار گیرد. مطالعاتی در خصوص بررسی رابطه بین خودشیفتگی و افسردگی </a:t>
            </a:r>
            <a:r>
              <a:rPr lang="fa-IR" sz="2000" dirty="0" smtClean="0">
                <a:cs typeface="B Nazanin" panose="00000400000000000000" pitchFamily="2" charset="-78"/>
              </a:rPr>
              <a:t>پرداخته</a:t>
            </a:r>
            <a:r>
              <a:rPr lang="en-US" sz="2000" dirty="0" smtClean="0">
                <a:cs typeface="B Nazanin" panose="00000400000000000000" pitchFamily="2" charset="-78"/>
              </a:rPr>
              <a:t> </a:t>
            </a:r>
            <a:r>
              <a:rPr lang="fa-IR" sz="2000" dirty="0" smtClean="0">
                <a:cs typeface="B Nazanin" panose="00000400000000000000" pitchFamily="2" charset="-78"/>
              </a:rPr>
              <a:t>اند </a:t>
            </a:r>
            <a:r>
              <a:rPr lang="fa-IR" sz="2000" dirty="0">
                <a:cs typeface="B Nazanin" panose="00000400000000000000" pitchFamily="2" charset="-78"/>
              </a:rPr>
              <a:t>اما </a:t>
            </a:r>
            <a:r>
              <a:rPr lang="fa-IR" sz="2000" dirty="0" smtClean="0">
                <a:cs typeface="B Nazanin" panose="00000400000000000000" pitchFamily="2" charset="-78"/>
              </a:rPr>
              <a:t>یافته</a:t>
            </a:r>
            <a:r>
              <a:rPr lang="en-US" sz="2000" dirty="0" smtClean="0">
                <a:cs typeface="B Nazanin" panose="00000400000000000000" pitchFamily="2" charset="-78"/>
              </a:rPr>
              <a:t> </a:t>
            </a:r>
            <a:r>
              <a:rPr lang="fa-IR" sz="2000" dirty="0" smtClean="0">
                <a:cs typeface="B Nazanin" panose="00000400000000000000" pitchFamily="2" charset="-78"/>
              </a:rPr>
              <a:t>های آن</a:t>
            </a:r>
            <a:r>
              <a:rPr lang="en-US" sz="2000" dirty="0" smtClean="0">
                <a:cs typeface="B Nazanin" panose="00000400000000000000" pitchFamily="2" charset="-78"/>
              </a:rPr>
              <a:t> </a:t>
            </a:r>
            <a:r>
              <a:rPr lang="fa-IR" sz="2000" dirty="0" smtClean="0">
                <a:cs typeface="B Nazanin" panose="00000400000000000000" pitchFamily="2" charset="-78"/>
              </a:rPr>
              <a:t>ها </a:t>
            </a:r>
            <a:r>
              <a:rPr lang="fa-IR" sz="2000" dirty="0">
                <a:cs typeface="B Nazanin" panose="00000400000000000000" pitchFamily="2" charset="-78"/>
              </a:rPr>
              <a:t>سازگار نبوده است. همچنین با توجه به حیاتی بودن دانستن فرایندهای </a:t>
            </a:r>
            <a:r>
              <a:rPr lang="fa-IR" sz="2000" dirty="0" smtClean="0">
                <a:cs typeface="B Nazanin" panose="00000400000000000000" pitchFamily="2" charset="-78"/>
              </a:rPr>
              <a:t>میانجی</a:t>
            </a:r>
            <a:r>
              <a:rPr lang="en-US" sz="2000" dirty="0" smtClean="0">
                <a:cs typeface="B Nazanin" panose="00000400000000000000" pitchFamily="2" charset="-78"/>
              </a:rPr>
              <a:t> </a:t>
            </a:r>
            <a:r>
              <a:rPr lang="fa-IR" sz="2000" dirty="0" smtClean="0">
                <a:cs typeface="B Nazanin" panose="00000400000000000000" pitchFamily="2" charset="-78"/>
              </a:rPr>
              <a:t>گر </a:t>
            </a:r>
            <a:r>
              <a:rPr lang="fa-IR" sz="2000" dirty="0">
                <a:cs typeface="B Nazanin" panose="00000400000000000000" pitchFamily="2" charset="-78"/>
              </a:rPr>
              <a:t>که ریسک افسردگی را توضیح </a:t>
            </a:r>
            <a:r>
              <a:rPr lang="fa-IR" sz="2000" dirty="0" smtClean="0">
                <a:cs typeface="B Nazanin" panose="00000400000000000000" pitchFamily="2" charset="-78"/>
              </a:rPr>
              <a:t>می</a:t>
            </a:r>
            <a:r>
              <a:rPr lang="en-US" sz="2000" dirty="0" smtClean="0">
                <a:cs typeface="B Nazanin" panose="00000400000000000000" pitchFamily="2" charset="-78"/>
              </a:rPr>
              <a:t> </a:t>
            </a:r>
            <a:r>
              <a:rPr lang="fa-IR" sz="2000" dirty="0" smtClean="0">
                <a:cs typeface="B Nazanin" panose="00000400000000000000" pitchFamily="2" charset="-78"/>
              </a:rPr>
              <a:t>دهند</a:t>
            </a:r>
            <a:r>
              <a:rPr lang="fa-IR" sz="2000" dirty="0">
                <a:cs typeface="B Nazanin" panose="00000400000000000000" pitchFamily="2" charset="-78"/>
              </a:rPr>
              <a:t>، این مطالعه با هدف بررسی ارتباط خودشیفتگی-افسردگی و </a:t>
            </a:r>
            <a:r>
              <a:rPr lang="fa-IR" sz="2000" dirty="0" smtClean="0">
                <a:cs typeface="B Nazanin" panose="00000400000000000000" pitchFamily="2" charset="-78"/>
              </a:rPr>
              <a:t>مکانیسم</a:t>
            </a:r>
            <a:r>
              <a:rPr lang="en-US" sz="2000" dirty="0" smtClean="0">
                <a:cs typeface="B Nazanin" panose="00000400000000000000" pitchFamily="2" charset="-78"/>
              </a:rPr>
              <a:t> </a:t>
            </a:r>
            <a:r>
              <a:rPr lang="fa-IR" sz="2000" dirty="0" smtClean="0">
                <a:cs typeface="B Nazanin" panose="00000400000000000000" pitchFamily="2" charset="-78"/>
              </a:rPr>
              <a:t>های زمینه</a:t>
            </a:r>
            <a:r>
              <a:rPr lang="en-US" sz="2000" dirty="0" smtClean="0">
                <a:cs typeface="B Nazanin" panose="00000400000000000000" pitchFamily="2" charset="-78"/>
              </a:rPr>
              <a:t> </a:t>
            </a:r>
            <a:r>
              <a:rPr lang="fa-IR" sz="2000" dirty="0" smtClean="0">
                <a:cs typeface="B Nazanin" panose="00000400000000000000" pitchFamily="2" charset="-78"/>
              </a:rPr>
              <a:t>ای </a:t>
            </a:r>
            <a:r>
              <a:rPr lang="fa-IR" sz="2000" dirty="0">
                <a:cs typeface="B Nazanin" panose="00000400000000000000" pitchFamily="2" charset="-78"/>
              </a:rPr>
              <a:t>آنها انجام شد.</a:t>
            </a:r>
          </a:p>
          <a:p>
            <a:pPr algn="r" rtl="1"/>
            <a:endParaRPr lang="en-US" sz="24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1/14</a:t>
            </a:r>
            <a:endParaRPr lang="en-US"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6" name="Rounded Rectangle 15"/>
          <p:cNvSpPr/>
          <p:nvPr/>
        </p:nvSpPr>
        <p:spPr>
          <a:xfrm>
            <a:off x="7736714" y="6425658"/>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17" name="Rounded Rectangle 16"/>
          <p:cNvSpPr/>
          <p:nvPr/>
        </p:nvSpPr>
        <p:spPr>
          <a:xfrm>
            <a:off x="123412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TextBox 4"/>
          <p:cNvSpPr txBox="1"/>
          <p:nvPr/>
        </p:nvSpPr>
        <p:spPr>
          <a:xfrm>
            <a:off x="475894" y="5999942"/>
            <a:ext cx="6915506" cy="400110"/>
          </a:xfrm>
          <a:prstGeom prst="rect">
            <a:avLst/>
          </a:prstGeom>
          <a:noFill/>
        </p:spPr>
        <p:txBody>
          <a:bodyPr wrap="square" rtlCol="0">
            <a:spAutoFit/>
          </a:bodyPr>
          <a:lstStyle/>
          <a:p>
            <a:pPr algn="r"/>
            <a:r>
              <a:rPr lang="fa-IR" sz="2000" b="1" dirty="0" smtClean="0">
                <a:solidFill>
                  <a:schemeClr val="bg1"/>
                </a:solidFill>
                <a:cs typeface="B Nazanin" panose="00000400000000000000" pitchFamily="2" charset="-78"/>
              </a:rPr>
              <a:t>مقدمه</a:t>
            </a:r>
            <a:endParaRPr lang="en-US" sz="2000" b="1" dirty="0">
              <a:solidFill>
                <a:schemeClr val="bg1"/>
              </a:solidFill>
              <a:cs typeface="B Nazanin" panose="00000400000000000000" pitchFamily="2" charset="-78"/>
            </a:endParaRPr>
          </a:p>
        </p:txBody>
      </p:sp>
    </p:spTree>
    <p:extLst>
      <p:ext uri="{BB962C8B-B14F-4D97-AF65-F5344CB8AC3E}">
        <p14:creationId xmlns:p14="http://schemas.microsoft.com/office/powerpoint/2010/main" val="156589710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82768" y="5962223"/>
            <a:ext cx="1140752"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200" dirty="0" smtClean="0">
                <a:solidFill>
                  <a:schemeClr val="bg1"/>
                </a:solidFill>
                <a:cs typeface="B Nazanin" panose="00000400000000000000" pitchFamily="2" charset="-78"/>
              </a:rPr>
              <a:t>فصل اول</a:t>
            </a:r>
            <a:endParaRPr lang="en-US" sz="2200" dirty="0">
              <a:solidFill>
                <a:schemeClr val="bg1"/>
              </a:solidFill>
              <a:cs typeface="B Nazanin" panose="00000400000000000000" pitchFamily="2" charset="-78"/>
            </a:endParaRPr>
          </a:p>
        </p:txBody>
      </p:sp>
      <p:sp>
        <p:nvSpPr>
          <p:cNvPr id="34" name="Rounded Rectangle 33"/>
          <p:cNvSpPr/>
          <p:nvPr/>
        </p:nvSpPr>
        <p:spPr>
          <a:xfrm>
            <a:off x="253255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3837089"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ounded Rectangle 35"/>
          <p:cNvSpPr/>
          <p:nvPr/>
        </p:nvSpPr>
        <p:spPr>
          <a:xfrm>
            <a:off x="5155594"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7" name="Rounded Rectangle 36"/>
          <p:cNvSpPr/>
          <p:nvPr/>
        </p:nvSpPr>
        <p:spPr>
          <a:xfrm>
            <a:off x="6446154"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0" name="TextBox 19"/>
          <p:cNvSpPr txBox="1"/>
          <p:nvPr/>
        </p:nvSpPr>
        <p:spPr>
          <a:xfrm>
            <a:off x="460904" y="299805"/>
            <a:ext cx="8260466" cy="4825306"/>
          </a:xfrm>
          <a:prstGeom prst="rect">
            <a:avLst/>
          </a:prstGeom>
          <a:noFill/>
        </p:spPr>
        <p:txBody>
          <a:bodyPr wrap="square" rtlCol="0">
            <a:noAutofit/>
          </a:bodyPr>
          <a:lstStyle/>
          <a:p>
            <a:pPr algn="ctr" rtl="1"/>
            <a:endParaRPr lang="fa-IR" sz="2400" b="1" dirty="0" smtClean="0">
              <a:effectLst>
                <a:outerShdw blurRad="38100" dist="38100" dir="2700000" algn="tl">
                  <a:srgbClr val="000000">
                    <a:alpha val="43137"/>
                  </a:srgbClr>
                </a:outerShdw>
              </a:effectLst>
              <a:cs typeface="B Nazanin" panose="00000400000000000000" pitchFamily="2" charset="-78"/>
            </a:endParaRPr>
          </a:p>
          <a:p>
            <a:pPr algn="just" rtl="1">
              <a:lnSpc>
                <a:spcPct val="150000"/>
              </a:lnSpc>
            </a:pPr>
            <a:r>
              <a:rPr lang="fa-IR" sz="2000" dirty="0">
                <a:cs typeface="B Nazanin" panose="00000400000000000000" pitchFamily="2" charset="-78"/>
              </a:rPr>
              <a:t>طبق بررسی ها، به طور کلی اعتقاد بر این بوده که خودشیفتگی آسیب پذیر و خودشیفتگی پاتولوژیک عوامل خطر افسردگی محسوب می شوند. با این حال، ارتباط میان خودشیفتگی گراندیوز و افسردگی یافته های متناقض تولید می-کند. تحسین خودشیفته و رقابت خودشیفته متمایزکننده دو شکل خودشیفتگی مدل تحسین خودشیفته و مفهوم رقابت (</a:t>
            </a:r>
            <a:r>
              <a:rPr lang="en-US" sz="2000" dirty="0" smtClean="0">
                <a:cs typeface="B Nazanin" panose="00000400000000000000" pitchFamily="2" charset="-78"/>
              </a:rPr>
              <a:t>NARC</a:t>
            </a:r>
            <a:r>
              <a:rPr lang="fa-IR" sz="2000" dirty="0" smtClean="0">
                <a:cs typeface="B Nazanin" panose="00000400000000000000" pitchFamily="2" charset="-78"/>
              </a:rPr>
              <a:t>)</a:t>
            </a:r>
            <a:r>
              <a:rPr lang="en-US" sz="2000" dirty="0" smtClean="0">
                <a:cs typeface="B Nazanin" panose="00000400000000000000" pitchFamily="2" charset="-78"/>
              </a:rPr>
              <a:t> </a:t>
            </a:r>
            <a:r>
              <a:rPr lang="fa-IR" sz="2000" dirty="0">
                <a:cs typeface="B Nazanin" panose="00000400000000000000" pitchFamily="2" charset="-78"/>
              </a:rPr>
              <a:t>هستند. تحسین خودشیفته با تلاش برای منحصر به فرد بودن، هذیان گراندیوز، و جذابیت مشخص شده و در مقابل، رقابت خودشیفته با تلاش برای برتری، کاهش ارزش دیگران و پرخاشگری مشخص می-شود. همچنین تحسین خودشیفته معمولاً با نتایج مثبت در کوتاه مدت مرتبط است، در حالی که رقابت خودشیفته تمایل دارد با پیامدهای ناسازگارانه همراه باشد.</a:t>
            </a:r>
            <a:endParaRPr lang="en-US" sz="24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2/14</a:t>
            </a:r>
            <a:endParaRPr lang="en-US"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6" name="Rounded Rectangle 15"/>
          <p:cNvSpPr/>
          <p:nvPr/>
        </p:nvSpPr>
        <p:spPr>
          <a:xfrm>
            <a:off x="7736714" y="6425658"/>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17" name="Rounded Rectangle 16"/>
          <p:cNvSpPr/>
          <p:nvPr/>
        </p:nvSpPr>
        <p:spPr>
          <a:xfrm>
            <a:off x="123412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TextBox 4"/>
          <p:cNvSpPr txBox="1"/>
          <p:nvPr/>
        </p:nvSpPr>
        <p:spPr>
          <a:xfrm>
            <a:off x="475894" y="5999942"/>
            <a:ext cx="6915506" cy="400110"/>
          </a:xfrm>
          <a:prstGeom prst="rect">
            <a:avLst/>
          </a:prstGeom>
          <a:noFill/>
        </p:spPr>
        <p:txBody>
          <a:bodyPr wrap="square" rtlCol="0">
            <a:spAutoFit/>
          </a:bodyPr>
          <a:lstStyle/>
          <a:p>
            <a:pPr algn="r"/>
            <a:r>
              <a:rPr lang="fa-IR" sz="2000" b="1" dirty="0" smtClean="0">
                <a:solidFill>
                  <a:schemeClr val="bg1"/>
                </a:solidFill>
                <a:cs typeface="B Nazanin" panose="00000400000000000000" pitchFamily="2" charset="-78"/>
              </a:rPr>
              <a:t>مقدمه</a:t>
            </a:r>
            <a:endParaRPr lang="en-US" sz="2000" b="1" dirty="0">
              <a:solidFill>
                <a:schemeClr val="bg1"/>
              </a:solidFill>
              <a:cs typeface="B Nazanin" panose="00000400000000000000" pitchFamily="2" charset="-78"/>
            </a:endParaRPr>
          </a:p>
        </p:txBody>
      </p:sp>
    </p:spTree>
    <p:extLst>
      <p:ext uri="{BB962C8B-B14F-4D97-AF65-F5344CB8AC3E}">
        <p14:creationId xmlns:p14="http://schemas.microsoft.com/office/powerpoint/2010/main" val="43857919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82768" y="5962223"/>
            <a:ext cx="1140752"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200" dirty="0" smtClean="0">
                <a:solidFill>
                  <a:schemeClr val="bg1"/>
                </a:solidFill>
                <a:cs typeface="B Nazanin" panose="00000400000000000000" pitchFamily="2" charset="-78"/>
              </a:rPr>
              <a:t>فصل اول</a:t>
            </a:r>
            <a:endParaRPr lang="en-US" sz="2200" dirty="0">
              <a:solidFill>
                <a:schemeClr val="bg1"/>
              </a:solidFill>
              <a:cs typeface="B Nazanin" panose="00000400000000000000" pitchFamily="2" charset="-78"/>
            </a:endParaRPr>
          </a:p>
        </p:txBody>
      </p:sp>
      <p:sp>
        <p:nvSpPr>
          <p:cNvPr id="34" name="Rounded Rectangle 33"/>
          <p:cNvSpPr/>
          <p:nvPr/>
        </p:nvSpPr>
        <p:spPr>
          <a:xfrm>
            <a:off x="253255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3837089"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ounded Rectangle 35"/>
          <p:cNvSpPr/>
          <p:nvPr/>
        </p:nvSpPr>
        <p:spPr>
          <a:xfrm>
            <a:off x="5155594"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7" name="Rounded Rectangle 36"/>
          <p:cNvSpPr/>
          <p:nvPr/>
        </p:nvSpPr>
        <p:spPr>
          <a:xfrm>
            <a:off x="6446154"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0" name="TextBox 19"/>
          <p:cNvSpPr txBox="1"/>
          <p:nvPr/>
        </p:nvSpPr>
        <p:spPr>
          <a:xfrm>
            <a:off x="460904" y="299805"/>
            <a:ext cx="8260466" cy="4825306"/>
          </a:xfrm>
          <a:prstGeom prst="rect">
            <a:avLst/>
          </a:prstGeom>
          <a:noFill/>
        </p:spPr>
        <p:txBody>
          <a:bodyPr wrap="square" rtlCol="0">
            <a:noAutofit/>
          </a:bodyPr>
          <a:lstStyle/>
          <a:p>
            <a:pPr algn="ctr" rtl="1"/>
            <a:endParaRPr lang="fa-IR" sz="2400" b="1" dirty="0" smtClean="0">
              <a:effectLst>
                <a:outerShdw blurRad="38100" dist="38100" dir="2700000" algn="tl">
                  <a:srgbClr val="000000">
                    <a:alpha val="43137"/>
                  </a:srgbClr>
                </a:outerShdw>
              </a:effectLst>
              <a:cs typeface="B Nazanin" panose="00000400000000000000" pitchFamily="2" charset="-78"/>
            </a:endParaRPr>
          </a:p>
          <a:p>
            <a:pPr algn="just" rtl="1">
              <a:lnSpc>
                <a:spcPct val="150000"/>
              </a:lnSpc>
            </a:pPr>
            <a:r>
              <a:rPr lang="fa-IR" sz="2000" dirty="0">
                <a:cs typeface="B Nazanin" panose="00000400000000000000" pitchFamily="2" charset="-78"/>
              </a:rPr>
              <a:t>از طرفی تحقیقات قبلی نشان داده است که حمایت اجتماعی درک شده می تواند یک میانجی حفاظتی در مسیر افسردگی باشد. حمایت اجتماعی درک شده، باور ذهنی یا تجربه ای است که مردم در هنگام نیاز از شبکه های اجتماعی خود کمک دریافت خواهند کرد. اولا شواهد نشان داده که حمایت اجتماعی درک شده می تواند میانجی گر پیوند شخصیت-افسردگی باشد. دوما تحسین خودشیفته با آوردن روابط مثبت بین فردی، منابع اجتماعی را جمع کرده و شبکه های اجتماعی مردم را غنی می سازد و سوما، مدل اثر اصلی حمایت اجتماعی حاکی از آن بوده که حمایت اجتماعی مزایای سلامت روان، مانند کاهش افسردگی را فراهم می کند. رضایت از زندگی نیز یک ارزیابی شناختی از کیفیت زندگی فرد است.</a:t>
            </a:r>
            <a:endParaRPr lang="en-US" sz="24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3/14</a:t>
            </a:r>
            <a:endParaRPr lang="en-US"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6" name="Rounded Rectangle 15"/>
          <p:cNvSpPr/>
          <p:nvPr/>
        </p:nvSpPr>
        <p:spPr>
          <a:xfrm>
            <a:off x="7736714" y="6425658"/>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17" name="Rounded Rectangle 16"/>
          <p:cNvSpPr/>
          <p:nvPr/>
        </p:nvSpPr>
        <p:spPr>
          <a:xfrm>
            <a:off x="123412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TextBox 4"/>
          <p:cNvSpPr txBox="1"/>
          <p:nvPr/>
        </p:nvSpPr>
        <p:spPr>
          <a:xfrm>
            <a:off x="475894" y="5999942"/>
            <a:ext cx="6915506" cy="400110"/>
          </a:xfrm>
          <a:prstGeom prst="rect">
            <a:avLst/>
          </a:prstGeom>
          <a:noFill/>
        </p:spPr>
        <p:txBody>
          <a:bodyPr wrap="square" rtlCol="0">
            <a:spAutoFit/>
          </a:bodyPr>
          <a:lstStyle/>
          <a:p>
            <a:pPr algn="r"/>
            <a:r>
              <a:rPr lang="fa-IR" sz="2000" b="1" dirty="0" smtClean="0">
                <a:solidFill>
                  <a:schemeClr val="bg1"/>
                </a:solidFill>
                <a:cs typeface="B Nazanin" panose="00000400000000000000" pitchFamily="2" charset="-78"/>
              </a:rPr>
              <a:t>مقدمه</a:t>
            </a:r>
            <a:endParaRPr lang="en-US" sz="2000" b="1" dirty="0">
              <a:solidFill>
                <a:schemeClr val="bg1"/>
              </a:solidFill>
              <a:cs typeface="B Nazanin" panose="00000400000000000000" pitchFamily="2" charset="-78"/>
            </a:endParaRPr>
          </a:p>
        </p:txBody>
      </p:sp>
    </p:spTree>
    <p:extLst>
      <p:ext uri="{BB962C8B-B14F-4D97-AF65-F5344CB8AC3E}">
        <p14:creationId xmlns:p14="http://schemas.microsoft.com/office/powerpoint/2010/main" val="373097905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0" name="TextBox 19"/>
          <p:cNvSpPr txBox="1"/>
          <p:nvPr/>
        </p:nvSpPr>
        <p:spPr>
          <a:xfrm>
            <a:off x="271174" y="168442"/>
            <a:ext cx="8652346" cy="5097923"/>
          </a:xfrm>
          <a:prstGeom prst="rect">
            <a:avLst/>
          </a:prstGeom>
          <a:noFill/>
        </p:spPr>
        <p:txBody>
          <a:bodyPr wrap="square" rtlCol="0">
            <a:noAutofit/>
          </a:bodyPr>
          <a:lstStyle/>
          <a:p>
            <a:pPr algn="ctr" rtl="1"/>
            <a:endParaRPr lang="fa-IR" sz="2800" dirty="0" smtClean="0"/>
          </a:p>
          <a:p>
            <a:pPr algn="ctr" rtl="1"/>
            <a:endParaRPr lang="fa-IR" sz="2800" dirty="0"/>
          </a:p>
          <a:p>
            <a:pPr algn="ctr" rtl="1"/>
            <a:endParaRPr lang="fa-IR" sz="2800" dirty="0" smtClean="0"/>
          </a:p>
          <a:p>
            <a:pPr algn="ctr" rtl="1"/>
            <a:r>
              <a:rPr lang="fa-IR" sz="2800" b="1" dirty="0" smtClean="0">
                <a:cs typeface="B Nazanin" panose="00000400000000000000" pitchFamily="2" charset="-78"/>
              </a:rPr>
              <a:t>لطفا </a:t>
            </a:r>
            <a:r>
              <a:rPr lang="fa-IR" sz="2800" b="1" dirty="0">
                <a:cs typeface="B Nazanin" panose="00000400000000000000" pitchFamily="2" charset="-78"/>
              </a:rPr>
              <a:t>توجه داشته </a:t>
            </a:r>
            <a:r>
              <a:rPr lang="fa-IR" sz="2800" b="1" dirty="0" smtClean="0">
                <a:cs typeface="B Nazanin" panose="00000400000000000000" pitchFamily="2" charset="-78"/>
              </a:rPr>
              <a:t>باشيد</a:t>
            </a:r>
          </a:p>
          <a:p>
            <a:pPr algn="ctr" rtl="1"/>
            <a:r>
              <a:rPr lang="fa-IR" sz="2800" dirty="0" smtClean="0">
                <a:cs typeface="B Nazanin" panose="00000400000000000000" pitchFamily="2" charset="-78"/>
              </a:rPr>
              <a:t>که </a:t>
            </a:r>
            <a:r>
              <a:rPr lang="fa-IR" sz="2800" dirty="0">
                <a:cs typeface="B Nazanin" panose="00000400000000000000" pitchFamily="2" charset="-78"/>
              </a:rPr>
              <a:t>اين فايل تنها بخشی از محصول بوده و صرفا جهت معرفی محصول </a:t>
            </a:r>
            <a:r>
              <a:rPr lang="fa-IR" sz="2800" dirty="0" smtClean="0">
                <a:cs typeface="B Nazanin" panose="00000400000000000000" pitchFamily="2" charset="-78"/>
              </a:rPr>
              <a:t>ميباشد</a:t>
            </a:r>
          </a:p>
          <a:p>
            <a:pPr algn="ctr" rtl="1"/>
            <a:r>
              <a:rPr lang="fa-IR" sz="2800" dirty="0" smtClean="0">
                <a:cs typeface="B Nazanin" panose="00000400000000000000" pitchFamily="2" charset="-78"/>
              </a:rPr>
              <a:t>برای </a:t>
            </a:r>
            <a:r>
              <a:rPr lang="fa-IR" sz="2800" dirty="0">
                <a:cs typeface="B Nazanin" panose="00000400000000000000" pitchFamily="2" charset="-78"/>
              </a:rPr>
              <a:t>خريداری و دانلود فايل کامل مقاله به زبان </a:t>
            </a:r>
            <a:r>
              <a:rPr lang="fa-IR" sz="2800" dirty="0" smtClean="0">
                <a:cs typeface="B Nazanin" panose="00000400000000000000" pitchFamily="2" charset="-78"/>
              </a:rPr>
              <a:t>فارسی</a:t>
            </a:r>
            <a:endParaRPr lang="en-US" sz="2800" dirty="0" smtClean="0">
              <a:cs typeface="B Nazanin" panose="00000400000000000000" pitchFamily="2" charset="-78"/>
            </a:endParaRPr>
          </a:p>
          <a:p>
            <a:pPr algn="ctr" rtl="1"/>
            <a:r>
              <a:rPr lang="fa-IR" sz="2800" dirty="0" smtClean="0">
                <a:cs typeface="B Nazanin" panose="00000400000000000000" pitchFamily="2" charset="-78"/>
              </a:rPr>
              <a:t>با </a:t>
            </a:r>
            <a:r>
              <a:rPr lang="fa-IR" sz="2800" dirty="0">
                <a:cs typeface="B Nazanin" panose="00000400000000000000" pitchFamily="2" charset="-78"/>
              </a:rPr>
              <a:t>فرمت پاورپوينت (با قابليت </a:t>
            </a:r>
            <a:r>
              <a:rPr lang="fa-IR" sz="2800" dirty="0" smtClean="0">
                <a:cs typeface="B Nazanin" panose="00000400000000000000" pitchFamily="2" charset="-78"/>
              </a:rPr>
              <a:t>ويرايش</a:t>
            </a:r>
            <a:r>
              <a:rPr lang="en-US" sz="2800" dirty="0" smtClean="0">
                <a:cs typeface="B Nazanin" panose="00000400000000000000" pitchFamily="2" charset="-78"/>
              </a:rPr>
              <a:t>(</a:t>
            </a:r>
            <a:endParaRPr lang="fa-IR" sz="2800" dirty="0" smtClean="0">
              <a:cs typeface="B Nazanin" panose="00000400000000000000" pitchFamily="2" charset="-78"/>
            </a:endParaRPr>
          </a:p>
          <a:p>
            <a:pPr algn="ctr" rtl="1"/>
            <a:r>
              <a:rPr lang="fa-IR" sz="2800" dirty="0" smtClean="0">
                <a:solidFill>
                  <a:srgbClr val="FF0000"/>
                </a:solidFill>
                <a:cs typeface="B Nazanin" panose="00000400000000000000" pitchFamily="2" charset="-78"/>
                <a:hlinkClick r:id="rId2"/>
              </a:rPr>
              <a:t>اينجا </a:t>
            </a:r>
            <a:r>
              <a:rPr lang="fa-IR" sz="2800" dirty="0">
                <a:cs typeface="B Nazanin" panose="00000400000000000000" pitchFamily="2" charset="-78"/>
              </a:rPr>
              <a:t>کليک </a:t>
            </a:r>
            <a:r>
              <a:rPr lang="fa-IR" sz="2800" dirty="0" smtClean="0">
                <a:cs typeface="B Nazanin" panose="00000400000000000000" pitchFamily="2" charset="-78"/>
              </a:rPr>
              <a:t>نماييد.</a:t>
            </a:r>
          </a:p>
          <a:p>
            <a:pPr algn="ctr" rtl="1"/>
            <a:r>
              <a:rPr lang="fa-IR" sz="2800" dirty="0" smtClean="0">
                <a:cs typeface="B Nazanin" panose="00000400000000000000" pitchFamily="2" charset="-78"/>
              </a:rPr>
              <a:t>فروشگاه </a:t>
            </a:r>
            <a:r>
              <a:rPr lang="fa-IR" sz="2800" dirty="0">
                <a:cs typeface="B Nazanin" panose="00000400000000000000" pitchFamily="2" charset="-78"/>
              </a:rPr>
              <a:t>اينترنتی ايران </a:t>
            </a:r>
            <a:r>
              <a:rPr lang="fa-IR" sz="2800" dirty="0" smtClean="0">
                <a:cs typeface="B Nazanin" panose="00000400000000000000" pitchFamily="2" charset="-78"/>
              </a:rPr>
              <a:t>عرضه </a:t>
            </a:r>
            <a:r>
              <a:rPr lang="en-US" sz="2800" dirty="0" smtClean="0"/>
              <a:t>www.iranarze.ir</a:t>
            </a:r>
            <a:endParaRPr lang="en-US" sz="28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5" name="Action Button: Back or Previous 24">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2" name="Rounded Rectangle 21"/>
          <p:cNvSpPr/>
          <p:nvPr/>
        </p:nvSpPr>
        <p:spPr>
          <a:xfrm>
            <a:off x="106325" y="5866681"/>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7" name="Rounded Rectangle 26"/>
          <p:cNvSpPr/>
          <p:nvPr/>
        </p:nvSpPr>
        <p:spPr>
          <a:xfrm>
            <a:off x="14453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5</a:t>
            </a:r>
            <a:endParaRPr lang="en-US" dirty="0">
              <a:solidFill>
                <a:schemeClr val="lt1"/>
              </a:solidFill>
            </a:endParaRPr>
          </a:p>
        </p:txBody>
      </p:sp>
      <p:sp>
        <p:nvSpPr>
          <p:cNvPr id="38" name="Rounded Rectangle 37"/>
          <p:cNvSpPr/>
          <p:nvPr/>
        </p:nvSpPr>
        <p:spPr>
          <a:xfrm>
            <a:off x="29637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4</a:t>
            </a:r>
            <a:endParaRPr lang="en-US" dirty="0">
              <a:solidFill>
                <a:schemeClr val="lt1"/>
              </a:solidFill>
            </a:endParaRPr>
          </a:p>
        </p:txBody>
      </p:sp>
      <p:sp>
        <p:nvSpPr>
          <p:cNvPr id="39" name="Rounded Rectangle 38"/>
          <p:cNvSpPr/>
          <p:nvPr/>
        </p:nvSpPr>
        <p:spPr>
          <a:xfrm>
            <a:off x="44821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3</a:t>
            </a:r>
            <a:endParaRPr lang="en-US" dirty="0">
              <a:solidFill>
                <a:schemeClr val="lt1"/>
              </a:solidFill>
            </a:endParaRPr>
          </a:p>
        </p:txBody>
      </p:sp>
      <p:sp>
        <p:nvSpPr>
          <p:cNvPr id="40" name="Rounded Rectangle 39"/>
          <p:cNvSpPr/>
          <p:nvPr/>
        </p:nvSpPr>
        <p:spPr>
          <a:xfrm>
            <a:off x="60005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2</a:t>
            </a:r>
            <a:endParaRPr lang="en-US" dirty="0">
              <a:solidFill>
                <a:schemeClr val="lt1"/>
              </a:solidFill>
            </a:endParaRPr>
          </a:p>
        </p:txBody>
      </p:sp>
      <p:sp>
        <p:nvSpPr>
          <p:cNvPr id="41" name="Rounded Rectangle 40"/>
          <p:cNvSpPr/>
          <p:nvPr/>
        </p:nvSpPr>
        <p:spPr>
          <a:xfrm>
            <a:off x="7518948" y="6390937"/>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t>1</a:t>
            </a:r>
            <a:endParaRPr lang="en-US" dirty="0"/>
          </a:p>
        </p:txBody>
      </p:sp>
    </p:spTree>
    <p:extLst>
      <p:ext uri="{BB962C8B-B14F-4D97-AF65-F5344CB8AC3E}">
        <p14:creationId xmlns:p14="http://schemas.microsoft.com/office/powerpoint/2010/main" val="315315819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7_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457</Words>
  <Application>Microsoft Office PowerPoint</Application>
  <PresentationFormat>On-screen Show (4:3)</PresentationFormat>
  <Paragraphs>38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B Nazanin</vt:lpstr>
      <vt:lpstr>Calibri</vt:lpstr>
      <vt:lpstr>Calibri Light</vt:lpstr>
      <vt:lpstr>7_Office Theme</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description>madsg.com</dc:description>
  <cp:lastModifiedBy/>
  <cp:revision>1</cp:revision>
  <dcterms:created xsi:type="dcterms:W3CDTF">2013-09-24T05:01:40Z</dcterms:created>
  <dcterms:modified xsi:type="dcterms:W3CDTF">2022-03-19T09:16:02Z</dcterms:modified>
</cp:coreProperties>
</file>