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299" r:id="rId4"/>
    <p:sldId id="313"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3/12/2022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3/12/2022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3/12/2022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3/12/2022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3/12/2022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3/12/2022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3/12/2022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3200" b="1" dirty="0">
                <a:cs typeface="B Nazanin" panose="00000400000000000000" pitchFamily="2" charset="-78"/>
              </a:rPr>
              <a:t>رابطه </a:t>
            </a:r>
            <a:r>
              <a:rPr lang="fa-IR" sz="3200" b="1" dirty="0" smtClean="0">
                <a:cs typeface="B Nazanin" panose="00000400000000000000" pitchFamily="2" charset="-78"/>
              </a:rPr>
              <a:t>کابوس، </a:t>
            </a:r>
            <a:r>
              <a:rPr lang="fa-IR" sz="3200" b="1" dirty="0">
                <a:cs typeface="B Nazanin" panose="00000400000000000000" pitchFamily="2" charset="-78"/>
              </a:rPr>
              <a:t>افسردگی و خودکشی</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000" dirty="0" smtClean="0">
                <a:solidFill>
                  <a:schemeClr val="bg1"/>
                </a:solidFill>
                <a:cs typeface="B Nazanin" panose="00000400000000000000" pitchFamily="2" charset="-78"/>
              </a:rPr>
              <a:t>فصل اول</a:t>
            </a:r>
            <a:endParaRPr lang="en-US" sz="2000" dirty="0">
              <a:solidFill>
                <a:schemeClr val="bg1"/>
              </a:solidFill>
              <a:cs typeface="B Nazanin" panose="00000400000000000000" pitchFamily="2" charset="-78"/>
            </a:endParaRPr>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1/11</a:t>
            </a:r>
            <a:endParaRPr lang="en-US" sz="2400"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
        <p:nvSpPr>
          <p:cNvPr id="15" name="Rounded Rectangle 14"/>
          <p:cNvSpPr/>
          <p:nvPr/>
        </p:nvSpPr>
        <p:spPr>
          <a:xfrm>
            <a:off x="3099019" y="6463784"/>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17" name="Rounded Rectangle 16"/>
          <p:cNvSpPr/>
          <p:nvPr/>
        </p:nvSpPr>
        <p:spPr>
          <a:xfrm>
            <a:off x="5772754" y="6465808"/>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18" name="Rounded Rectangle 17"/>
          <p:cNvSpPr/>
          <p:nvPr/>
        </p:nvSpPr>
        <p:spPr>
          <a:xfrm>
            <a:off x="8446489" y="6463784"/>
            <a:ext cx="280416" cy="243840"/>
          </a:xfrm>
          <a:prstGeom prst="roundRect">
            <a:avLst/>
          </a:prstGeom>
          <a:scene3d>
            <a:camera prst="orthographicFront"/>
            <a:lightRig rig="threePt" dir="t"/>
          </a:scene3d>
          <a:sp3d>
            <a:bevel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9" name="Rounded Rectangle 18"/>
          <p:cNvSpPr/>
          <p:nvPr/>
        </p:nvSpPr>
        <p:spPr>
          <a:xfrm>
            <a:off x="425284" y="6459235"/>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16" name="TextBox 15"/>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مقدمه</a:t>
            </a: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افسردگی یک نگرانی اصلی برای سلامت عموم با علل متعدد است. تشخیص و درک عوامل تأثیرگذار بر رفتار خودکشی (عوامل مستعدکننده، </a:t>
            </a:r>
            <a:r>
              <a:rPr lang="fa-IR" sz="2000" dirty="0" smtClean="0">
                <a:cs typeface="B Nazanin" panose="00000400000000000000" pitchFamily="2" charset="-78"/>
              </a:rPr>
              <a:t>واسطه</a:t>
            </a:r>
            <a:r>
              <a:rPr lang="en-US" sz="2000" dirty="0" smtClean="0">
                <a:cs typeface="B Nazanin" panose="00000400000000000000" pitchFamily="2" charset="-78"/>
              </a:rPr>
              <a:t> </a:t>
            </a:r>
            <a:r>
              <a:rPr lang="fa-IR" sz="2000" dirty="0" smtClean="0">
                <a:cs typeface="B Nazanin" panose="00000400000000000000" pitchFamily="2" charset="-78"/>
              </a:rPr>
              <a:t>ها وتسریع</a:t>
            </a:r>
            <a:r>
              <a:rPr lang="en-US" sz="2000" dirty="0" smtClean="0">
                <a:cs typeface="B Nazanin" panose="00000400000000000000" pitchFamily="2" charset="-78"/>
              </a:rPr>
              <a:t> </a:t>
            </a:r>
            <a:r>
              <a:rPr lang="fa-IR" sz="2000" dirty="0" smtClean="0">
                <a:cs typeface="B Nazanin" panose="00000400000000000000" pitchFamily="2" charset="-78"/>
              </a:rPr>
              <a:t>کننده</a:t>
            </a:r>
            <a:r>
              <a:rPr lang="en-US" sz="2000" dirty="0" smtClean="0">
                <a:cs typeface="B Nazanin" panose="00000400000000000000" pitchFamily="2" charset="-78"/>
              </a:rPr>
              <a:t> </a:t>
            </a:r>
            <a:r>
              <a:rPr lang="fa-IR" sz="2000" dirty="0" smtClean="0">
                <a:cs typeface="B Nazanin" panose="00000400000000000000" pitchFamily="2" charset="-78"/>
              </a:rPr>
              <a:t>ها</a:t>
            </a:r>
            <a:r>
              <a:rPr lang="fa-IR" sz="2000" dirty="0">
                <a:cs typeface="B Nazanin" panose="00000400000000000000" pitchFamily="2" charset="-78"/>
              </a:rPr>
              <a:t>) می تواند تشخیص افراد در معرض ریسک بالا را تسهیل سازد. </a:t>
            </a:r>
            <a:r>
              <a:rPr lang="fa-IR" sz="2000" dirty="0" smtClean="0">
                <a:cs typeface="B Nazanin" panose="00000400000000000000" pitchFamily="2" charset="-78"/>
              </a:rPr>
              <a:t>کابوس</a:t>
            </a:r>
            <a:r>
              <a:rPr lang="en-US" sz="2000" dirty="0" smtClean="0">
                <a:cs typeface="B Nazanin" panose="00000400000000000000" pitchFamily="2" charset="-78"/>
              </a:rPr>
              <a:t> </a:t>
            </a:r>
            <a:r>
              <a:rPr lang="fa-IR" sz="2000" dirty="0" smtClean="0">
                <a:cs typeface="B Nazanin" panose="00000400000000000000" pitchFamily="2" charset="-78"/>
              </a:rPr>
              <a:t>ها </a:t>
            </a:r>
            <a:r>
              <a:rPr lang="fa-IR" sz="2000" dirty="0">
                <a:cs typeface="B Nazanin" panose="00000400000000000000" pitchFamily="2" charset="-78"/>
              </a:rPr>
              <a:t>خطراتی برای امنیت یا سلامت فیزیکی افراد دارند، که می توانند پس از یک سانحه یا آسیب به عنوان یک بخش از واکنش استرس پس از آسیب، بدون علت مشخص یا بر اثر مصرف داروها رخ دهند. ارتباط بین افسردگی و رفتار خودکشی به خوبی اثبات شده است. و اغلب مطالعات گزارش داده اند که شیوع کابوس با علائم افسردگی افزایش می یابد. بنابراین، علائم افسردگی ممکن است به عنوان یک عامل مخدوش¬کنندۀ روابط بین رفتار خودکشی و کابوس عمل کند. هنوز تأثیر کابوس ها به عنوان یک عامل ریسک جداگانه برای رفتار خودکشی نامشخص است.</a:t>
            </a:r>
            <a:endParaRPr lang="en-US" sz="2400" dirty="0">
              <a:effectLst>
                <a:outerShdw blurRad="38100" dist="38100" dir="2700000" algn="tl">
                  <a:srgbClr val="000000">
                    <a:alpha val="43137"/>
                  </a:srgbClr>
                </a:outerShdw>
              </a:effectLst>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2/11</a:t>
            </a:r>
            <a:endParaRPr lang="en-US" sz="2400" dirty="0">
              <a:cs typeface="B Nazanin" panose="00000400000000000000" pitchFamily="2" charset="-78"/>
            </a:endParaRPr>
          </a:p>
        </p:txBody>
      </p:sp>
      <p:sp>
        <p:nvSpPr>
          <p:cNvPr id="16" name="Action Button: Back or Previous 15">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7" name="Action Button: Forward or Next 16">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0" name="Rounded Rectangle 39"/>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TextBox 40"/>
          <p:cNvSpPr txBox="1"/>
          <p:nvPr/>
        </p:nvSpPr>
        <p:spPr>
          <a:xfrm>
            <a:off x="7782768" y="5962223"/>
            <a:ext cx="1140752"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000" dirty="0" smtClean="0">
                <a:solidFill>
                  <a:schemeClr val="bg1"/>
                </a:solidFill>
                <a:cs typeface="B Nazanin" panose="00000400000000000000" pitchFamily="2" charset="-78"/>
              </a:rPr>
              <a:t>فصل دوم</a:t>
            </a:r>
            <a:endParaRPr lang="en-US" sz="2000" dirty="0">
              <a:solidFill>
                <a:schemeClr val="bg1"/>
              </a:solidFill>
              <a:cs typeface="B Nazanin" panose="00000400000000000000" pitchFamily="2" charset="-78"/>
            </a:endParaRPr>
          </a:p>
        </p:txBody>
      </p:sp>
      <p:sp>
        <p:nvSpPr>
          <p:cNvPr id="48" name="TextBox 47"/>
          <p:cNvSpPr txBox="1"/>
          <p:nvPr/>
        </p:nvSpPr>
        <p:spPr>
          <a:xfrm>
            <a:off x="475894" y="5999942"/>
            <a:ext cx="6915506" cy="400110"/>
          </a:xfrm>
          <a:prstGeom prst="rect">
            <a:avLst/>
          </a:prstGeom>
          <a:noFill/>
        </p:spPr>
        <p:txBody>
          <a:bodyPr wrap="square" rtlCol="0">
            <a:spAutoFit/>
          </a:bodyPr>
          <a:lstStyle/>
          <a:p>
            <a:pPr algn="r"/>
            <a:r>
              <a:rPr lang="fa-IR" sz="2000" b="1" dirty="0">
                <a:solidFill>
                  <a:schemeClr val="bg1"/>
                </a:solidFill>
                <a:cs typeface="B Nazanin" panose="00000400000000000000" pitchFamily="2" charset="-78"/>
              </a:rPr>
              <a:t>روش ها</a:t>
            </a:r>
            <a:endParaRPr lang="en-US" sz="2000" b="1" dirty="0">
              <a:solidFill>
                <a:schemeClr val="bg1"/>
              </a:solidFill>
              <a:cs typeface="B Nazanin" panose="00000400000000000000" pitchFamily="2" charset="-78"/>
            </a:endParaRPr>
          </a:p>
        </p:txBody>
      </p:sp>
      <p:sp>
        <p:nvSpPr>
          <p:cNvPr id="15" name="Rounded Rectangle 14"/>
          <p:cNvSpPr/>
          <p:nvPr/>
        </p:nvSpPr>
        <p:spPr>
          <a:xfrm>
            <a:off x="3099019" y="6463784"/>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23" name="Rounded Rectangle 22"/>
          <p:cNvSpPr/>
          <p:nvPr/>
        </p:nvSpPr>
        <p:spPr>
          <a:xfrm>
            <a:off x="5772754" y="6465808"/>
            <a:ext cx="280416" cy="243840"/>
          </a:xfrm>
          <a:prstGeom prst="roundRect">
            <a:avLst/>
          </a:prstGeom>
          <a:scene3d>
            <a:camera prst="orthographicFront"/>
            <a:lightRig rig="threePt" dir="t"/>
          </a:scene3d>
          <a:sp3d>
            <a:bevel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25" name="Rounded Rectangle 24"/>
          <p:cNvSpPr/>
          <p:nvPr/>
        </p:nvSpPr>
        <p:spPr>
          <a:xfrm>
            <a:off x="8446489" y="6463784"/>
            <a:ext cx="280416" cy="243840"/>
          </a:xfrm>
          <a:prstGeom prst="roundRect">
            <a:avLst/>
          </a:prstGeom>
          <a:scene3d>
            <a:camera prst="orthographicFront"/>
            <a:lightRig rig="threePt" dir="t"/>
          </a:scene3d>
          <a:sp3d>
            <a:bevel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26" name="Rounded Rectangle 25"/>
          <p:cNvSpPr/>
          <p:nvPr/>
        </p:nvSpPr>
        <p:spPr>
          <a:xfrm>
            <a:off x="425284" y="6459235"/>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dk1"/>
              </a:solidFill>
            </a:endParaRPr>
          </a:p>
        </p:txBody>
      </p:sp>
      <p:sp>
        <p:nvSpPr>
          <p:cNvPr id="18" name="TextBox 17"/>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دوم: </a:t>
            </a:r>
            <a:r>
              <a:rPr lang="fa-IR" sz="2500" b="1" dirty="0">
                <a:effectLst>
                  <a:outerShdw blurRad="38100" dist="38100" dir="2700000" algn="tl">
                    <a:srgbClr val="000000">
                      <a:alpha val="43137"/>
                    </a:srgbClr>
                  </a:outerShdw>
                </a:effectLst>
                <a:cs typeface="B Nazanin" panose="00000400000000000000" pitchFamily="2" charset="-78"/>
              </a:rPr>
              <a:t>روش ها</a:t>
            </a:r>
            <a:endParaRPr lang="fa-IR" sz="2500" b="1" dirty="0" smtClean="0">
              <a:effectLst>
                <a:outerShdw blurRad="38100" dist="38100" dir="2700000" algn="tl">
                  <a:srgbClr val="000000">
                    <a:alpha val="43137"/>
                  </a:srgbClr>
                </a:outerShdw>
              </a:effectLst>
              <a:cs typeface="B Nazanin" panose="00000400000000000000" pitchFamily="2" charset="-78"/>
            </a:endParaRP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در سپتامبر1997، پایگاه داده </a:t>
            </a:r>
            <a:r>
              <a:rPr lang="en-US" sz="2000" dirty="0">
                <a:cs typeface="B Nazanin" panose="00000400000000000000" pitchFamily="2" charset="-78"/>
              </a:rPr>
              <a:t>Swedish National March Cohort</a:t>
            </a:r>
            <a:r>
              <a:rPr lang="fa-IR" sz="2000" dirty="0">
                <a:cs typeface="B Nazanin" panose="00000400000000000000" pitchFamily="2" charset="-78"/>
              </a:rPr>
              <a:t> راه اندازی شد. از تمامی شرکت کنندگان دعوت شد که با دریافت اطلاعات کتبی و ارائه رضایت آگاهانه برای مشارکت و همچنین ارائۀ شمارۀ ثبت ملی خود (شناسه مقیمان سوئد) پرسش نامه ها را پر کنند. این مطالعه مورد تأیید کمیتۀ اخلاق منطقه­ای در استکهلم قرار گرفت. از 43 863 شرکت کننده ای که پرسشنامه تکمیل نمودند، افراد دارای شمارۀ ثبت ملی غیر صحیح و دارای کمتر از 18 سال سن یا افراد فوت شده یا مهاجرت کرده قبل از پیگیری، شرکت کنندگان با مقادیر گمشدۀ مربوط به علائم افسردگی  یا کابوس خودگزارشی حذف شدند، جمعیت نهایی مطالعۀ ما شامل 40902 شرکت کننده (64% زن و 36% مرد) بود که تا پایان آوریل 2018 به خاطر مرگ احتمالی بر اثر خودکشی در آینده پیگیری شد. میانگین سنی </a:t>
            </a:r>
            <a:r>
              <a:rPr lang="en-US" sz="2000" dirty="0">
                <a:cs typeface="B Nazanin" panose="00000400000000000000" pitchFamily="2" charset="-78"/>
              </a:rPr>
              <a:t>51.2</a:t>
            </a:r>
            <a:r>
              <a:rPr lang="fa-IR" sz="2000" dirty="0">
                <a:cs typeface="B Nazanin" panose="00000400000000000000" pitchFamily="2" charset="-78"/>
              </a:rPr>
              <a:t> سال </a:t>
            </a:r>
            <a:r>
              <a:rPr lang="en-US" sz="2000" dirty="0">
                <a:cs typeface="B Nazanin" panose="00000400000000000000" pitchFamily="2" charset="-78"/>
              </a:rPr>
              <a:t>(SD 16.0)</a:t>
            </a:r>
            <a:r>
              <a:rPr lang="fa-IR" sz="2000" dirty="0">
                <a:cs typeface="B Nazanin" panose="00000400000000000000" pitchFamily="2" charset="-78"/>
              </a:rPr>
              <a:t> با یک دامنۀ سنی بین 94-18 سال بود</a:t>
            </a:r>
            <a:r>
              <a:rPr lang="fa-IR" sz="2000" dirty="0" smtClean="0">
                <a:cs typeface="B Nazanin" panose="00000400000000000000" pitchFamily="2" charset="-78"/>
              </a:rPr>
              <a:t>.</a:t>
            </a:r>
            <a:endParaRPr lang="en-US" sz="2000" dirty="0">
              <a:cs typeface="B Nazanin" panose="00000400000000000000" pitchFamily="2" charset="-78"/>
            </a:endParaRPr>
          </a:p>
        </p:txBody>
      </p:sp>
    </p:spTree>
    <p:extLst>
      <p:ext uri="{BB962C8B-B14F-4D97-AF65-F5344CB8AC3E}">
        <p14:creationId xmlns:p14="http://schemas.microsoft.com/office/powerpoint/2010/main" val="235411547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22053090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399</Words>
  <Application>Microsoft Office PowerPoint</Application>
  <PresentationFormat>On-screen Show (4:3)</PresentationFormat>
  <Paragraphs>34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2022-03-12T17:41:17Z</dcterms:modified>
</cp:coreProperties>
</file>