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6" r:id="rId4"/>
    <p:sldId id="299" r:id="rId5"/>
    <p:sldId id="31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2/14/2022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2/14/2022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800" b="1" dirty="0">
                <a:cs typeface="B Nazanin" panose="00000400000000000000" pitchFamily="2" charset="-78"/>
              </a:rPr>
              <a:t>رویدادهای نوآورانه: ارائه محصول جدید، نوآوری و عملکرد شرکت</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در مورد نقش نوآوری در توضیح عملکرد اقتصادی ده ها سال تحقیق شده است. نظریه رشد درون زایی به توضیح رابطه های نوآوری-بهره وری در سطح شرکت کمک می کند. چارچوب های شومپیتری، نقش های ورود کارآفرینی، رقابت و تخصیص مجدد عوامل را مشخص می کنند. دیدگاه های تکاملی تاکید می کنند که توانایی های شرکت بسیار متفاوت است. مطابق با نظریه تکاملی، این مطالعات رابطه مثبت بین نوآوری و عملکرد شرکت را به صورت گسترده تایید می کنند. بعنوان مثال، موهنن نشان می دهد که نوآوری اثرات بلند مدت بر رشد اقتصادی دارد. برعکس، گواراسکیو و تاکاگنی پیشنهاد می کنند که رابطه های فروش-نوآوری عمدتا تصادفی هستند.</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1/18</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جریان های جدید تحقیقات با شروع تحقیقات مندونکا و همکاران، رابطه های مثبتی بین علائم تجاری و نوآوری پیدا می کنند. این تحقیقات بر استارتاپ ها، شرکت های </a:t>
            </a:r>
            <a:r>
              <a:rPr lang="en-US" sz="2000" dirty="0" smtClean="0">
                <a:cs typeface="B Nazanin" panose="00000400000000000000" pitchFamily="2" charset="-78"/>
              </a:rPr>
              <a:t>SME</a:t>
            </a:r>
            <a:r>
              <a:rPr lang="fa-IR" sz="2000" dirty="0" smtClean="0">
                <a:cs typeface="B Nazanin" panose="00000400000000000000" pitchFamily="2" charset="-78"/>
              </a:rPr>
              <a:t> و </a:t>
            </a:r>
            <a:r>
              <a:rPr lang="fa-IR" sz="2000" dirty="0">
                <a:cs typeface="B Nazanin" panose="00000400000000000000" pitchFamily="2" charset="-78"/>
              </a:rPr>
              <a:t>محیط های صنعت خدمات متکی هستند. </a:t>
            </a:r>
          </a:p>
          <a:p>
            <a:pPr algn="just" rtl="1">
              <a:lnSpc>
                <a:spcPct val="150000"/>
              </a:lnSpc>
            </a:pPr>
            <a:r>
              <a:rPr lang="fa-IR" sz="2000" dirty="0">
                <a:cs typeface="B Nazanin" panose="00000400000000000000" pitchFamily="2" charset="-78"/>
              </a:rPr>
              <a:t>زمینه جدیدتر مطالعات به دنبال بستن شکاف هایی است که با معیارهای نوآوری جدید بدست آمده است. این تحقیقات معمولا شامل شرکت های بزرگتر یا بورسی بجای شرکت های کوچک و متوسط است. زمینه دیگر تحقیقات از داده های سطج محصول برای بررسی رابطه های رشد-نوآوری استفاده می کند. </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2/18</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5115606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3/18</a:t>
            </a:r>
            <a:endParaRPr lang="en-US" dirty="0">
              <a:cs typeface="B Nazanin" panose="00000400000000000000" pitchFamily="2" charset="-78"/>
            </a:endParaRPr>
          </a:p>
        </p:txBody>
      </p:sp>
      <p:sp>
        <p:nvSpPr>
          <p:cNvPr id="16" name="Action Button: Back or Previous 15">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Action Button: Forward or Next 16">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Rounded Rectangle 39"/>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دوم</a:t>
            </a:r>
            <a:endParaRPr lang="en-US" sz="2200" dirty="0">
              <a:solidFill>
                <a:schemeClr val="bg1"/>
              </a:solidFill>
              <a:cs typeface="B Nazanin" panose="00000400000000000000" pitchFamily="2" charset="-78"/>
            </a:endParaRPr>
          </a:p>
        </p:txBody>
      </p:sp>
      <p:sp>
        <p:nvSpPr>
          <p:cNvPr id="42" name="Rounded Rectangle 41"/>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3" name="Rounded Rectangle 42"/>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Rounded Rectangle 43"/>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5" name="Rounded Rectangle 44"/>
          <p:cNvSpPr/>
          <p:nvPr/>
        </p:nvSpPr>
        <p:spPr>
          <a:xfrm>
            <a:off x="6446154" y="6420116"/>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solidFill>
                  <a:schemeClr val="lt1"/>
                </a:solidFill>
              </a:rPr>
              <a:t>2</a:t>
            </a:r>
            <a:endParaRPr lang="en-US" dirty="0">
              <a:solidFill>
                <a:schemeClr val="lt1"/>
              </a:solidFill>
            </a:endParaRPr>
          </a:p>
        </p:txBody>
      </p:sp>
      <p:sp>
        <p:nvSpPr>
          <p:cNvPr id="46" name="Rounded Rectangle 4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47" name="Rounded Rectangle 4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8" name="TextBox 47"/>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داده ها</a:t>
            </a:r>
            <a:endParaRPr lang="en-US" sz="2000" b="1" dirty="0">
              <a:solidFill>
                <a:schemeClr val="bg1"/>
              </a:solidFill>
              <a:cs typeface="B Nazanin" panose="00000400000000000000" pitchFamily="2" charset="-78"/>
            </a:endParaRPr>
          </a:p>
        </p:txBody>
      </p:sp>
      <p:sp>
        <p:nvSpPr>
          <p:cNvPr id="19" name="TextBox 18"/>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دوم: </a:t>
            </a:r>
            <a:r>
              <a:rPr lang="fa-IR" sz="2500" b="1" dirty="0">
                <a:effectLst>
                  <a:outerShdw blurRad="38100" dist="38100" dir="2700000" algn="tl">
                    <a:srgbClr val="000000">
                      <a:alpha val="43137"/>
                    </a:srgbClr>
                  </a:outerShdw>
                </a:effectLst>
                <a:cs typeface="B Nazanin" panose="00000400000000000000" pitchFamily="2" charset="-78"/>
              </a:rPr>
              <a:t>داده ها</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ctr" rtl="1"/>
            <a:endParaRPr lang="fa-IR" sz="16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ما از رویدادهای مدل سازی شده شرکت استفاده می‌کنیم تا معیارهای جدید فعالیت نوآورانه را توسعه دهیم. روش ما رویکرد خروجی های نوآورانه را گسترش می دهد. هر رویداد از متن مقاله از 3740 منبع خبری آنلاین گرفته شده است. داده های خام ما شامل 318899 مشاهده مرتبط با 30205 شرکت در طول سالهای مالی ۲۰۱۴ و ۲۰۱۵ است. ما روی یک نوع رویداد تمرکز می کنیم: ارائه محصول یا خدمات. در عمل، ما باید با سه چالش انتساب مقابله کنیم. اولاً پوشش ما مشابه با محدودیت‌های مورد بحث درباره ثبت اختراع ها ممکن است ناهموار </a:t>
            </a:r>
            <a:r>
              <a:rPr lang="fa-IR" sz="2000" dirty="0" smtClean="0">
                <a:cs typeface="B Nazanin" panose="00000400000000000000" pitchFamily="2" charset="-78"/>
              </a:rPr>
              <a:t>باشد. </a:t>
            </a:r>
            <a:r>
              <a:rPr lang="fa-IR" sz="2000" dirty="0">
                <a:cs typeface="B Nazanin" panose="00000400000000000000" pitchFamily="2" charset="-78"/>
              </a:rPr>
              <a:t>دوم، قرار گرفتن در معرض رسانه ها با ترکیبی از تصمیمات قاطع، ظرفیت تولید رسانه های شرکتی و هنجارهای گزارش دهی تعیین می‌شود که رعایت برخی از آنها دشوار است. </a:t>
            </a:r>
            <a:endParaRPr lang="en-US" sz="2400"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23541154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26119855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448</Words>
  <Application>Microsoft Office PowerPoint</Application>
  <PresentationFormat>On-screen Show (4:3)</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2022-02-14T08:55:47Z</dcterms:modified>
</cp:coreProperties>
</file>