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92" r:id="rId1"/>
  </p:sldMasterIdLst>
  <p:sldIdLst>
    <p:sldId id="295" r:id="rId2"/>
    <p:sldId id="298" r:id="rId3"/>
    <p:sldId id="305" r:id="rId4"/>
    <p:sldId id="299" r:id="rId5"/>
    <p:sldId id="32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73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574" autoAdjust="0"/>
    <p:restoredTop sz="94660"/>
  </p:normalViewPr>
  <p:slideViewPr>
    <p:cSldViewPr snapToGrid="0">
      <p:cViewPr varScale="1">
        <p:scale>
          <a:sx n="88" d="100"/>
          <a:sy n="88" d="100"/>
        </p:scale>
        <p:origin x="758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307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219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345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790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090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45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198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339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102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21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655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C436C-4D9D-4627-9D98-4A15F1D889EB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D688C-C062-40ED-BD6C-ADA8FBA67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41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ranarze.ir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325" y="96253"/>
            <a:ext cx="8910084" cy="664744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6959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rt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78017" y="3164838"/>
            <a:ext cx="8366698" cy="1094873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3200" b="1" dirty="0">
                <a:cs typeface="B Nazanin" panose="00000400000000000000" pitchFamily="2" charset="-78"/>
              </a:rPr>
              <a:t>تأثیر هوش تجاری بر روی عملکرد مالی استارت آپ ها</a:t>
            </a:r>
          </a:p>
        </p:txBody>
      </p:sp>
      <p:sp>
        <p:nvSpPr>
          <p:cNvPr id="38" name="Rectangle 37"/>
          <p:cNvSpPr/>
          <p:nvPr/>
        </p:nvSpPr>
        <p:spPr>
          <a:xfrm>
            <a:off x="4751908" y="4488710"/>
            <a:ext cx="3974568" cy="1094873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400" b="1" dirty="0" smtClean="0">
                <a:cs typeface="B Nazanin" panose="00000400000000000000" pitchFamily="2" charset="-78"/>
              </a:rPr>
              <a:t>استاد: </a:t>
            </a:r>
            <a:endParaRPr lang="fa-IR" sz="2400" b="1" dirty="0">
              <a:cs typeface="B Nazanin" panose="00000400000000000000" pitchFamily="2" charset="-78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78017" y="4483224"/>
            <a:ext cx="3974568" cy="109487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400" b="1" dirty="0">
                <a:cs typeface="B Nazanin" panose="00000400000000000000" pitchFamily="2" charset="-78"/>
              </a:rPr>
              <a:t>دانشجو: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4142" y="217859"/>
            <a:ext cx="2717980" cy="2717980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78017" y="5884771"/>
            <a:ext cx="3974568" cy="646176"/>
          </a:xfrm>
          <a:prstGeom prst="roundRect">
            <a:avLst>
              <a:gd name="adj" fmla="val 0"/>
            </a:avLst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500" dist="1016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cs typeface="B Nazanin" panose="00000400000000000000" pitchFamily="2" charset="-78"/>
              </a:rPr>
              <a:t>سال تحصیلی: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4751908" y="5884771"/>
            <a:ext cx="3974568" cy="646176"/>
          </a:xfrm>
          <a:prstGeom prst="roundRect">
            <a:avLst>
              <a:gd name="adj" fmla="val 0"/>
            </a:avLst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500" dist="1016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cs typeface="B Nazanin" panose="00000400000000000000" pitchFamily="2" charset="-78"/>
              </a:rPr>
              <a:t>نام درس: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8853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06325" y="5864352"/>
            <a:ext cx="8910083" cy="646176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7782768" y="5962223"/>
            <a:ext cx="1140752" cy="43088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فصل اول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2532557" y="6416560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3837089" y="6420116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5155594" y="6416560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6446154" y="6420116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6325" y="96253"/>
            <a:ext cx="8910084" cy="5716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60904" y="299805"/>
            <a:ext cx="8260466" cy="482530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1"/>
            <a:r>
              <a:rPr lang="fa-IR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فصل اول: مقدمه</a:t>
            </a:r>
          </a:p>
          <a:p>
            <a:pPr algn="ctr" rtl="1"/>
            <a:endParaRPr lang="fa-I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000" dirty="0">
                <a:cs typeface="B Nazanin" panose="00000400000000000000" pitchFamily="2" charset="-78"/>
              </a:rPr>
              <a:t>یک استارت آپ یک شرکت است که توسط یک کارآفرین راه اندازی می شود تا یک مدل کسب و کار مقیاس پذیر را بررسی کند، توسعه دهد، و اعتبارسنجی کند. در واقع استارت آپ ها کسب و کارهای جدیدی هستند که هدفشان تکامل یافتن و فراتر رفتن از یک مؤسس منفرد است. اهمیت هوش تجاری نیز در سازمان های امروزی غیرقابل انکار است. هوش تجاری یک منبع داخلی ارزشمند و غیرقابل جایگزین است که به شرکت های استارت آپ کمک می کند مبنای دانش خود برای مدیران را گسترش دهند. 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  <p:sp>
        <p:nvSpPr>
          <p:cNvPr id="21" name="Action Button: Home 20">
            <a:hlinkClick r:id="" action="ppaction://hlinkshowjump?jump=firstslide" highlightClick="1"/>
          </p:cNvPr>
          <p:cNvSpPr/>
          <p:nvPr/>
        </p:nvSpPr>
        <p:spPr>
          <a:xfrm>
            <a:off x="226959" y="5266365"/>
            <a:ext cx="421105" cy="489703"/>
          </a:xfrm>
          <a:prstGeom prst="actionButtonHom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Custom 23">
            <a:hlinkClick r:id="" action="ppaction://noaction" highlightClick="1"/>
          </p:cNvPr>
          <p:cNvSpPr/>
          <p:nvPr/>
        </p:nvSpPr>
        <p:spPr>
          <a:xfrm>
            <a:off x="7799364" y="5270777"/>
            <a:ext cx="1079941" cy="438015"/>
          </a:xfrm>
          <a:prstGeom prst="actionButtonBlank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cs typeface="B Nazanin" panose="00000400000000000000" pitchFamily="2" charset="-78"/>
              </a:rPr>
              <a:t>1/22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Action Button: Back or Previous 2">
            <a:hlinkClick r:id="" action="ppaction://hlinkshowjump?jump=previousslide" highlightClick="1"/>
          </p:cNvPr>
          <p:cNvSpPr/>
          <p:nvPr/>
        </p:nvSpPr>
        <p:spPr>
          <a:xfrm>
            <a:off x="669495" y="5484142"/>
            <a:ext cx="330200" cy="266700"/>
          </a:xfrm>
          <a:prstGeom prst="actionButtonBackPrevious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ction Button: Forward or Next 3">
            <a:hlinkClick r:id="" action="ppaction://hlinkshowjump?jump=nextslide" highlightClick="1"/>
          </p:cNvPr>
          <p:cNvSpPr/>
          <p:nvPr/>
        </p:nvSpPr>
        <p:spPr>
          <a:xfrm>
            <a:off x="1021126" y="5486963"/>
            <a:ext cx="304800" cy="261059"/>
          </a:xfrm>
          <a:prstGeom prst="actionButtonForwardNex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7736714" y="6425658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1</a:t>
            </a: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1234127" y="6416560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75894" y="5999942"/>
            <a:ext cx="69155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0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مقدمه</a:t>
            </a:r>
            <a:endParaRPr lang="en-US" sz="20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6589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06325" y="5864352"/>
            <a:ext cx="8910083" cy="646176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7782768" y="5962223"/>
            <a:ext cx="1140752" cy="43088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فصل اول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2532557" y="6416560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3837089" y="6420116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5155594" y="6416560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6446154" y="6420116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6325" y="96253"/>
            <a:ext cx="8910084" cy="5716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60904" y="299805"/>
            <a:ext cx="8260466" cy="482530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1"/>
            <a:endParaRPr lang="fa-I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000" dirty="0">
                <a:cs typeface="B Nazanin" panose="00000400000000000000" pitchFamily="2" charset="-78"/>
              </a:rPr>
              <a:t>به منظور ایجاد یک سیستم هوش تجاری، می توانیم 5 گام را اجرا کنیم: </a:t>
            </a:r>
            <a:endParaRPr lang="fa-IR" sz="2000" dirty="0" smtClean="0">
              <a:cs typeface="B Nazanin" panose="00000400000000000000" pitchFamily="2" charset="-78"/>
            </a:endParaRPr>
          </a:p>
          <a:p>
            <a:pPr lvl="1" algn="just" rtl="1">
              <a:lnSpc>
                <a:spcPct val="150000"/>
              </a:lnSpc>
            </a:pPr>
            <a:r>
              <a:rPr lang="fa-IR" sz="2000" dirty="0" smtClean="0">
                <a:cs typeface="B Nazanin" panose="00000400000000000000" pitchFamily="2" charset="-78"/>
              </a:rPr>
              <a:t>(</a:t>
            </a:r>
            <a:r>
              <a:rPr lang="en-US" sz="2000" dirty="0" smtClean="0">
                <a:cs typeface="B Nazanin" panose="00000400000000000000" pitchFamily="2" charset="-78"/>
              </a:rPr>
              <a:t>a</a:t>
            </a:r>
            <a:r>
              <a:rPr lang="fa-IR" sz="2000" dirty="0" smtClean="0">
                <a:cs typeface="B Nazanin" panose="00000400000000000000" pitchFamily="2" charset="-78"/>
              </a:rPr>
              <a:t>) شناسایی </a:t>
            </a:r>
            <a:r>
              <a:rPr lang="fa-IR" sz="2000" dirty="0">
                <a:cs typeface="B Nazanin" panose="00000400000000000000" pitchFamily="2" charset="-78"/>
              </a:rPr>
              <a:t>اطلاعات هوشمند مورد نیاز </a:t>
            </a:r>
            <a:r>
              <a:rPr lang="fa-IR" sz="2000" dirty="0" smtClean="0">
                <a:cs typeface="B Nazanin" panose="00000400000000000000" pitchFamily="2" charset="-78"/>
              </a:rPr>
              <a:t>سازمان</a:t>
            </a:r>
          </a:p>
          <a:p>
            <a:pPr lvl="1" algn="just" rtl="1">
              <a:lnSpc>
                <a:spcPct val="150000"/>
              </a:lnSpc>
            </a:pPr>
            <a:r>
              <a:rPr lang="fa-IR" sz="2000" dirty="0" smtClean="0">
                <a:cs typeface="B Nazanin" panose="00000400000000000000" pitchFamily="2" charset="-78"/>
              </a:rPr>
              <a:t>(</a:t>
            </a:r>
            <a:r>
              <a:rPr lang="en-US" sz="2000" dirty="0">
                <a:cs typeface="B Nazanin" panose="00000400000000000000" pitchFamily="2" charset="-78"/>
              </a:rPr>
              <a:t>b</a:t>
            </a:r>
            <a:r>
              <a:rPr lang="fa-IR" sz="2000" dirty="0">
                <a:cs typeface="B Nazanin" panose="00000400000000000000" pitchFamily="2" charset="-78"/>
              </a:rPr>
              <a:t>)</a:t>
            </a:r>
            <a:r>
              <a:rPr lang="en-US" sz="2000" dirty="0">
                <a:cs typeface="B Nazanin" panose="00000400000000000000" pitchFamily="2" charset="-78"/>
              </a:rPr>
              <a:t> </a:t>
            </a:r>
            <a:r>
              <a:rPr lang="fa-IR" sz="2000" dirty="0">
                <a:cs typeface="B Nazanin" panose="00000400000000000000" pitchFamily="2" charset="-78"/>
              </a:rPr>
              <a:t>استخراج و جمع آوری داده از منابع اطلاعاتی </a:t>
            </a:r>
            <a:r>
              <a:rPr lang="fa-IR" sz="2000" dirty="0" smtClean="0">
                <a:cs typeface="B Nazanin" panose="00000400000000000000" pitchFamily="2" charset="-78"/>
              </a:rPr>
              <a:t>موجود</a:t>
            </a:r>
          </a:p>
          <a:p>
            <a:pPr lvl="1" algn="just" rtl="1">
              <a:lnSpc>
                <a:spcPct val="150000"/>
              </a:lnSpc>
            </a:pPr>
            <a:r>
              <a:rPr lang="fa-IR" sz="2000" dirty="0" smtClean="0">
                <a:cs typeface="B Nazanin" panose="00000400000000000000" pitchFamily="2" charset="-78"/>
              </a:rPr>
              <a:t>(</a:t>
            </a:r>
            <a:r>
              <a:rPr lang="en-US" sz="2000" dirty="0">
                <a:cs typeface="B Nazanin" panose="00000400000000000000" pitchFamily="2" charset="-78"/>
              </a:rPr>
              <a:t>c</a:t>
            </a:r>
            <a:r>
              <a:rPr lang="fa-IR" sz="2000" dirty="0">
                <a:cs typeface="B Nazanin" panose="00000400000000000000" pitchFamily="2" charset="-78"/>
              </a:rPr>
              <a:t>)</a:t>
            </a:r>
            <a:r>
              <a:rPr lang="en-US" sz="2000" dirty="0">
                <a:cs typeface="B Nazanin" panose="00000400000000000000" pitchFamily="2" charset="-78"/>
              </a:rPr>
              <a:t> </a:t>
            </a:r>
            <a:r>
              <a:rPr lang="fa-IR" sz="2000" dirty="0">
                <a:cs typeface="B Nazanin" panose="00000400000000000000" pitchFamily="2" charset="-78"/>
              </a:rPr>
              <a:t>متراکم سازی و سازماندهی داده ها در یک انبار اطلاعات، به عنوان مثال در یک انبار </a:t>
            </a:r>
            <a:r>
              <a:rPr lang="fa-IR" sz="2000" dirty="0" smtClean="0">
                <a:cs typeface="B Nazanin" panose="00000400000000000000" pitchFamily="2" charset="-78"/>
              </a:rPr>
              <a:t>داده</a:t>
            </a:r>
          </a:p>
          <a:p>
            <a:pPr lvl="1" algn="just" rtl="1">
              <a:lnSpc>
                <a:spcPct val="150000"/>
              </a:lnSpc>
            </a:pPr>
            <a:r>
              <a:rPr lang="fa-IR" sz="2000" dirty="0" smtClean="0">
                <a:cs typeface="B Nazanin" panose="00000400000000000000" pitchFamily="2" charset="-78"/>
              </a:rPr>
              <a:t>(</a:t>
            </a:r>
            <a:r>
              <a:rPr lang="en-US" sz="2000" dirty="0">
                <a:cs typeface="B Nazanin" panose="00000400000000000000" pitchFamily="2" charset="-78"/>
              </a:rPr>
              <a:t>d</a:t>
            </a:r>
            <a:r>
              <a:rPr lang="fa-IR" sz="2000" dirty="0">
                <a:cs typeface="B Nazanin" panose="00000400000000000000" pitchFamily="2" charset="-78"/>
              </a:rPr>
              <a:t>)</a:t>
            </a:r>
            <a:r>
              <a:rPr lang="en-US" sz="2000" dirty="0">
                <a:cs typeface="B Nazanin" panose="00000400000000000000" pitchFamily="2" charset="-78"/>
              </a:rPr>
              <a:t> </a:t>
            </a:r>
            <a:r>
              <a:rPr lang="fa-IR" sz="2000" dirty="0">
                <a:cs typeface="B Nazanin" panose="00000400000000000000" pitchFamily="2" charset="-78"/>
              </a:rPr>
              <a:t>فراهم سازی ابزارهای تحلیلی مناسب و نمایش </a:t>
            </a:r>
            <a:r>
              <a:rPr lang="fa-IR" sz="2000" dirty="0" smtClean="0">
                <a:cs typeface="B Nazanin" panose="00000400000000000000" pitchFamily="2" charset="-78"/>
              </a:rPr>
              <a:t>نتایج</a:t>
            </a:r>
          </a:p>
          <a:p>
            <a:pPr lvl="1" algn="just" rtl="1">
              <a:lnSpc>
                <a:spcPct val="150000"/>
              </a:lnSpc>
            </a:pPr>
            <a:r>
              <a:rPr lang="fa-IR" sz="2000" dirty="0" smtClean="0">
                <a:cs typeface="B Nazanin" panose="00000400000000000000" pitchFamily="2" charset="-78"/>
              </a:rPr>
              <a:t>(</a:t>
            </a:r>
            <a:r>
              <a:rPr lang="en-US" sz="2000" dirty="0">
                <a:cs typeface="B Nazanin" panose="00000400000000000000" pitchFamily="2" charset="-78"/>
              </a:rPr>
              <a:t>e</a:t>
            </a:r>
            <a:r>
              <a:rPr lang="fa-IR" sz="2000" dirty="0">
                <a:cs typeface="B Nazanin" panose="00000400000000000000" pitchFamily="2" charset="-78"/>
              </a:rPr>
              <a:t>)</a:t>
            </a:r>
            <a:r>
              <a:rPr lang="en-US" sz="2000" dirty="0">
                <a:cs typeface="B Nazanin" panose="00000400000000000000" pitchFamily="2" charset="-78"/>
              </a:rPr>
              <a:t> </a:t>
            </a:r>
            <a:r>
              <a:rPr lang="fa-IR" sz="2000" dirty="0">
                <a:cs typeface="B Nazanin" panose="00000400000000000000" pitchFamily="2" charset="-78"/>
              </a:rPr>
              <a:t>انجام عملیات ها</a:t>
            </a:r>
            <a:r>
              <a:rPr lang="fa-IR" sz="2000" dirty="0" smtClean="0">
                <a:cs typeface="B Nazanin" panose="00000400000000000000" pitchFamily="2" charset="-78"/>
              </a:rPr>
              <a:t>.</a:t>
            </a:r>
          </a:p>
          <a:p>
            <a:pPr algn="just" rtl="1">
              <a:lnSpc>
                <a:spcPct val="150000"/>
              </a:lnSpc>
            </a:pPr>
            <a:r>
              <a:rPr lang="fa-IR" sz="2000" dirty="0" smtClean="0">
                <a:cs typeface="B Nazanin" panose="00000400000000000000" pitchFamily="2" charset="-78"/>
              </a:rPr>
              <a:t> </a:t>
            </a:r>
            <a:r>
              <a:rPr lang="fa-IR" sz="2000" dirty="0">
                <a:cs typeface="B Nazanin" panose="00000400000000000000" pitchFamily="2" charset="-78"/>
              </a:rPr>
              <a:t>سه ویژگی روی موفقیت کسب و کارهای استارت آپ تأثیرگذار هستند: </a:t>
            </a:r>
            <a:endParaRPr lang="fa-IR" sz="2000" dirty="0" smtClean="0">
              <a:cs typeface="B Nazanin" panose="00000400000000000000" pitchFamily="2" charset="-78"/>
            </a:endParaRPr>
          </a:p>
          <a:p>
            <a:pPr lvl="1" algn="just" rtl="1">
              <a:lnSpc>
                <a:spcPct val="150000"/>
              </a:lnSpc>
            </a:pPr>
            <a:r>
              <a:rPr lang="fa-IR" sz="2000" dirty="0" smtClean="0">
                <a:cs typeface="B Nazanin" panose="00000400000000000000" pitchFamily="2" charset="-78"/>
              </a:rPr>
              <a:t>عوامل </a:t>
            </a:r>
            <a:r>
              <a:rPr lang="fa-IR" sz="2000" dirty="0">
                <a:cs typeface="B Nazanin" panose="00000400000000000000" pitchFamily="2" charset="-78"/>
              </a:rPr>
              <a:t>داخلی، خصوصیات </a:t>
            </a:r>
            <a:r>
              <a:rPr lang="fa-IR" sz="2000" dirty="0" smtClean="0">
                <a:cs typeface="B Nazanin" panose="00000400000000000000" pitchFamily="2" charset="-78"/>
              </a:rPr>
              <a:t>فردی </a:t>
            </a:r>
            <a:r>
              <a:rPr lang="fa-IR" sz="2000" dirty="0">
                <a:cs typeface="B Nazanin" panose="00000400000000000000" pitchFamily="2" charset="-78"/>
              </a:rPr>
              <a:t>و خصوصیات کارآفرینی.</a:t>
            </a:r>
          </a:p>
        </p:txBody>
      </p:sp>
      <p:sp>
        <p:nvSpPr>
          <p:cNvPr id="21" name="Action Button: Home 20">
            <a:hlinkClick r:id="" action="ppaction://hlinkshowjump?jump=firstslide" highlightClick="1"/>
          </p:cNvPr>
          <p:cNvSpPr/>
          <p:nvPr/>
        </p:nvSpPr>
        <p:spPr>
          <a:xfrm>
            <a:off x="226959" y="5266365"/>
            <a:ext cx="421105" cy="489703"/>
          </a:xfrm>
          <a:prstGeom prst="actionButtonHom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Custom 23">
            <a:hlinkClick r:id="" action="ppaction://noaction" highlightClick="1"/>
          </p:cNvPr>
          <p:cNvSpPr/>
          <p:nvPr/>
        </p:nvSpPr>
        <p:spPr>
          <a:xfrm>
            <a:off x="7799364" y="5270777"/>
            <a:ext cx="1079941" cy="438015"/>
          </a:xfrm>
          <a:prstGeom prst="actionButtonBlank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cs typeface="B Nazanin" panose="00000400000000000000" pitchFamily="2" charset="-78"/>
              </a:rPr>
              <a:t>2/22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Action Button: Back or Previous 2">
            <a:hlinkClick r:id="" action="ppaction://hlinkshowjump?jump=previousslide" highlightClick="1"/>
          </p:cNvPr>
          <p:cNvSpPr/>
          <p:nvPr/>
        </p:nvSpPr>
        <p:spPr>
          <a:xfrm>
            <a:off x="669495" y="5484142"/>
            <a:ext cx="330200" cy="266700"/>
          </a:xfrm>
          <a:prstGeom prst="actionButtonBackPrevious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ction Button: Forward or Next 3">
            <a:hlinkClick r:id="" action="ppaction://hlinkshowjump?jump=nextslide" highlightClick="1"/>
          </p:cNvPr>
          <p:cNvSpPr/>
          <p:nvPr/>
        </p:nvSpPr>
        <p:spPr>
          <a:xfrm>
            <a:off x="1021126" y="5486963"/>
            <a:ext cx="304800" cy="261059"/>
          </a:xfrm>
          <a:prstGeom prst="actionButtonForwardNex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7736714" y="6425658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1</a:t>
            </a: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1234127" y="6416560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75894" y="5999942"/>
            <a:ext cx="69155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0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مقدمه</a:t>
            </a:r>
            <a:endParaRPr lang="en-US" sz="20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10465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325" y="96253"/>
            <a:ext cx="8910084" cy="5716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6959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rtl="1"/>
            <a:endParaRPr lang="en-US" dirty="0"/>
          </a:p>
        </p:txBody>
      </p:sp>
      <p:sp>
        <p:nvSpPr>
          <p:cNvPr id="21" name="Action Button: Home 20">
            <a:hlinkClick r:id="" action="ppaction://hlinkshowjump?jump=firstslide" highlightClick="1"/>
          </p:cNvPr>
          <p:cNvSpPr/>
          <p:nvPr/>
        </p:nvSpPr>
        <p:spPr>
          <a:xfrm>
            <a:off x="226959" y="5266365"/>
            <a:ext cx="421105" cy="489703"/>
          </a:xfrm>
          <a:prstGeom prst="actionButtonHom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Custom 23">
            <a:hlinkClick r:id="" action="ppaction://noaction" highlightClick="1"/>
          </p:cNvPr>
          <p:cNvSpPr/>
          <p:nvPr/>
        </p:nvSpPr>
        <p:spPr>
          <a:xfrm>
            <a:off x="7799364" y="5270777"/>
            <a:ext cx="1079941" cy="438015"/>
          </a:xfrm>
          <a:prstGeom prst="actionButtonBlank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cs typeface="B Nazanin" panose="00000400000000000000" pitchFamily="2" charset="-78"/>
              </a:rPr>
              <a:t>3/22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16" name="Action Button: Back or Previous 15">
            <a:hlinkClick r:id="" action="ppaction://hlinkshowjump?jump=previousslide" highlightClick="1"/>
          </p:cNvPr>
          <p:cNvSpPr/>
          <p:nvPr/>
        </p:nvSpPr>
        <p:spPr>
          <a:xfrm>
            <a:off x="669495" y="5484142"/>
            <a:ext cx="330200" cy="266700"/>
          </a:xfrm>
          <a:prstGeom prst="actionButtonBackPrevious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ction Button: Forward or Next 16">
            <a:hlinkClick r:id="" action="ppaction://hlinkshowjump?jump=nextslide" highlightClick="1"/>
          </p:cNvPr>
          <p:cNvSpPr/>
          <p:nvPr/>
        </p:nvSpPr>
        <p:spPr>
          <a:xfrm>
            <a:off x="1021126" y="5486963"/>
            <a:ext cx="304800" cy="261059"/>
          </a:xfrm>
          <a:prstGeom prst="actionButtonForwardNex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>
            <a:off x="106325" y="5864352"/>
            <a:ext cx="8910083" cy="646176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7782768" y="5962223"/>
            <a:ext cx="1140752" cy="43088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فصل دوم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2532557" y="6416560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3837089" y="6420116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ounded Rectangle 43"/>
          <p:cNvSpPr/>
          <p:nvPr/>
        </p:nvSpPr>
        <p:spPr>
          <a:xfrm>
            <a:off x="5155594" y="6416560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ounded Rectangle 44"/>
          <p:cNvSpPr/>
          <p:nvPr/>
        </p:nvSpPr>
        <p:spPr>
          <a:xfrm>
            <a:off x="6446154" y="6420116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solidFill>
                  <a:schemeClr val="lt1"/>
                </a:solidFill>
              </a:rPr>
              <a:t>2</a:t>
            </a:r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7736714" y="6425658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1</a:t>
            </a:r>
            <a:endParaRPr lang="en-US" dirty="0"/>
          </a:p>
        </p:txBody>
      </p:sp>
      <p:sp>
        <p:nvSpPr>
          <p:cNvPr id="47" name="Rounded Rectangle 46"/>
          <p:cNvSpPr/>
          <p:nvPr/>
        </p:nvSpPr>
        <p:spPr>
          <a:xfrm>
            <a:off x="1234127" y="6416560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475894" y="5999942"/>
            <a:ext cx="69155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000" b="1" dirty="0">
                <a:solidFill>
                  <a:schemeClr val="bg1"/>
                </a:solidFill>
                <a:cs typeface="B Nazanin" panose="00000400000000000000" pitchFamily="2" charset="-78"/>
              </a:rPr>
              <a:t>بیان مشکل و </a:t>
            </a:r>
            <a:r>
              <a:rPr lang="fa-IR" sz="20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روش ها</a:t>
            </a:r>
            <a:endParaRPr lang="en-US" sz="20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0904" y="299805"/>
            <a:ext cx="8260466" cy="482530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1"/>
            <a:r>
              <a:rPr lang="fa-IR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فصل دوم: </a:t>
            </a:r>
            <a:r>
              <a:rPr lang="fa-IR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بیان مشکل و </a:t>
            </a:r>
            <a:r>
              <a:rPr lang="fa-IR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روش ها</a:t>
            </a:r>
          </a:p>
          <a:p>
            <a:pPr algn="ctr" rtl="1"/>
            <a:endParaRPr lang="fa-I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000" dirty="0">
                <a:cs typeface="B Nazanin" panose="00000400000000000000" pitchFamily="2" charset="-78"/>
              </a:rPr>
              <a:t>عوامل موفقیت استارت آپ ها را می توانیم به سه عامل طبقه بندی کنیم: سازمان، فرآیند و تکنولوژی. عوامل سازمانی شامل پشتیبانی مدیریت متعهد، یک چشم انداز واضح، و یک کسب و کار جا افتاده هستند. عوامل فرآیند شامل رقابت مبتنی بر تجارت و ترکیب متعادل تیم، یک رویکرد توسعه تعاملی مبتنی بر تجارت، و مدیریت کاربر-محور هستند. عوامل تکنولوژی شامل یک چارچوب فنی انعطاف پذیر، مقیاس پذیر و مبتنی بر تجارت، و کیفیت یکپارچه سازی داده ها هستند. عملکرد مالی (متغیرهای وابسته) رشد شرکت از لحاظ فروش و سودآوری، وضعیت سهام و نرخ رشد سهام شرکت ها، حاشیه سود خالص و حاشیه سود عملیاتی، و غیره را نشان می دهد. وظایف اصلی هوش تجاری (متغیر مستقل) شامل کاوش، یکپارچه سازی و تجمع هوشمند و تحلیل چندبعدی داده ها از منابع اطلاعاتی مختلف هستند. 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54115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325" y="96253"/>
            <a:ext cx="8910084" cy="5716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6959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rtl="1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71174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1"/>
            <a:endParaRPr lang="fa-IR" sz="2800" dirty="0" smtClean="0"/>
          </a:p>
          <a:p>
            <a:pPr algn="ctr" rtl="1"/>
            <a:endParaRPr lang="fa-IR" sz="2800" dirty="0"/>
          </a:p>
          <a:p>
            <a:pPr algn="ctr" rtl="1"/>
            <a:endParaRPr lang="fa-IR" sz="2800" dirty="0" smtClean="0"/>
          </a:p>
          <a:p>
            <a:pPr algn="ctr" rtl="1"/>
            <a:r>
              <a:rPr lang="fa-IR" sz="2800" b="1" dirty="0" smtClean="0">
                <a:cs typeface="B Nazanin" panose="00000400000000000000" pitchFamily="2" charset="-78"/>
              </a:rPr>
              <a:t>لطفا </a:t>
            </a:r>
            <a:r>
              <a:rPr lang="fa-IR" sz="2800" b="1" dirty="0">
                <a:cs typeface="B Nazanin" panose="00000400000000000000" pitchFamily="2" charset="-78"/>
              </a:rPr>
              <a:t>توجه داشته </a:t>
            </a:r>
            <a:r>
              <a:rPr lang="fa-IR" sz="2800" b="1" dirty="0" smtClean="0">
                <a:cs typeface="B Nazanin" panose="00000400000000000000" pitchFamily="2" charset="-78"/>
              </a:rPr>
              <a:t>باشيد</a:t>
            </a:r>
          </a:p>
          <a:p>
            <a:pPr algn="ctr" rtl="1"/>
            <a:r>
              <a:rPr lang="fa-IR" sz="2800" dirty="0" smtClean="0">
                <a:cs typeface="B Nazanin" panose="00000400000000000000" pitchFamily="2" charset="-78"/>
              </a:rPr>
              <a:t>که </a:t>
            </a:r>
            <a:r>
              <a:rPr lang="fa-IR" sz="2800" dirty="0">
                <a:cs typeface="B Nazanin" panose="00000400000000000000" pitchFamily="2" charset="-78"/>
              </a:rPr>
              <a:t>اين فايل تنها بخشی از محصول بوده و صرفا جهت معرفی محصول </a:t>
            </a:r>
            <a:r>
              <a:rPr lang="fa-IR" sz="2800" dirty="0" smtClean="0">
                <a:cs typeface="B Nazanin" panose="00000400000000000000" pitchFamily="2" charset="-78"/>
              </a:rPr>
              <a:t>ميباشد</a:t>
            </a:r>
          </a:p>
          <a:p>
            <a:pPr algn="ctr" rtl="1"/>
            <a:r>
              <a:rPr lang="fa-IR" sz="2800" dirty="0" smtClean="0">
                <a:cs typeface="B Nazanin" panose="00000400000000000000" pitchFamily="2" charset="-78"/>
              </a:rPr>
              <a:t>برای </a:t>
            </a:r>
            <a:r>
              <a:rPr lang="fa-IR" sz="2800" dirty="0">
                <a:cs typeface="B Nazanin" panose="00000400000000000000" pitchFamily="2" charset="-78"/>
              </a:rPr>
              <a:t>خريداری و دانلود فايل کامل مقاله به زبان </a:t>
            </a:r>
            <a:r>
              <a:rPr lang="fa-IR" sz="2800" dirty="0" smtClean="0">
                <a:cs typeface="B Nazanin" panose="00000400000000000000" pitchFamily="2" charset="-78"/>
              </a:rPr>
              <a:t>فارسی</a:t>
            </a:r>
            <a:endParaRPr lang="en-US" sz="2800" dirty="0" smtClean="0">
              <a:cs typeface="B Nazanin" panose="00000400000000000000" pitchFamily="2" charset="-78"/>
            </a:endParaRPr>
          </a:p>
          <a:p>
            <a:pPr algn="ctr" rtl="1"/>
            <a:r>
              <a:rPr lang="fa-IR" sz="2800" dirty="0" smtClean="0">
                <a:cs typeface="B Nazanin" panose="00000400000000000000" pitchFamily="2" charset="-78"/>
              </a:rPr>
              <a:t>با </a:t>
            </a:r>
            <a:r>
              <a:rPr lang="fa-IR" sz="2800" dirty="0">
                <a:cs typeface="B Nazanin" panose="00000400000000000000" pitchFamily="2" charset="-78"/>
              </a:rPr>
              <a:t>فرمت پاورپوينت (با قابليت </a:t>
            </a:r>
            <a:r>
              <a:rPr lang="fa-IR" sz="2800" dirty="0" smtClean="0">
                <a:cs typeface="B Nazanin" panose="00000400000000000000" pitchFamily="2" charset="-78"/>
              </a:rPr>
              <a:t>ويرايش</a:t>
            </a:r>
            <a:r>
              <a:rPr lang="en-US" sz="2800" dirty="0" smtClean="0">
                <a:cs typeface="B Nazanin" panose="00000400000000000000" pitchFamily="2" charset="-78"/>
              </a:rPr>
              <a:t>(</a:t>
            </a:r>
            <a:endParaRPr lang="fa-IR" sz="2800" dirty="0" smtClean="0">
              <a:cs typeface="B Nazanin" panose="00000400000000000000" pitchFamily="2" charset="-78"/>
            </a:endParaRPr>
          </a:p>
          <a:p>
            <a:pPr algn="ctr" rtl="1"/>
            <a:r>
              <a:rPr lang="fa-IR" sz="2800" dirty="0" smtClean="0">
                <a:solidFill>
                  <a:srgbClr val="FF0000"/>
                </a:solidFill>
                <a:cs typeface="B Nazanin" panose="00000400000000000000" pitchFamily="2" charset="-78"/>
                <a:hlinkClick r:id="rId2"/>
              </a:rPr>
              <a:t>اينجا </a:t>
            </a:r>
            <a:r>
              <a:rPr lang="fa-IR" sz="2800" dirty="0">
                <a:cs typeface="B Nazanin" panose="00000400000000000000" pitchFamily="2" charset="-78"/>
              </a:rPr>
              <a:t>کليک </a:t>
            </a:r>
            <a:r>
              <a:rPr lang="fa-IR" sz="2800" dirty="0" smtClean="0">
                <a:cs typeface="B Nazanin" panose="00000400000000000000" pitchFamily="2" charset="-78"/>
              </a:rPr>
              <a:t>نماييد.</a:t>
            </a:r>
          </a:p>
          <a:p>
            <a:pPr algn="ctr" rtl="1"/>
            <a:r>
              <a:rPr lang="fa-IR" sz="2800" dirty="0" smtClean="0">
                <a:cs typeface="B Nazanin" panose="00000400000000000000" pitchFamily="2" charset="-78"/>
              </a:rPr>
              <a:t>فروشگاه </a:t>
            </a:r>
            <a:r>
              <a:rPr lang="fa-IR" sz="2800" dirty="0">
                <a:cs typeface="B Nazanin" panose="00000400000000000000" pitchFamily="2" charset="-78"/>
              </a:rPr>
              <a:t>اينترنتی ايران </a:t>
            </a:r>
            <a:r>
              <a:rPr lang="fa-IR" sz="2800" dirty="0" smtClean="0">
                <a:cs typeface="B Nazanin" panose="00000400000000000000" pitchFamily="2" charset="-78"/>
              </a:rPr>
              <a:t>عرضه </a:t>
            </a:r>
            <a:r>
              <a:rPr lang="en-US" sz="2800" dirty="0" smtClean="0"/>
              <a:t>www.iranarze.ir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  <p:sp>
        <p:nvSpPr>
          <p:cNvPr id="21" name="Action Button: Home 20">
            <a:hlinkClick r:id="" action="ppaction://hlinkshowjump?jump=firstslide" highlightClick="1"/>
          </p:cNvPr>
          <p:cNvSpPr/>
          <p:nvPr/>
        </p:nvSpPr>
        <p:spPr>
          <a:xfrm>
            <a:off x="226959" y="5266365"/>
            <a:ext cx="421105" cy="489703"/>
          </a:xfrm>
          <a:prstGeom prst="actionButtonHom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ction Button: Back or Previous 24">
            <a:hlinkClick r:id="" action="ppaction://hlinkshowjump?jump=previousslide" highlightClick="1"/>
          </p:cNvPr>
          <p:cNvSpPr/>
          <p:nvPr/>
        </p:nvSpPr>
        <p:spPr>
          <a:xfrm>
            <a:off x="669495" y="5484142"/>
            <a:ext cx="330200" cy="266700"/>
          </a:xfrm>
          <a:prstGeom prst="actionButtonBackPrevious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106325" y="5866681"/>
            <a:ext cx="8910083" cy="646176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1445348" y="638727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lt1"/>
                </a:solidFill>
              </a:rPr>
              <a:t>5</a:t>
            </a:r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2963748" y="638727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lt1"/>
                </a:solidFill>
              </a:rPr>
              <a:t>4</a:t>
            </a:r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4482148" y="638727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lt1"/>
                </a:solidFill>
              </a:rPr>
              <a:t>3</a:t>
            </a:r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6000548" y="638727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lt1"/>
                </a:solidFill>
              </a:rPr>
              <a:t>2</a:t>
            </a:r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7518948" y="6390937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307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452</Words>
  <Application>Microsoft Office PowerPoint</Application>
  <PresentationFormat>On-screen Show (4:3)</PresentationFormat>
  <Paragraphs>47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B Nazanin</vt:lpstr>
      <vt:lpstr>Calibri</vt:lpstr>
      <vt:lpstr>Calibri Light</vt:lpstr>
      <vt:lpstr>7_Office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>madsg.com</dc:description>
  <cp:lastModifiedBy/>
  <cp:revision>1</cp:revision>
  <dcterms:created xsi:type="dcterms:W3CDTF">2013-09-24T05:01:40Z</dcterms:created>
  <dcterms:modified xsi:type="dcterms:W3CDTF">2022-02-21T09:22:34Z</dcterms:modified>
</cp:coreProperties>
</file>