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92" r:id="rId1"/>
  </p:sldMasterIdLst>
  <p:sldIdLst>
    <p:sldId id="295" r:id="rId2"/>
    <p:sldId id="298" r:id="rId3"/>
    <p:sldId id="306" r:id="rId4"/>
    <p:sldId id="307" r:id="rId5"/>
    <p:sldId id="308"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731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7574" autoAdjust="0"/>
    <p:restoredTop sz="94660"/>
  </p:normalViewPr>
  <p:slideViewPr>
    <p:cSldViewPr snapToGrid="0">
      <p:cViewPr varScale="1">
        <p:scale>
          <a:sx n="88" d="100"/>
          <a:sy n="88" d="100"/>
        </p:scale>
        <p:origin x="758" y="53"/>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BCFC436C-4D9D-4627-9D98-4A15F1D889EB}" type="datetimeFigureOut">
              <a:rPr lang="en-US" smtClean="0">
                <a:solidFill>
                  <a:prstClr val="black">
                    <a:tint val="75000"/>
                  </a:prstClr>
                </a:solidFill>
              </a:rPr>
              <a:pPr/>
              <a:t>1/22/2022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8430720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CFC436C-4D9D-4627-9D98-4A15F1D889EB}" type="datetimeFigureOut">
              <a:rPr lang="en-US" smtClean="0">
                <a:solidFill>
                  <a:prstClr val="black">
                    <a:tint val="75000"/>
                  </a:prstClr>
                </a:solidFill>
              </a:rPr>
              <a:pPr/>
              <a:t>1/22/2022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5021907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CFC436C-4D9D-4627-9D98-4A15F1D889EB}" type="datetimeFigureOut">
              <a:rPr lang="en-US" smtClean="0">
                <a:solidFill>
                  <a:prstClr val="black">
                    <a:tint val="75000"/>
                  </a:prstClr>
                </a:solidFill>
              </a:rPr>
              <a:pPr/>
              <a:t>1/22/2022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7634563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CFC436C-4D9D-4627-9D98-4A15F1D889EB}" type="datetimeFigureOut">
              <a:rPr lang="en-US" smtClean="0">
                <a:solidFill>
                  <a:prstClr val="black">
                    <a:tint val="75000"/>
                  </a:prstClr>
                </a:solidFill>
              </a:rPr>
              <a:pPr/>
              <a:t>1/22/2022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3479046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CFC436C-4D9D-4627-9D98-4A15F1D889EB}" type="datetimeFigureOut">
              <a:rPr lang="en-US" smtClean="0">
                <a:solidFill>
                  <a:prstClr val="black">
                    <a:tint val="75000"/>
                  </a:prstClr>
                </a:solidFill>
              </a:rPr>
              <a:pPr/>
              <a:t>1/22/2022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6109095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CFC436C-4D9D-4627-9D98-4A15F1D889EB}" type="datetimeFigureOut">
              <a:rPr lang="en-US" smtClean="0">
                <a:solidFill>
                  <a:prstClr val="black">
                    <a:tint val="75000"/>
                  </a:prstClr>
                </a:solidFill>
              </a:rPr>
              <a:pPr/>
              <a:t>1/22/2022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0145942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CFC436C-4D9D-4627-9D98-4A15F1D889EB}" type="datetimeFigureOut">
              <a:rPr lang="en-US" smtClean="0">
                <a:solidFill>
                  <a:prstClr val="black">
                    <a:tint val="75000"/>
                  </a:prstClr>
                </a:solidFill>
              </a:rPr>
              <a:pPr/>
              <a:t>1/22/2022</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9019872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CFC436C-4D9D-4627-9D98-4A15F1D889EB}" type="datetimeFigureOut">
              <a:rPr lang="en-US" smtClean="0">
                <a:solidFill>
                  <a:prstClr val="black">
                    <a:tint val="75000"/>
                  </a:prstClr>
                </a:solidFill>
              </a:rPr>
              <a:pPr/>
              <a:t>1/22/2022</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6433903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FC436C-4D9D-4627-9D98-4A15F1D889EB}" type="datetimeFigureOut">
              <a:rPr lang="en-US" smtClean="0">
                <a:solidFill>
                  <a:prstClr val="black">
                    <a:tint val="75000"/>
                  </a:prstClr>
                </a:solidFill>
              </a:rPr>
              <a:pPr/>
              <a:t>1/22/2022</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25102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CFC436C-4D9D-4627-9D98-4A15F1D889EB}" type="datetimeFigureOut">
              <a:rPr lang="en-US" smtClean="0">
                <a:solidFill>
                  <a:prstClr val="black">
                    <a:tint val="75000"/>
                  </a:prstClr>
                </a:solidFill>
              </a:rPr>
              <a:pPr/>
              <a:t>1/22/2022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402109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CFC436C-4D9D-4627-9D98-4A15F1D889EB}" type="datetimeFigureOut">
              <a:rPr lang="en-US" smtClean="0">
                <a:solidFill>
                  <a:prstClr val="black">
                    <a:tint val="75000"/>
                  </a:prstClr>
                </a:solidFill>
              </a:rPr>
              <a:pPr/>
              <a:t>1/22/2022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5865573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BCFC436C-4D9D-4627-9D98-4A15F1D889EB}" type="datetimeFigureOut">
              <a:rPr lang="en-US" smtClean="0"/>
              <a:t>1/22/2022</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D3D688C-C062-40ED-BD6C-ADA8FBA67D79}" type="slidenum">
              <a:rPr lang="en-US" smtClean="0"/>
              <a:t>‹#›</a:t>
            </a:fld>
            <a:endParaRPr lang="en-US"/>
          </a:p>
        </p:txBody>
      </p:sp>
    </p:spTree>
    <p:extLst>
      <p:ext uri="{BB962C8B-B14F-4D97-AF65-F5344CB8AC3E}">
        <p14:creationId xmlns:p14="http://schemas.microsoft.com/office/powerpoint/2010/main" val="164141529"/>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www.iranarze.ir/"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2" name="Rectangle 1"/>
          <p:cNvSpPr/>
          <p:nvPr/>
        </p:nvSpPr>
        <p:spPr>
          <a:xfrm>
            <a:off x="106325" y="96253"/>
            <a:ext cx="8910084" cy="6647447"/>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10" name="TextBox 9"/>
          <p:cNvSpPr txBox="1"/>
          <p:nvPr/>
        </p:nvSpPr>
        <p:spPr>
          <a:xfrm>
            <a:off x="226959" y="168442"/>
            <a:ext cx="8652346" cy="5097923"/>
          </a:xfrm>
          <a:prstGeom prst="rect">
            <a:avLst/>
          </a:prstGeom>
          <a:noFill/>
        </p:spPr>
        <p:txBody>
          <a:bodyPr wrap="square" rtlCol="0">
            <a:noAutofit/>
          </a:bodyPr>
          <a:lstStyle/>
          <a:p>
            <a:pPr algn="r" rtl="1"/>
            <a:endParaRPr lang="en-US" dirty="0"/>
          </a:p>
        </p:txBody>
      </p:sp>
      <p:sp>
        <p:nvSpPr>
          <p:cNvPr id="4" name="Rectangle 3"/>
          <p:cNvSpPr/>
          <p:nvPr/>
        </p:nvSpPr>
        <p:spPr>
          <a:xfrm>
            <a:off x="378017" y="3164838"/>
            <a:ext cx="8366698" cy="1094873"/>
          </a:xfrm>
          <a:prstGeom prst="rect">
            <a:avLst/>
          </a:prstGeom>
          <a:effectLst>
            <a:glow rad="63500">
              <a:schemeClr val="accent1">
                <a:satMod val="175000"/>
                <a:alpha val="40000"/>
              </a:schemeClr>
            </a:glow>
            <a:outerShdw blurRad="57150" dist="19050" dir="5400000" algn="ctr" rotWithShape="0">
              <a:srgbClr val="000000">
                <a:alpha val="63000"/>
              </a:srgbClr>
            </a:outerShdw>
            <a:reflection blurRad="6350" stA="52000" endA="300" endPos="35000" dir="5400000" sy="-100000" algn="bl" rotWithShape="0"/>
          </a:effectLst>
          <a:scene3d>
            <a:camera prst="orthographicFront"/>
            <a:lightRig rig="threePt" dir="t"/>
          </a:scene3d>
          <a:sp3d>
            <a:bevelT/>
          </a:sp3d>
        </p:spPr>
        <p:style>
          <a:lnRef idx="0">
            <a:schemeClr val="accent1"/>
          </a:lnRef>
          <a:fillRef idx="3">
            <a:schemeClr val="accent1"/>
          </a:fillRef>
          <a:effectRef idx="3">
            <a:schemeClr val="accent1"/>
          </a:effectRef>
          <a:fontRef idx="minor">
            <a:schemeClr val="lt1"/>
          </a:fontRef>
        </p:style>
        <p:txBody>
          <a:bodyPr rtlCol="0" anchor="ctr"/>
          <a:lstStyle/>
          <a:p>
            <a:pPr algn="ctr" rtl="1"/>
            <a:r>
              <a:rPr lang="fa-IR" sz="2800" b="1" dirty="0">
                <a:cs typeface="B Nazanin" panose="00000400000000000000" pitchFamily="2" charset="-78"/>
              </a:rPr>
              <a:t>اهمیت فعالیت های بازاریابی رسانه های اجتماعی: تجزیه و تحلیل تعدیل کنندگی</a:t>
            </a:r>
          </a:p>
        </p:txBody>
      </p:sp>
      <p:sp>
        <p:nvSpPr>
          <p:cNvPr id="38" name="Rectangle 37"/>
          <p:cNvSpPr/>
          <p:nvPr/>
        </p:nvSpPr>
        <p:spPr>
          <a:xfrm>
            <a:off x="4751908" y="4488710"/>
            <a:ext cx="3974568" cy="1094873"/>
          </a:xfrm>
          <a:prstGeom prst="rect">
            <a:avLst/>
          </a:prstGeom>
          <a:effectLst>
            <a:glow rad="63500">
              <a:schemeClr val="accent1">
                <a:satMod val="175000"/>
                <a:alpha val="40000"/>
              </a:schemeClr>
            </a:glow>
            <a:outerShdw blurRad="57150" dist="19050" dir="5400000" algn="ctr" rotWithShape="0">
              <a:srgbClr val="000000">
                <a:alpha val="63000"/>
              </a:srgbClr>
            </a:outerShdw>
            <a:reflection blurRad="6350" stA="52000" endA="300" endPos="35000" dir="5400000" sy="-100000" algn="bl" rotWithShape="0"/>
          </a:effectLst>
          <a:scene3d>
            <a:camera prst="orthographicFront"/>
            <a:lightRig rig="threePt" dir="t"/>
          </a:scene3d>
          <a:sp3d>
            <a:bevelT/>
          </a:sp3d>
        </p:spPr>
        <p:style>
          <a:lnRef idx="0">
            <a:schemeClr val="accent1"/>
          </a:lnRef>
          <a:fillRef idx="3">
            <a:schemeClr val="accent1"/>
          </a:fillRef>
          <a:effectRef idx="3">
            <a:schemeClr val="accent1"/>
          </a:effectRef>
          <a:fontRef idx="minor">
            <a:schemeClr val="lt1"/>
          </a:fontRef>
        </p:style>
        <p:txBody>
          <a:bodyPr rtlCol="0" anchor="ctr"/>
          <a:lstStyle/>
          <a:p>
            <a:pPr algn="ctr" rtl="1"/>
            <a:r>
              <a:rPr lang="fa-IR" sz="2400" b="1" dirty="0" smtClean="0">
                <a:cs typeface="B Nazanin" panose="00000400000000000000" pitchFamily="2" charset="-78"/>
              </a:rPr>
              <a:t>استاد: </a:t>
            </a:r>
            <a:endParaRPr lang="fa-IR" sz="2400" b="1" dirty="0">
              <a:cs typeface="B Nazanin" panose="00000400000000000000" pitchFamily="2" charset="-78"/>
            </a:endParaRPr>
          </a:p>
        </p:txBody>
      </p:sp>
      <p:sp>
        <p:nvSpPr>
          <p:cNvPr id="39" name="Rectangle 38"/>
          <p:cNvSpPr/>
          <p:nvPr/>
        </p:nvSpPr>
        <p:spPr>
          <a:xfrm>
            <a:off x="378017" y="4483224"/>
            <a:ext cx="3974568" cy="1094873"/>
          </a:xfrm>
          <a:prstGeom prst="rect">
            <a:avLst/>
          </a:prstGeom>
          <a:effectLst>
            <a:outerShdw blurRad="50800" dist="38100" dir="2700000" algn="tl" rotWithShape="0">
              <a:prstClr val="black">
                <a:alpha val="40000"/>
              </a:prstClr>
            </a:outerShdw>
            <a:reflection blurRad="6350" stA="52000" endA="300" endPos="35000" dir="5400000" sy="-100000" algn="bl" rotWithShape="0"/>
          </a:effectLst>
          <a:scene3d>
            <a:camera prst="orthographicFront"/>
            <a:lightRig rig="threePt" dir="t"/>
          </a:scene3d>
          <a:sp3d>
            <a:bevelT/>
          </a:sp3d>
        </p:spPr>
        <p:style>
          <a:lnRef idx="0">
            <a:schemeClr val="accent1"/>
          </a:lnRef>
          <a:fillRef idx="3">
            <a:schemeClr val="accent1"/>
          </a:fillRef>
          <a:effectRef idx="3">
            <a:schemeClr val="accent1"/>
          </a:effectRef>
          <a:fontRef idx="minor">
            <a:schemeClr val="lt1"/>
          </a:fontRef>
        </p:style>
        <p:txBody>
          <a:bodyPr rtlCol="0" anchor="ctr"/>
          <a:lstStyle/>
          <a:p>
            <a:pPr algn="ctr" rtl="1"/>
            <a:r>
              <a:rPr lang="fa-IR" sz="2400" b="1" dirty="0">
                <a:cs typeface="B Nazanin" panose="00000400000000000000" pitchFamily="2" charset="-78"/>
              </a:rPr>
              <a:t>دانشجو: </a:t>
            </a: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94142" y="217859"/>
            <a:ext cx="2717980" cy="2717980"/>
          </a:xfrm>
          <a:prstGeom prst="rect">
            <a:avLst/>
          </a:prstGeom>
        </p:spPr>
      </p:pic>
      <p:sp>
        <p:nvSpPr>
          <p:cNvPr id="15" name="Rounded Rectangle 14"/>
          <p:cNvSpPr/>
          <p:nvPr/>
        </p:nvSpPr>
        <p:spPr>
          <a:xfrm>
            <a:off x="378017" y="5884771"/>
            <a:ext cx="3974568" cy="646176"/>
          </a:xfrm>
          <a:prstGeom prst="roundRect">
            <a:avLst>
              <a:gd name="adj" fmla="val 0"/>
            </a:avLst>
          </a:prstGeom>
          <a:ln>
            <a:noFill/>
          </a:ln>
          <a:effectLst>
            <a:outerShdw blurRad="149987" dist="250190" dir="8460000" algn="ctr">
              <a:srgbClr val="000000">
                <a:alpha val="28000"/>
              </a:srgbClr>
            </a:outerShdw>
            <a:reflection blurRad="6350" stA="50000" endA="300" endPos="55500" dist="101600" dir="5400000" sy="-100000" algn="bl" rotWithShape="0"/>
          </a:effectLst>
          <a:scene3d>
            <a:camera prst="orthographicFront">
              <a:rot lat="0" lon="0" rev="0"/>
            </a:camera>
            <a:lightRig rig="contrasting" dir="t">
              <a:rot lat="0" lon="0" rev="1500000"/>
            </a:lightRig>
          </a:scene3d>
          <a:sp3d prstMaterial="metal">
            <a:bevelT w="88900" h="88900"/>
          </a:sp3d>
        </p:spPr>
        <p:style>
          <a:lnRef idx="1">
            <a:schemeClr val="accent1"/>
          </a:lnRef>
          <a:fillRef idx="3">
            <a:schemeClr val="accent1"/>
          </a:fillRef>
          <a:effectRef idx="2">
            <a:schemeClr val="accent1"/>
          </a:effectRef>
          <a:fontRef idx="minor">
            <a:schemeClr val="lt1"/>
          </a:fontRef>
        </p:style>
        <p:txBody>
          <a:bodyPr rtlCol="0" anchor="ctr"/>
          <a:lstStyle/>
          <a:p>
            <a:pPr algn="ctr"/>
            <a:r>
              <a:rPr lang="fa-IR" b="1" dirty="0" smtClean="0">
                <a:cs typeface="B Nazanin" panose="00000400000000000000" pitchFamily="2" charset="-78"/>
              </a:rPr>
              <a:t>سال تحصیلی:</a:t>
            </a:r>
            <a:endParaRPr lang="en-US" dirty="0"/>
          </a:p>
        </p:txBody>
      </p:sp>
      <p:sp>
        <p:nvSpPr>
          <p:cNvPr id="12" name="Rounded Rectangle 11"/>
          <p:cNvSpPr/>
          <p:nvPr/>
        </p:nvSpPr>
        <p:spPr>
          <a:xfrm>
            <a:off x="4751908" y="5884771"/>
            <a:ext cx="3974568" cy="646176"/>
          </a:xfrm>
          <a:prstGeom prst="roundRect">
            <a:avLst>
              <a:gd name="adj" fmla="val 0"/>
            </a:avLst>
          </a:prstGeom>
          <a:ln>
            <a:noFill/>
          </a:ln>
          <a:effectLst>
            <a:outerShdw blurRad="149987" dist="250190" dir="8460000" algn="ctr">
              <a:srgbClr val="000000">
                <a:alpha val="28000"/>
              </a:srgbClr>
            </a:outerShdw>
            <a:reflection blurRad="6350" stA="50000" endA="300" endPos="55500" dist="101600" dir="5400000" sy="-100000" algn="bl" rotWithShape="0"/>
          </a:effectLst>
          <a:scene3d>
            <a:camera prst="orthographicFront">
              <a:rot lat="0" lon="0" rev="0"/>
            </a:camera>
            <a:lightRig rig="contrasting" dir="t">
              <a:rot lat="0" lon="0" rev="1500000"/>
            </a:lightRig>
          </a:scene3d>
          <a:sp3d prstMaterial="metal">
            <a:bevelT w="88900" h="88900"/>
          </a:sp3d>
        </p:spPr>
        <p:style>
          <a:lnRef idx="1">
            <a:schemeClr val="accent1"/>
          </a:lnRef>
          <a:fillRef idx="3">
            <a:schemeClr val="accent1"/>
          </a:fillRef>
          <a:effectRef idx="2">
            <a:schemeClr val="accent1"/>
          </a:effectRef>
          <a:fontRef idx="minor">
            <a:schemeClr val="lt1"/>
          </a:fontRef>
        </p:style>
        <p:txBody>
          <a:bodyPr rtlCol="0" anchor="ctr"/>
          <a:lstStyle/>
          <a:p>
            <a:pPr algn="ctr"/>
            <a:r>
              <a:rPr lang="fa-IR" b="1" dirty="0" smtClean="0">
                <a:cs typeface="B Nazanin" panose="00000400000000000000" pitchFamily="2" charset="-78"/>
              </a:rPr>
              <a:t>نام درس:</a:t>
            </a:r>
            <a:endParaRPr lang="en-US" dirty="0"/>
          </a:p>
        </p:txBody>
      </p:sp>
    </p:spTree>
    <p:extLst>
      <p:ext uri="{BB962C8B-B14F-4D97-AF65-F5344CB8AC3E}">
        <p14:creationId xmlns:p14="http://schemas.microsoft.com/office/powerpoint/2010/main" val="24088853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12" name="Rounded Rectangle 11"/>
          <p:cNvSpPr/>
          <p:nvPr/>
        </p:nvSpPr>
        <p:spPr>
          <a:xfrm>
            <a:off x="106325" y="5864352"/>
            <a:ext cx="8910083" cy="646176"/>
          </a:xfrm>
          <a:prstGeom prst="roundRect">
            <a:avLst/>
          </a:prstGeom>
          <a:effectLst>
            <a:reflection blurRad="6350" stA="50000" endA="300" endPos="55500" dist="10160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8" name="TextBox 27"/>
          <p:cNvSpPr txBox="1"/>
          <p:nvPr/>
        </p:nvSpPr>
        <p:spPr>
          <a:xfrm>
            <a:off x="7782768" y="5962223"/>
            <a:ext cx="1140752" cy="430887"/>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rtl="1"/>
            <a:r>
              <a:rPr lang="fa-IR" sz="2200" dirty="0" smtClean="0">
                <a:solidFill>
                  <a:schemeClr val="bg1"/>
                </a:solidFill>
                <a:cs typeface="B Nazanin" panose="00000400000000000000" pitchFamily="2" charset="-78"/>
              </a:rPr>
              <a:t>فصل اول</a:t>
            </a:r>
            <a:endParaRPr lang="en-US" sz="2200" dirty="0">
              <a:solidFill>
                <a:schemeClr val="bg1"/>
              </a:solidFill>
              <a:cs typeface="B Nazanin" panose="00000400000000000000" pitchFamily="2" charset="-78"/>
            </a:endParaRPr>
          </a:p>
        </p:txBody>
      </p:sp>
      <p:sp>
        <p:nvSpPr>
          <p:cNvPr id="34" name="Rounded Rectangle 33"/>
          <p:cNvSpPr/>
          <p:nvPr/>
        </p:nvSpPr>
        <p:spPr>
          <a:xfrm>
            <a:off x="2532557" y="6416560"/>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5" name="Rounded Rectangle 34"/>
          <p:cNvSpPr/>
          <p:nvPr/>
        </p:nvSpPr>
        <p:spPr>
          <a:xfrm>
            <a:off x="3837089" y="6420116"/>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6" name="Rounded Rectangle 35"/>
          <p:cNvSpPr/>
          <p:nvPr/>
        </p:nvSpPr>
        <p:spPr>
          <a:xfrm>
            <a:off x="5155594" y="6416560"/>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7" name="Rounded Rectangle 36"/>
          <p:cNvSpPr/>
          <p:nvPr/>
        </p:nvSpPr>
        <p:spPr>
          <a:xfrm>
            <a:off x="6446154" y="6420116"/>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2" name="Rectangle 1"/>
          <p:cNvSpPr/>
          <p:nvPr/>
        </p:nvSpPr>
        <p:spPr>
          <a:xfrm>
            <a:off x="106325" y="96253"/>
            <a:ext cx="8910084" cy="5716329"/>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20" name="TextBox 19"/>
          <p:cNvSpPr txBox="1"/>
          <p:nvPr/>
        </p:nvSpPr>
        <p:spPr>
          <a:xfrm>
            <a:off x="460904" y="299805"/>
            <a:ext cx="8260466" cy="4825306"/>
          </a:xfrm>
          <a:prstGeom prst="rect">
            <a:avLst/>
          </a:prstGeom>
          <a:noFill/>
        </p:spPr>
        <p:txBody>
          <a:bodyPr wrap="square" rtlCol="0">
            <a:noAutofit/>
          </a:bodyPr>
          <a:lstStyle/>
          <a:p>
            <a:pPr algn="ctr" rtl="1"/>
            <a:r>
              <a:rPr lang="fa-IR" sz="2500" b="1" dirty="0" smtClean="0">
                <a:effectLst>
                  <a:outerShdw blurRad="38100" dist="38100" dir="2700000" algn="tl">
                    <a:srgbClr val="000000">
                      <a:alpha val="43137"/>
                    </a:srgbClr>
                  </a:outerShdw>
                </a:effectLst>
                <a:cs typeface="B Nazanin" panose="00000400000000000000" pitchFamily="2" charset="-78"/>
              </a:rPr>
              <a:t>فصل اول: </a:t>
            </a:r>
            <a:r>
              <a:rPr lang="fa-IR" sz="2500" b="1" dirty="0">
                <a:effectLst>
                  <a:outerShdw blurRad="38100" dist="38100" dir="2700000" algn="tl">
                    <a:srgbClr val="000000">
                      <a:alpha val="43137"/>
                    </a:srgbClr>
                  </a:outerShdw>
                </a:effectLst>
                <a:cs typeface="B Nazanin" panose="00000400000000000000" pitchFamily="2" charset="-78"/>
              </a:rPr>
              <a:t> مقدمه و  بررسی ادبیات</a:t>
            </a:r>
            <a:endParaRPr lang="fa-IR" sz="2500" b="1" dirty="0" smtClean="0">
              <a:effectLst>
                <a:outerShdw blurRad="38100" dist="38100" dir="2700000" algn="tl">
                  <a:srgbClr val="000000">
                    <a:alpha val="43137"/>
                  </a:srgbClr>
                </a:outerShdw>
              </a:effectLst>
              <a:cs typeface="B Nazanin" panose="00000400000000000000" pitchFamily="2" charset="-78"/>
            </a:endParaRPr>
          </a:p>
          <a:p>
            <a:pPr algn="ctr" rtl="1"/>
            <a:endParaRPr lang="fa-IR" sz="2400" b="1" dirty="0" smtClean="0">
              <a:effectLst>
                <a:outerShdw blurRad="38100" dist="38100" dir="2700000" algn="tl">
                  <a:srgbClr val="000000">
                    <a:alpha val="43137"/>
                  </a:srgbClr>
                </a:outerShdw>
              </a:effectLst>
              <a:cs typeface="B Nazanin" panose="00000400000000000000" pitchFamily="2" charset="-78"/>
            </a:endParaRPr>
          </a:p>
          <a:p>
            <a:pPr algn="just" rtl="1">
              <a:lnSpc>
                <a:spcPct val="150000"/>
              </a:lnSpc>
            </a:pPr>
            <a:r>
              <a:rPr lang="fa-IR" sz="2000" dirty="0">
                <a:cs typeface="B Nazanin" panose="00000400000000000000" pitchFamily="2" charset="-78"/>
              </a:rPr>
              <a:t>در چند سال گذشته، خوشبینی و شور و شوق بسیاری پیرامون اهمیت محوری رسانه های اجتماعی را به عنوان یکی از بسترهای مجازی پیشرو برای تعامل با مصرف کنندگان شکل گرفته است. این پیشرفت بنیادین باعث می شود بازاریابان به حفظ موثر روابط معنادار مشتری - برند پرداخته و گزاره های ارزشی را در این بستر بیان کنند. رسانه های اجتماعی به عنوان ابزار بازاریابی، روش موثری را برای بهبود ارزش برند از طریق تبادل آنلاین اطلاعات و ایده ها در میان افراد / مشتریان ارائه می نمایند.</a:t>
            </a:r>
          </a:p>
          <a:p>
            <a:pPr algn="r" rtl="1"/>
            <a:endParaRPr lang="en-US" sz="2400" dirty="0">
              <a:effectLst>
                <a:outerShdw blurRad="38100" dist="38100" dir="2700000" algn="tl">
                  <a:srgbClr val="000000">
                    <a:alpha val="43137"/>
                  </a:srgbClr>
                </a:outerShdw>
              </a:effectLst>
              <a:cs typeface="B Nazanin" panose="00000400000000000000" pitchFamily="2" charset="-78"/>
            </a:endParaRPr>
          </a:p>
        </p:txBody>
      </p:sp>
      <p:sp>
        <p:nvSpPr>
          <p:cNvPr id="21" name="Action Button: Home 20">
            <a:hlinkClick r:id="" action="ppaction://hlinkshowjump?jump=firstslide" highlightClick="1"/>
          </p:cNvPr>
          <p:cNvSpPr/>
          <p:nvPr/>
        </p:nvSpPr>
        <p:spPr>
          <a:xfrm>
            <a:off x="226959" y="5266365"/>
            <a:ext cx="421105" cy="489703"/>
          </a:xfrm>
          <a:prstGeom prst="actionButtonHome">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4" name="Action Button: Custom 23">
            <a:hlinkClick r:id="" action="ppaction://noaction" highlightClick="1"/>
          </p:cNvPr>
          <p:cNvSpPr/>
          <p:nvPr/>
        </p:nvSpPr>
        <p:spPr>
          <a:xfrm>
            <a:off x="7799364" y="5270777"/>
            <a:ext cx="1079941" cy="438015"/>
          </a:xfrm>
          <a:prstGeom prst="actionButtonBlank">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r>
              <a:rPr lang="fa-IR" sz="2400" dirty="0" smtClean="0">
                <a:cs typeface="B Nazanin" panose="00000400000000000000" pitchFamily="2" charset="-78"/>
              </a:rPr>
              <a:t>1/16</a:t>
            </a:r>
            <a:endParaRPr lang="en-US" dirty="0">
              <a:cs typeface="B Nazanin" panose="00000400000000000000" pitchFamily="2" charset="-78"/>
            </a:endParaRPr>
          </a:p>
        </p:txBody>
      </p:sp>
      <p:sp>
        <p:nvSpPr>
          <p:cNvPr id="3" name="Action Button: Back or Previous 2">
            <a:hlinkClick r:id="" action="ppaction://hlinkshowjump?jump=previousslide" highlightClick="1"/>
          </p:cNvPr>
          <p:cNvSpPr/>
          <p:nvPr/>
        </p:nvSpPr>
        <p:spPr>
          <a:xfrm>
            <a:off x="669495" y="5484142"/>
            <a:ext cx="330200" cy="266700"/>
          </a:xfrm>
          <a:prstGeom prst="actionButtonBackPrevious">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4" name="Action Button: Forward or Next 3">
            <a:hlinkClick r:id="" action="ppaction://hlinkshowjump?jump=nextslide" highlightClick="1"/>
          </p:cNvPr>
          <p:cNvSpPr/>
          <p:nvPr/>
        </p:nvSpPr>
        <p:spPr>
          <a:xfrm>
            <a:off x="1021126" y="5486963"/>
            <a:ext cx="304800" cy="261059"/>
          </a:xfrm>
          <a:prstGeom prst="actionButtonForwardNex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16" name="Rounded Rectangle 15"/>
          <p:cNvSpPr/>
          <p:nvPr/>
        </p:nvSpPr>
        <p:spPr>
          <a:xfrm>
            <a:off x="7736714" y="6425658"/>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smtClean="0"/>
              <a:t>1</a:t>
            </a:r>
            <a:endParaRPr lang="en-US" dirty="0"/>
          </a:p>
        </p:txBody>
      </p:sp>
      <p:sp>
        <p:nvSpPr>
          <p:cNvPr id="17" name="Rounded Rectangle 16"/>
          <p:cNvSpPr/>
          <p:nvPr/>
        </p:nvSpPr>
        <p:spPr>
          <a:xfrm>
            <a:off x="1234127" y="6416560"/>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5" name="TextBox 4"/>
          <p:cNvSpPr txBox="1"/>
          <p:nvPr/>
        </p:nvSpPr>
        <p:spPr>
          <a:xfrm>
            <a:off x="475894" y="5999942"/>
            <a:ext cx="6915506" cy="400110"/>
          </a:xfrm>
          <a:prstGeom prst="rect">
            <a:avLst/>
          </a:prstGeom>
          <a:noFill/>
        </p:spPr>
        <p:txBody>
          <a:bodyPr wrap="square" rtlCol="0">
            <a:spAutoFit/>
          </a:bodyPr>
          <a:lstStyle/>
          <a:p>
            <a:pPr algn="r"/>
            <a:r>
              <a:rPr lang="fa-IR" sz="2000" b="1" dirty="0">
                <a:solidFill>
                  <a:schemeClr val="bg1"/>
                </a:solidFill>
                <a:cs typeface="B Nazanin" panose="00000400000000000000" pitchFamily="2" charset="-78"/>
              </a:rPr>
              <a:t> مقدمه و  بررسی ادبیات</a:t>
            </a:r>
            <a:endParaRPr lang="en-US" sz="2000" b="1" dirty="0">
              <a:solidFill>
                <a:schemeClr val="bg1"/>
              </a:solidFill>
              <a:cs typeface="B Nazanin" panose="00000400000000000000" pitchFamily="2" charset="-78"/>
            </a:endParaRPr>
          </a:p>
        </p:txBody>
      </p:sp>
    </p:spTree>
    <p:extLst>
      <p:ext uri="{BB962C8B-B14F-4D97-AF65-F5344CB8AC3E}">
        <p14:creationId xmlns:p14="http://schemas.microsoft.com/office/powerpoint/2010/main" val="156589710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12" name="Rounded Rectangle 11"/>
          <p:cNvSpPr/>
          <p:nvPr/>
        </p:nvSpPr>
        <p:spPr>
          <a:xfrm>
            <a:off x="106325" y="5864352"/>
            <a:ext cx="8910083" cy="646176"/>
          </a:xfrm>
          <a:prstGeom prst="roundRect">
            <a:avLst/>
          </a:prstGeom>
          <a:effectLst>
            <a:reflection blurRad="6350" stA="50000" endA="300" endPos="55500" dist="10160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8" name="TextBox 27"/>
          <p:cNvSpPr txBox="1"/>
          <p:nvPr/>
        </p:nvSpPr>
        <p:spPr>
          <a:xfrm>
            <a:off x="7782768" y="5962223"/>
            <a:ext cx="1140752" cy="430887"/>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rtl="1"/>
            <a:r>
              <a:rPr lang="fa-IR" sz="2200" dirty="0" smtClean="0">
                <a:solidFill>
                  <a:schemeClr val="bg1"/>
                </a:solidFill>
                <a:cs typeface="B Nazanin" panose="00000400000000000000" pitchFamily="2" charset="-78"/>
              </a:rPr>
              <a:t>فصل اول</a:t>
            </a:r>
            <a:endParaRPr lang="en-US" sz="2200" dirty="0">
              <a:solidFill>
                <a:schemeClr val="bg1"/>
              </a:solidFill>
              <a:cs typeface="B Nazanin" panose="00000400000000000000" pitchFamily="2" charset="-78"/>
            </a:endParaRPr>
          </a:p>
        </p:txBody>
      </p:sp>
      <p:sp>
        <p:nvSpPr>
          <p:cNvPr id="34" name="Rounded Rectangle 33"/>
          <p:cNvSpPr/>
          <p:nvPr/>
        </p:nvSpPr>
        <p:spPr>
          <a:xfrm>
            <a:off x="2532557" y="6416560"/>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5" name="Rounded Rectangle 34"/>
          <p:cNvSpPr/>
          <p:nvPr/>
        </p:nvSpPr>
        <p:spPr>
          <a:xfrm>
            <a:off x="3837089" y="6420116"/>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6" name="Rounded Rectangle 35"/>
          <p:cNvSpPr/>
          <p:nvPr/>
        </p:nvSpPr>
        <p:spPr>
          <a:xfrm>
            <a:off x="5155594" y="6416560"/>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7" name="Rounded Rectangle 36"/>
          <p:cNvSpPr/>
          <p:nvPr/>
        </p:nvSpPr>
        <p:spPr>
          <a:xfrm>
            <a:off x="6446154" y="6420116"/>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2" name="Rectangle 1"/>
          <p:cNvSpPr/>
          <p:nvPr/>
        </p:nvSpPr>
        <p:spPr>
          <a:xfrm>
            <a:off x="106325" y="96253"/>
            <a:ext cx="8910084" cy="5716329"/>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20" name="TextBox 19"/>
          <p:cNvSpPr txBox="1"/>
          <p:nvPr/>
        </p:nvSpPr>
        <p:spPr>
          <a:xfrm>
            <a:off x="460904" y="299805"/>
            <a:ext cx="8260466" cy="4825306"/>
          </a:xfrm>
          <a:prstGeom prst="rect">
            <a:avLst/>
          </a:prstGeom>
          <a:noFill/>
        </p:spPr>
        <p:txBody>
          <a:bodyPr wrap="square" rtlCol="0">
            <a:noAutofit/>
          </a:bodyPr>
          <a:lstStyle/>
          <a:p>
            <a:pPr algn="just" rtl="1">
              <a:lnSpc>
                <a:spcPct val="150000"/>
              </a:lnSpc>
            </a:pPr>
            <a:r>
              <a:rPr lang="fa-IR" sz="2000" dirty="0">
                <a:cs typeface="B Nazanin" panose="00000400000000000000" pitchFamily="2" charset="-78"/>
              </a:rPr>
              <a:t>رسانه های اجتماعی نحوه طراحی، انتشار و مصرف محتوای برند را تغییر داده و قدرت را در شکل گیری تصویر برند از بازاریابان به محتوای آنلاین مصرف کنندگان منتقل ساخته اند. مولفه سرگرمی </a:t>
            </a:r>
            <a:r>
              <a:rPr lang="en-US" sz="2000" dirty="0" smtClean="0">
                <a:cs typeface="B Nazanin" panose="00000400000000000000" pitchFamily="2" charset="-78"/>
              </a:rPr>
              <a:t>SMMA</a:t>
            </a:r>
            <a:r>
              <a:rPr lang="fa-IR" sz="2000" dirty="0" smtClean="0">
                <a:cs typeface="B Nazanin" panose="00000400000000000000" pitchFamily="2" charset="-78"/>
              </a:rPr>
              <a:t> کاربران </a:t>
            </a:r>
            <a:r>
              <a:rPr lang="fa-IR" sz="2000" dirty="0">
                <a:cs typeface="B Nazanin" panose="00000400000000000000" pitchFamily="2" charset="-78"/>
              </a:rPr>
              <a:t>رسانه های اجتماعی را به عنوان افراد لذتجویی می نگرد که مشغول تفریح و سرگرمی هستند و لذت را تجربه می کنند. مولفه تعامل </a:t>
            </a:r>
            <a:r>
              <a:rPr lang="en-US" sz="2000" dirty="0" smtClean="0">
                <a:cs typeface="B Nazanin" panose="00000400000000000000" pitchFamily="2" charset="-78"/>
              </a:rPr>
              <a:t>SMMA</a:t>
            </a:r>
            <a:r>
              <a:rPr lang="fa-IR" sz="2000" dirty="0" smtClean="0">
                <a:cs typeface="B Nazanin" panose="00000400000000000000" pitchFamily="2" charset="-78"/>
              </a:rPr>
              <a:t> توضیح </a:t>
            </a:r>
            <a:r>
              <a:rPr lang="fa-IR" sz="2000" dirty="0">
                <a:cs typeface="B Nazanin" panose="00000400000000000000" pitchFamily="2" charset="-78"/>
              </a:rPr>
              <a:t>می دهد کاربرانی که در بسترهای رسانه اجتماعی برند شرکت می جویند با سایر همفکران درباره محصولات / برندها گفتگو می کنند. این مولفه به عنوان یک محرک حیاتی در ایجاد محتوای تولید شده توسط کاربر عمل می کند. به روز بودن، مولفه دیگر </a:t>
            </a:r>
            <a:r>
              <a:rPr lang="en-US" sz="2000" dirty="0">
                <a:cs typeface="B Nazanin" panose="00000400000000000000" pitchFamily="2" charset="-78"/>
              </a:rPr>
              <a:t>SMMA، </a:t>
            </a:r>
            <a:r>
              <a:rPr lang="fa-IR" sz="2000" dirty="0">
                <a:cs typeface="B Nazanin" panose="00000400000000000000" pitchFamily="2" charset="-78"/>
              </a:rPr>
              <a:t>بیانگر بحث درباره آخرین اخبار و اخبار داغ در رسانه های اجتماعی است. مصرف کنندگان بسترهای رسانه اجتماعی را منبع معتبری برای کسب اطلاعات نسبت به تبلیغات سنتی تحت حمایت شرکت می دانند. </a:t>
            </a:r>
            <a:endParaRPr lang="en-US" sz="2400" dirty="0">
              <a:effectLst>
                <a:outerShdw blurRad="38100" dist="38100" dir="2700000" algn="tl">
                  <a:srgbClr val="000000">
                    <a:alpha val="43137"/>
                  </a:srgbClr>
                </a:outerShdw>
              </a:effectLst>
              <a:cs typeface="B Nazanin" panose="00000400000000000000" pitchFamily="2" charset="-78"/>
            </a:endParaRPr>
          </a:p>
        </p:txBody>
      </p:sp>
      <p:sp>
        <p:nvSpPr>
          <p:cNvPr id="21" name="Action Button: Home 20">
            <a:hlinkClick r:id="" action="ppaction://hlinkshowjump?jump=firstslide" highlightClick="1"/>
          </p:cNvPr>
          <p:cNvSpPr/>
          <p:nvPr/>
        </p:nvSpPr>
        <p:spPr>
          <a:xfrm>
            <a:off x="226959" y="5266365"/>
            <a:ext cx="421105" cy="489703"/>
          </a:xfrm>
          <a:prstGeom prst="actionButtonHome">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4" name="Action Button: Custom 23">
            <a:hlinkClick r:id="" action="ppaction://noaction" highlightClick="1"/>
          </p:cNvPr>
          <p:cNvSpPr/>
          <p:nvPr/>
        </p:nvSpPr>
        <p:spPr>
          <a:xfrm>
            <a:off x="7799364" y="5270777"/>
            <a:ext cx="1079941" cy="438015"/>
          </a:xfrm>
          <a:prstGeom prst="actionButtonBlank">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r>
              <a:rPr lang="fa-IR" sz="2400" dirty="0" smtClean="0">
                <a:cs typeface="B Nazanin" panose="00000400000000000000" pitchFamily="2" charset="-78"/>
              </a:rPr>
              <a:t>2/16</a:t>
            </a:r>
            <a:endParaRPr lang="en-US" dirty="0">
              <a:cs typeface="B Nazanin" panose="00000400000000000000" pitchFamily="2" charset="-78"/>
            </a:endParaRPr>
          </a:p>
        </p:txBody>
      </p:sp>
      <p:sp>
        <p:nvSpPr>
          <p:cNvPr id="3" name="Action Button: Back or Previous 2">
            <a:hlinkClick r:id="" action="ppaction://hlinkshowjump?jump=previousslide" highlightClick="1"/>
          </p:cNvPr>
          <p:cNvSpPr/>
          <p:nvPr/>
        </p:nvSpPr>
        <p:spPr>
          <a:xfrm>
            <a:off x="669495" y="5484142"/>
            <a:ext cx="330200" cy="266700"/>
          </a:xfrm>
          <a:prstGeom prst="actionButtonBackPrevious">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4" name="Action Button: Forward or Next 3">
            <a:hlinkClick r:id="" action="ppaction://hlinkshowjump?jump=nextslide" highlightClick="1"/>
          </p:cNvPr>
          <p:cNvSpPr/>
          <p:nvPr/>
        </p:nvSpPr>
        <p:spPr>
          <a:xfrm>
            <a:off x="1021126" y="5486963"/>
            <a:ext cx="304800" cy="261059"/>
          </a:xfrm>
          <a:prstGeom prst="actionButtonForwardNex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16" name="Rounded Rectangle 15"/>
          <p:cNvSpPr/>
          <p:nvPr/>
        </p:nvSpPr>
        <p:spPr>
          <a:xfrm>
            <a:off x="7736714" y="6425658"/>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smtClean="0"/>
              <a:t>1</a:t>
            </a:r>
            <a:endParaRPr lang="en-US" dirty="0"/>
          </a:p>
        </p:txBody>
      </p:sp>
      <p:sp>
        <p:nvSpPr>
          <p:cNvPr id="17" name="Rounded Rectangle 16"/>
          <p:cNvSpPr/>
          <p:nvPr/>
        </p:nvSpPr>
        <p:spPr>
          <a:xfrm>
            <a:off x="1234127" y="6416560"/>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5" name="TextBox 4"/>
          <p:cNvSpPr txBox="1"/>
          <p:nvPr/>
        </p:nvSpPr>
        <p:spPr>
          <a:xfrm>
            <a:off x="475894" y="5999942"/>
            <a:ext cx="6915506" cy="400110"/>
          </a:xfrm>
          <a:prstGeom prst="rect">
            <a:avLst/>
          </a:prstGeom>
          <a:noFill/>
        </p:spPr>
        <p:txBody>
          <a:bodyPr wrap="square" rtlCol="0">
            <a:spAutoFit/>
          </a:bodyPr>
          <a:lstStyle/>
          <a:p>
            <a:pPr algn="r"/>
            <a:r>
              <a:rPr lang="fa-IR" sz="2000" b="1" dirty="0">
                <a:solidFill>
                  <a:schemeClr val="bg1"/>
                </a:solidFill>
                <a:cs typeface="B Nazanin" panose="00000400000000000000" pitchFamily="2" charset="-78"/>
              </a:rPr>
              <a:t> مقدمه و  بررسی ادبیات</a:t>
            </a:r>
            <a:endParaRPr lang="en-US" sz="2000" b="1" dirty="0">
              <a:solidFill>
                <a:schemeClr val="bg1"/>
              </a:solidFill>
              <a:cs typeface="B Nazanin" panose="00000400000000000000" pitchFamily="2" charset="-78"/>
            </a:endParaRPr>
          </a:p>
        </p:txBody>
      </p:sp>
    </p:spTree>
    <p:extLst>
      <p:ext uri="{BB962C8B-B14F-4D97-AF65-F5344CB8AC3E}">
        <p14:creationId xmlns:p14="http://schemas.microsoft.com/office/powerpoint/2010/main" val="90215207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12" name="Rounded Rectangle 11"/>
          <p:cNvSpPr/>
          <p:nvPr/>
        </p:nvSpPr>
        <p:spPr>
          <a:xfrm>
            <a:off x="106325" y="5864352"/>
            <a:ext cx="8910083" cy="646176"/>
          </a:xfrm>
          <a:prstGeom prst="roundRect">
            <a:avLst/>
          </a:prstGeom>
          <a:effectLst>
            <a:reflection blurRad="6350" stA="50000" endA="300" endPos="55500" dist="10160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8" name="TextBox 27"/>
          <p:cNvSpPr txBox="1"/>
          <p:nvPr/>
        </p:nvSpPr>
        <p:spPr>
          <a:xfrm>
            <a:off x="7782768" y="5962223"/>
            <a:ext cx="1140752" cy="430887"/>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rtl="1"/>
            <a:r>
              <a:rPr lang="fa-IR" sz="2200" dirty="0" smtClean="0">
                <a:solidFill>
                  <a:schemeClr val="bg1"/>
                </a:solidFill>
                <a:cs typeface="B Nazanin" panose="00000400000000000000" pitchFamily="2" charset="-78"/>
              </a:rPr>
              <a:t>فصل اول</a:t>
            </a:r>
            <a:endParaRPr lang="en-US" sz="2200" dirty="0">
              <a:solidFill>
                <a:schemeClr val="bg1"/>
              </a:solidFill>
              <a:cs typeface="B Nazanin" panose="00000400000000000000" pitchFamily="2" charset="-78"/>
            </a:endParaRPr>
          </a:p>
        </p:txBody>
      </p:sp>
      <p:sp>
        <p:nvSpPr>
          <p:cNvPr id="34" name="Rounded Rectangle 33"/>
          <p:cNvSpPr/>
          <p:nvPr/>
        </p:nvSpPr>
        <p:spPr>
          <a:xfrm>
            <a:off x="2532557" y="6416560"/>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5" name="Rounded Rectangle 34"/>
          <p:cNvSpPr/>
          <p:nvPr/>
        </p:nvSpPr>
        <p:spPr>
          <a:xfrm>
            <a:off x="3837089" y="6420116"/>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6" name="Rounded Rectangle 35"/>
          <p:cNvSpPr/>
          <p:nvPr/>
        </p:nvSpPr>
        <p:spPr>
          <a:xfrm>
            <a:off x="5155594" y="6416560"/>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7" name="Rounded Rectangle 36"/>
          <p:cNvSpPr/>
          <p:nvPr/>
        </p:nvSpPr>
        <p:spPr>
          <a:xfrm>
            <a:off x="6446154" y="6420116"/>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2" name="Rectangle 1"/>
          <p:cNvSpPr/>
          <p:nvPr/>
        </p:nvSpPr>
        <p:spPr>
          <a:xfrm>
            <a:off x="106325" y="96253"/>
            <a:ext cx="8910084" cy="5716329"/>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20" name="TextBox 19"/>
          <p:cNvSpPr txBox="1"/>
          <p:nvPr/>
        </p:nvSpPr>
        <p:spPr>
          <a:xfrm>
            <a:off x="460904" y="299805"/>
            <a:ext cx="8260466" cy="4825306"/>
          </a:xfrm>
          <a:prstGeom prst="rect">
            <a:avLst/>
          </a:prstGeom>
          <a:noFill/>
        </p:spPr>
        <p:txBody>
          <a:bodyPr wrap="square" rtlCol="0">
            <a:noAutofit/>
          </a:bodyPr>
          <a:lstStyle/>
          <a:p>
            <a:pPr algn="just" rtl="1">
              <a:lnSpc>
                <a:spcPct val="150000"/>
              </a:lnSpc>
            </a:pPr>
            <a:endParaRPr lang="fa-IR" sz="2000" dirty="0" smtClean="0">
              <a:cs typeface="B Nazanin" panose="00000400000000000000" pitchFamily="2" charset="-78"/>
            </a:endParaRPr>
          </a:p>
          <a:p>
            <a:pPr algn="just" rtl="1">
              <a:lnSpc>
                <a:spcPct val="150000"/>
              </a:lnSpc>
            </a:pPr>
            <a:r>
              <a:rPr lang="fa-IR" sz="2000" dirty="0" smtClean="0">
                <a:cs typeface="B Nazanin" panose="00000400000000000000" pitchFamily="2" charset="-78"/>
              </a:rPr>
              <a:t>سفارشی </a:t>
            </a:r>
            <a:r>
              <a:rPr lang="fa-IR" sz="2000" dirty="0">
                <a:cs typeface="B Nazanin" panose="00000400000000000000" pitchFamily="2" charset="-78"/>
              </a:rPr>
              <a:t>سازی، مولفه دیگر </a:t>
            </a:r>
            <a:r>
              <a:rPr lang="en-US" sz="2000" dirty="0">
                <a:cs typeface="B Nazanin" panose="00000400000000000000" pitchFamily="2" charset="-78"/>
              </a:rPr>
              <a:t>SMMA، </a:t>
            </a:r>
            <a:r>
              <a:rPr lang="fa-IR" sz="2000" dirty="0">
                <a:cs typeface="B Nazanin" panose="00000400000000000000" pitchFamily="2" charset="-78"/>
              </a:rPr>
              <a:t>حدی را توصیف می کند که یک برند می تواند به شخصی سازی و تبیین پیام های ارسالی خود در رسانه های اجتماعی برای مخاطبان مورد نظر بپردازد. در نهایت، تبلیغات کلامی </a:t>
            </a:r>
            <a:r>
              <a:rPr lang="en-US" sz="2000" dirty="0" smtClean="0">
                <a:cs typeface="B Nazanin" panose="00000400000000000000" pitchFamily="2" charset="-78"/>
              </a:rPr>
              <a:t>(WOM)</a:t>
            </a:r>
            <a:r>
              <a:rPr lang="fa-IR" sz="2000" dirty="0" smtClean="0">
                <a:cs typeface="B Nazanin" panose="00000400000000000000" pitchFamily="2" charset="-78"/>
              </a:rPr>
              <a:t> در </a:t>
            </a:r>
            <a:r>
              <a:rPr lang="fa-IR" sz="2000" dirty="0">
                <a:cs typeface="B Nazanin" panose="00000400000000000000" pitchFamily="2" charset="-78"/>
              </a:rPr>
              <a:t>شبکه های اجتماعی به معنای تعاملات آنلاین مصرف کنندگان درباره یک برند است.</a:t>
            </a:r>
          </a:p>
          <a:p>
            <a:pPr algn="just" rtl="1">
              <a:lnSpc>
                <a:spcPct val="150000"/>
              </a:lnSpc>
            </a:pPr>
            <a:r>
              <a:rPr lang="fa-IR" sz="2000" dirty="0">
                <a:cs typeface="B Nazanin" panose="00000400000000000000" pitchFamily="2" charset="-78"/>
              </a:rPr>
              <a:t>ایده تجربه برند از فلسفه، علوم شناختی و موضوعات مدیریتی نشات می گیرد. تجربه برند واکنش های ذهنی مصرف کننده شناخته می شود که توسط ویژگی های تجربی مرتبط با برند ایجاد می شوند. تجربه برند منبع مهم برداشت مشتریان درباره برند است که از طریق تجربیات حسی، رفتاری، ذهنی و عاطفی شکل می گیرد. </a:t>
            </a:r>
          </a:p>
        </p:txBody>
      </p:sp>
      <p:sp>
        <p:nvSpPr>
          <p:cNvPr id="21" name="Action Button: Home 20">
            <a:hlinkClick r:id="" action="ppaction://hlinkshowjump?jump=firstslide" highlightClick="1"/>
          </p:cNvPr>
          <p:cNvSpPr/>
          <p:nvPr/>
        </p:nvSpPr>
        <p:spPr>
          <a:xfrm>
            <a:off x="226959" y="5266365"/>
            <a:ext cx="421105" cy="489703"/>
          </a:xfrm>
          <a:prstGeom prst="actionButtonHome">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4" name="Action Button: Custom 23">
            <a:hlinkClick r:id="" action="ppaction://noaction" highlightClick="1"/>
          </p:cNvPr>
          <p:cNvSpPr/>
          <p:nvPr/>
        </p:nvSpPr>
        <p:spPr>
          <a:xfrm>
            <a:off x="7799364" y="5270777"/>
            <a:ext cx="1079941" cy="438015"/>
          </a:xfrm>
          <a:prstGeom prst="actionButtonBlank">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r>
              <a:rPr lang="fa-IR" sz="2400" dirty="0" smtClean="0">
                <a:cs typeface="B Nazanin" panose="00000400000000000000" pitchFamily="2" charset="-78"/>
              </a:rPr>
              <a:t>3/16</a:t>
            </a:r>
            <a:endParaRPr lang="en-US" dirty="0">
              <a:cs typeface="B Nazanin" panose="00000400000000000000" pitchFamily="2" charset="-78"/>
            </a:endParaRPr>
          </a:p>
        </p:txBody>
      </p:sp>
      <p:sp>
        <p:nvSpPr>
          <p:cNvPr id="3" name="Action Button: Back or Previous 2">
            <a:hlinkClick r:id="" action="ppaction://hlinkshowjump?jump=previousslide" highlightClick="1"/>
          </p:cNvPr>
          <p:cNvSpPr/>
          <p:nvPr/>
        </p:nvSpPr>
        <p:spPr>
          <a:xfrm>
            <a:off x="669495" y="5484142"/>
            <a:ext cx="330200" cy="266700"/>
          </a:xfrm>
          <a:prstGeom prst="actionButtonBackPrevious">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4" name="Action Button: Forward or Next 3">
            <a:hlinkClick r:id="" action="ppaction://hlinkshowjump?jump=nextslide" highlightClick="1"/>
          </p:cNvPr>
          <p:cNvSpPr/>
          <p:nvPr/>
        </p:nvSpPr>
        <p:spPr>
          <a:xfrm>
            <a:off x="1021126" y="5486963"/>
            <a:ext cx="304800" cy="261059"/>
          </a:xfrm>
          <a:prstGeom prst="actionButtonForwardNex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16" name="Rounded Rectangle 15"/>
          <p:cNvSpPr/>
          <p:nvPr/>
        </p:nvSpPr>
        <p:spPr>
          <a:xfrm>
            <a:off x="7736714" y="6425658"/>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smtClean="0"/>
              <a:t>1</a:t>
            </a:r>
            <a:endParaRPr lang="en-US" dirty="0"/>
          </a:p>
        </p:txBody>
      </p:sp>
      <p:sp>
        <p:nvSpPr>
          <p:cNvPr id="17" name="Rounded Rectangle 16"/>
          <p:cNvSpPr/>
          <p:nvPr/>
        </p:nvSpPr>
        <p:spPr>
          <a:xfrm>
            <a:off x="1234127" y="6416560"/>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5" name="TextBox 4"/>
          <p:cNvSpPr txBox="1"/>
          <p:nvPr/>
        </p:nvSpPr>
        <p:spPr>
          <a:xfrm>
            <a:off x="475894" y="5999942"/>
            <a:ext cx="6915506" cy="400110"/>
          </a:xfrm>
          <a:prstGeom prst="rect">
            <a:avLst/>
          </a:prstGeom>
          <a:noFill/>
        </p:spPr>
        <p:txBody>
          <a:bodyPr wrap="square" rtlCol="0">
            <a:spAutoFit/>
          </a:bodyPr>
          <a:lstStyle/>
          <a:p>
            <a:pPr algn="r"/>
            <a:r>
              <a:rPr lang="fa-IR" sz="2000" b="1" dirty="0">
                <a:solidFill>
                  <a:schemeClr val="bg1"/>
                </a:solidFill>
                <a:cs typeface="B Nazanin" panose="00000400000000000000" pitchFamily="2" charset="-78"/>
              </a:rPr>
              <a:t> مقدمه و  بررسی ادبیات</a:t>
            </a:r>
            <a:endParaRPr lang="en-US" sz="2000" b="1" dirty="0">
              <a:solidFill>
                <a:schemeClr val="bg1"/>
              </a:solidFill>
              <a:cs typeface="B Nazanin" panose="00000400000000000000" pitchFamily="2" charset="-78"/>
            </a:endParaRPr>
          </a:p>
        </p:txBody>
      </p:sp>
    </p:spTree>
    <p:extLst>
      <p:ext uri="{BB962C8B-B14F-4D97-AF65-F5344CB8AC3E}">
        <p14:creationId xmlns:p14="http://schemas.microsoft.com/office/powerpoint/2010/main" val="387696447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325" y="96253"/>
            <a:ext cx="8910084" cy="5716329"/>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10" name="TextBox 9"/>
          <p:cNvSpPr txBox="1"/>
          <p:nvPr/>
        </p:nvSpPr>
        <p:spPr>
          <a:xfrm>
            <a:off x="226959" y="168442"/>
            <a:ext cx="8652346" cy="5097923"/>
          </a:xfrm>
          <a:prstGeom prst="rect">
            <a:avLst/>
          </a:prstGeom>
          <a:noFill/>
        </p:spPr>
        <p:txBody>
          <a:bodyPr wrap="square" rtlCol="0">
            <a:noAutofit/>
          </a:bodyPr>
          <a:lstStyle/>
          <a:p>
            <a:pPr algn="r" rtl="1"/>
            <a:endParaRPr lang="en-US" dirty="0"/>
          </a:p>
        </p:txBody>
      </p:sp>
      <p:sp>
        <p:nvSpPr>
          <p:cNvPr id="20" name="TextBox 19"/>
          <p:cNvSpPr txBox="1"/>
          <p:nvPr/>
        </p:nvSpPr>
        <p:spPr>
          <a:xfrm>
            <a:off x="271174" y="168442"/>
            <a:ext cx="8652346" cy="5097923"/>
          </a:xfrm>
          <a:prstGeom prst="rect">
            <a:avLst/>
          </a:prstGeom>
          <a:noFill/>
        </p:spPr>
        <p:txBody>
          <a:bodyPr wrap="square" rtlCol="0">
            <a:noAutofit/>
          </a:bodyPr>
          <a:lstStyle/>
          <a:p>
            <a:pPr algn="ctr" rtl="1"/>
            <a:endParaRPr lang="fa-IR" sz="2800" dirty="0" smtClean="0"/>
          </a:p>
          <a:p>
            <a:pPr algn="ctr" rtl="1"/>
            <a:endParaRPr lang="fa-IR" sz="2800" dirty="0"/>
          </a:p>
          <a:p>
            <a:pPr algn="ctr" rtl="1"/>
            <a:endParaRPr lang="fa-IR" sz="2800" dirty="0" smtClean="0"/>
          </a:p>
          <a:p>
            <a:pPr algn="ctr" rtl="1"/>
            <a:r>
              <a:rPr lang="fa-IR" sz="2800" b="1" dirty="0" smtClean="0">
                <a:cs typeface="B Nazanin" panose="00000400000000000000" pitchFamily="2" charset="-78"/>
              </a:rPr>
              <a:t>لطفا </a:t>
            </a:r>
            <a:r>
              <a:rPr lang="fa-IR" sz="2800" b="1" dirty="0">
                <a:cs typeface="B Nazanin" panose="00000400000000000000" pitchFamily="2" charset="-78"/>
              </a:rPr>
              <a:t>توجه داشته </a:t>
            </a:r>
            <a:r>
              <a:rPr lang="fa-IR" sz="2800" b="1" dirty="0" smtClean="0">
                <a:cs typeface="B Nazanin" panose="00000400000000000000" pitchFamily="2" charset="-78"/>
              </a:rPr>
              <a:t>باشيد</a:t>
            </a:r>
          </a:p>
          <a:p>
            <a:pPr algn="ctr" rtl="1"/>
            <a:r>
              <a:rPr lang="fa-IR" sz="2800" dirty="0" smtClean="0">
                <a:cs typeface="B Nazanin" panose="00000400000000000000" pitchFamily="2" charset="-78"/>
              </a:rPr>
              <a:t>که </a:t>
            </a:r>
            <a:r>
              <a:rPr lang="fa-IR" sz="2800" dirty="0">
                <a:cs typeface="B Nazanin" panose="00000400000000000000" pitchFamily="2" charset="-78"/>
              </a:rPr>
              <a:t>اين فايل تنها بخشی از محصول بوده و صرفا جهت معرفی محصول </a:t>
            </a:r>
            <a:r>
              <a:rPr lang="fa-IR" sz="2800" dirty="0" smtClean="0">
                <a:cs typeface="B Nazanin" panose="00000400000000000000" pitchFamily="2" charset="-78"/>
              </a:rPr>
              <a:t>ميباشد</a:t>
            </a:r>
          </a:p>
          <a:p>
            <a:pPr algn="ctr" rtl="1"/>
            <a:r>
              <a:rPr lang="fa-IR" sz="2800" dirty="0" smtClean="0">
                <a:cs typeface="B Nazanin" panose="00000400000000000000" pitchFamily="2" charset="-78"/>
              </a:rPr>
              <a:t>برای </a:t>
            </a:r>
            <a:r>
              <a:rPr lang="fa-IR" sz="2800" dirty="0">
                <a:cs typeface="B Nazanin" panose="00000400000000000000" pitchFamily="2" charset="-78"/>
              </a:rPr>
              <a:t>خريداری و دانلود فايل کامل مقاله به زبان </a:t>
            </a:r>
            <a:r>
              <a:rPr lang="fa-IR" sz="2800" dirty="0" smtClean="0">
                <a:cs typeface="B Nazanin" panose="00000400000000000000" pitchFamily="2" charset="-78"/>
              </a:rPr>
              <a:t>فارسی</a:t>
            </a:r>
            <a:endParaRPr lang="en-US" sz="2800" dirty="0" smtClean="0">
              <a:cs typeface="B Nazanin" panose="00000400000000000000" pitchFamily="2" charset="-78"/>
            </a:endParaRPr>
          </a:p>
          <a:p>
            <a:pPr algn="ctr" rtl="1"/>
            <a:r>
              <a:rPr lang="fa-IR" sz="2800" dirty="0" smtClean="0">
                <a:cs typeface="B Nazanin" panose="00000400000000000000" pitchFamily="2" charset="-78"/>
              </a:rPr>
              <a:t>با </a:t>
            </a:r>
            <a:r>
              <a:rPr lang="fa-IR" sz="2800" dirty="0">
                <a:cs typeface="B Nazanin" panose="00000400000000000000" pitchFamily="2" charset="-78"/>
              </a:rPr>
              <a:t>فرمت پاورپوينت (با قابليت </a:t>
            </a:r>
            <a:r>
              <a:rPr lang="fa-IR" sz="2800" dirty="0" smtClean="0">
                <a:cs typeface="B Nazanin" panose="00000400000000000000" pitchFamily="2" charset="-78"/>
              </a:rPr>
              <a:t>ويرايش</a:t>
            </a:r>
            <a:r>
              <a:rPr lang="en-US" sz="2800" dirty="0" smtClean="0">
                <a:cs typeface="B Nazanin" panose="00000400000000000000" pitchFamily="2" charset="-78"/>
              </a:rPr>
              <a:t>(</a:t>
            </a:r>
            <a:endParaRPr lang="fa-IR" sz="2800" dirty="0" smtClean="0">
              <a:cs typeface="B Nazanin" panose="00000400000000000000" pitchFamily="2" charset="-78"/>
            </a:endParaRPr>
          </a:p>
          <a:p>
            <a:pPr algn="ctr" rtl="1"/>
            <a:r>
              <a:rPr lang="fa-IR" sz="2800" dirty="0" smtClean="0">
                <a:solidFill>
                  <a:srgbClr val="FF0000"/>
                </a:solidFill>
                <a:cs typeface="B Nazanin" panose="00000400000000000000" pitchFamily="2" charset="-78"/>
                <a:hlinkClick r:id="rId2"/>
              </a:rPr>
              <a:t>اينجا </a:t>
            </a:r>
            <a:r>
              <a:rPr lang="fa-IR" sz="2800" dirty="0">
                <a:cs typeface="B Nazanin" panose="00000400000000000000" pitchFamily="2" charset="-78"/>
              </a:rPr>
              <a:t>کليک </a:t>
            </a:r>
            <a:r>
              <a:rPr lang="fa-IR" sz="2800" dirty="0" smtClean="0">
                <a:cs typeface="B Nazanin" panose="00000400000000000000" pitchFamily="2" charset="-78"/>
              </a:rPr>
              <a:t>نماييد.</a:t>
            </a:r>
          </a:p>
          <a:p>
            <a:pPr algn="ctr" rtl="1"/>
            <a:r>
              <a:rPr lang="fa-IR" sz="2800" dirty="0" smtClean="0">
                <a:cs typeface="B Nazanin" panose="00000400000000000000" pitchFamily="2" charset="-78"/>
              </a:rPr>
              <a:t>فروشگاه </a:t>
            </a:r>
            <a:r>
              <a:rPr lang="fa-IR" sz="2800" dirty="0">
                <a:cs typeface="B Nazanin" panose="00000400000000000000" pitchFamily="2" charset="-78"/>
              </a:rPr>
              <a:t>اينترنتی ايران </a:t>
            </a:r>
            <a:r>
              <a:rPr lang="fa-IR" sz="2800" dirty="0" smtClean="0">
                <a:cs typeface="B Nazanin" panose="00000400000000000000" pitchFamily="2" charset="-78"/>
              </a:rPr>
              <a:t>عرضه </a:t>
            </a:r>
            <a:r>
              <a:rPr lang="en-US" sz="2800" dirty="0" smtClean="0"/>
              <a:t>www.iranarze.ir</a:t>
            </a:r>
            <a:endParaRPr lang="en-US" sz="2800" dirty="0">
              <a:effectLst>
                <a:outerShdw blurRad="38100" dist="38100" dir="2700000" algn="tl">
                  <a:srgbClr val="000000">
                    <a:alpha val="43137"/>
                  </a:srgbClr>
                </a:outerShdw>
              </a:effectLst>
              <a:cs typeface="B Nazanin" panose="00000400000000000000" pitchFamily="2" charset="-78"/>
            </a:endParaRPr>
          </a:p>
        </p:txBody>
      </p:sp>
      <p:sp>
        <p:nvSpPr>
          <p:cNvPr id="21" name="Action Button: Home 20">
            <a:hlinkClick r:id="" action="ppaction://hlinkshowjump?jump=firstslide" highlightClick="1"/>
          </p:cNvPr>
          <p:cNvSpPr/>
          <p:nvPr/>
        </p:nvSpPr>
        <p:spPr>
          <a:xfrm>
            <a:off x="226959" y="5266365"/>
            <a:ext cx="421105" cy="489703"/>
          </a:xfrm>
          <a:prstGeom prst="actionButtonHome">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5" name="Action Button: Back or Previous 24">
            <a:hlinkClick r:id="" action="ppaction://hlinkshowjump?jump=previousslide" highlightClick="1"/>
          </p:cNvPr>
          <p:cNvSpPr/>
          <p:nvPr/>
        </p:nvSpPr>
        <p:spPr>
          <a:xfrm>
            <a:off x="669495" y="5484142"/>
            <a:ext cx="330200" cy="266700"/>
          </a:xfrm>
          <a:prstGeom prst="actionButtonBackPrevious">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2" name="Rounded Rectangle 21"/>
          <p:cNvSpPr/>
          <p:nvPr/>
        </p:nvSpPr>
        <p:spPr>
          <a:xfrm>
            <a:off x="106325" y="5866681"/>
            <a:ext cx="8910083" cy="646176"/>
          </a:xfrm>
          <a:prstGeom prst="roundRect">
            <a:avLst/>
          </a:prstGeom>
          <a:effectLst>
            <a:reflection blurRad="6350" stA="50000" endA="300" endPos="55500" dist="10160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7" name="Rounded Rectangle 26"/>
          <p:cNvSpPr/>
          <p:nvPr/>
        </p:nvSpPr>
        <p:spPr>
          <a:xfrm>
            <a:off x="1445348" y="6387275"/>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a:solidFill>
                  <a:schemeClr val="lt1"/>
                </a:solidFill>
              </a:rPr>
              <a:t>5</a:t>
            </a:r>
            <a:endParaRPr lang="en-US" dirty="0">
              <a:solidFill>
                <a:schemeClr val="lt1"/>
              </a:solidFill>
            </a:endParaRPr>
          </a:p>
        </p:txBody>
      </p:sp>
      <p:sp>
        <p:nvSpPr>
          <p:cNvPr id="38" name="Rounded Rectangle 37"/>
          <p:cNvSpPr/>
          <p:nvPr/>
        </p:nvSpPr>
        <p:spPr>
          <a:xfrm>
            <a:off x="2963748" y="6387275"/>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a:solidFill>
                  <a:schemeClr val="lt1"/>
                </a:solidFill>
              </a:rPr>
              <a:t>4</a:t>
            </a:r>
            <a:endParaRPr lang="en-US" dirty="0">
              <a:solidFill>
                <a:schemeClr val="lt1"/>
              </a:solidFill>
            </a:endParaRPr>
          </a:p>
        </p:txBody>
      </p:sp>
      <p:sp>
        <p:nvSpPr>
          <p:cNvPr id="39" name="Rounded Rectangle 38"/>
          <p:cNvSpPr/>
          <p:nvPr/>
        </p:nvSpPr>
        <p:spPr>
          <a:xfrm>
            <a:off x="4482148" y="6387275"/>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a:solidFill>
                  <a:schemeClr val="lt1"/>
                </a:solidFill>
              </a:rPr>
              <a:t>3</a:t>
            </a:r>
            <a:endParaRPr lang="en-US" dirty="0">
              <a:solidFill>
                <a:schemeClr val="lt1"/>
              </a:solidFill>
            </a:endParaRPr>
          </a:p>
        </p:txBody>
      </p:sp>
      <p:sp>
        <p:nvSpPr>
          <p:cNvPr id="40" name="Rounded Rectangle 39"/>
          <p:cNvSpPr/>
          <p:nvPr/>
        </p:nvSpPr>
        <p:spPr>
          <a:xfrm>
            <a:off x="6000548" y="6387275"/>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a:solidFill>
                  <a:schemeClr val="lt1"/>
                </a:solidFill>
              </a:rPr>
              <a:t>2</a:t>
            </a:r>
            <a:endParaRPr lang="en-US" dirty="0">
              <a:solidFill>
                <a:schemeClr val="lt1"/>
              </a:solidFill>
            </a:endParaRPr>
          </a:p>
        </p:txBody>
      </p:sp>
      <p:sp>
        <p:nvSpPr>
          <p:cNvPr id="41" name="Rounded Rectangle 40"/>
          <p:cNvSpPr/>
          <p:nvPr/>
        </p:nvSpPr>
        <p:spPr>
          <a:xfrm>
            <a:off x="7518948" y="6390937"/>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a:t>1</a:t>
            </a:r>
            <a:endParaRPr lang="en-US" dirty="0"/>
          </a:p>
        </p:txBody>
      </p:sp>
    </p:spTree>
    <p:extLst>
      <p:ext uri="{BB962C8B-B14F-4D97-AF65-F5344CB8AC3E}">
        <p14:creationId xmlns:p14="http://schemas.microsoft.com/office/powerpoint/2010/main" val="11558480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7_Office Theme">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468</Words>
  <Application>Microsoft Office PowerPoint</Application>
  <PresentationFormat>On-screen Show (4:3)</PresentationFormat>
  <Paragraphs>38</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B Nazanin</vt:lpstr>
      <vt:lpstr>Calibri</vt:lpstr>
      <vt:lpstr>Calibri Light</vt:lpstr>
      <vt:lpstr>7_Office Theme</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dc:description>madsg.com</dc:description>
  <cp:lastModifiedBy/>
  <cp:revision>1</cp:revision>
  <dcterms:created xsi:type="dcterms:W3CDTF">2013-09-24T05:01:40Z</dcterms:created>
  <dcterms:modified xsi:type="dcterms:W3CDTF">2022-01-22T16:11:02Z</dcterms:modified>
</cp:coreProperties>
</file>