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299" r:id="rId5"/>
    <p:sldId id="30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آیا جرم پیشرفته، جرمی با هوش بالا است؟ مقایسه توانمندی های مجرمان سایبری، مجرمان سنتی، و افراد غیرمجرم</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a:t>
            </a:r>
            <a:r>
              <a:rPr lang="fa-IR" sz="2500" b="1" dirty="0">
                <a:effectLst>
                  <a:outerShdw blurRad="38100" dist="38100" dir="2700000" algn="tl">
                    <a:srgbClr val="000000">
                      <a:alpha val="43137"/>
                    </a:srgbClr>
                  </a:outerShdw>
                </a:effectLst>
                <a:cs typeface="B Nazanin" panose="00000400000000000000" pitchFamily="2" charset="-78"/>
              </a:rPr>
              <a:t>مقدمه</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مجرمان سایبری از قابلیت های فن آوری اطلاعات </a:t>
            </a:r>
            <a:r>
              <a:rPr lang="en-US" sz="2000" dirty="0" smtClean="0">
                <a:cs typeface="B Nazanin" panose="00000400000000000000" pitchFamily="2" charset="-78"/>
              </a:rPr>
              <a:t>(IT)</a:t>
            </a:r>
            <a:r>
              <a:rPr lang="fa-IR" sz="2000" dirty="0" smtClean="0">
                <a:cs typeface="B Nazanin" panose="00000400000000000000" pitchFamily="2" charset="-78"/>
              </a:rPr>
              <a:t> در </a:t>
            </a:r>
            <a:r>
              <a:rPr lang="fa-IR" sz="2000" dirty="0">
                <a:cs typeface="B Nazanin" panose="00000400000000000000" pitchFamily="2" charset="-78"/>
              </a:rPr>
              <a:t>جامعه ی بسیار دیجیتالی شده ی ما برای ارتکاب جرایم جنایی استفاده می کنند. با وجود افزایش جرم سایبری، پژوهش درباره ی مجرمان سایبری همچنان محدود است. از همین رو، پرسش های بنیادیِ گوناگونی درباره ی مجرمان سایبری وجود دارد که هنوز پاسخی برایشان وجود ندارد. برای نمونه، آیا ما با گونه تازه ای از مجرم با ویژگی ها و انگیزه های گوناگون سروکار داریم یا با همان مجرمان گذشته-ای که صرفاً فعالیت های جنایی خود را به فضای آنلاین و برخط انتقال داده اند؟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fa-IR" sz="2000" dirty="0" smtClean="0">
              <a:cs typeface="B Nazanin" panose="00000400000000000000" pitchFamily="2" charset="-78"/>
            </a:endParaRPr>
          </a:p>
          <a:p>
            <a:pPr algn="just" rtl="1">
              <a:lnSpc>
                <a:spcPct val="150000"/>
              </a:lnSpc>
            </a:pPr>
            <a:r>
              <a:rPr lang="fa-IR" sz="2000" dirty="0">
                <a:cs typeface="B Nazanin" panose="00000400000000000000" pitchFamily="2" charset="-78"/>
              </a:rPr>
              <a:t>در این باره، یکی از مباحث مهم و کلیدی در پژوهش های پیرامون بزهکاران جرایم سایبری که موضوع این پژوهش است، آن است که آیا مجرمان سایبری در مقایسه با مجرمان سنتی یا حتی مردم عامه از توانایی های هوشی و فنی بالاتری برخوردارند یا خیر. از همین رو، پژوهش کنونی با بررسی رابطه ی میان نمرات آزمون </a:t>
            </a:r>
            <a:r>
              <a:rPr lang="fa-IR" sz="2000" dirty="0" smtClean="0">
                <a:cs typeface="B Nazanin" panose="00000400000000000000" pitchFamily="2" charset="-78"/>
              </a:rPr>
              <a:t>پایانی</a:t>
            </a:r>
            <a:r>
              <a:rPr lang="en-US" sz="2000" dirty="0" smtClean="0">
                <a:cs typeface="B Nazanin" panose="00000400000000000000" pitchFamily="2" charset="-78"/>
              </a:rPr>
              <a:t>CITO </a:t>
            </a:r>
            <a:r>
              <a:rPr lang="fa-IR" sz="2000" dirty="0" smtClean="0">
                <a:cs typeface="B Nazanin" panose="00000400000000000000" pitchFamily="2" charset="-78"/>
              </a:rPr>
              <a:t> (موسسه </a:t>
            </a:r>
            <a:r>
              <a:rPr lang="fa-IR" sz="2000" dirty="0">
                <a:cs typeface="B Nazanin" panose="00000400000000000000" pitchFamily="2" charset="-78"/>
              </a:rPr>
              <a:t>ی مرکزی آزمون سازی) و جرم وابسته به فضای سایبری در هلند، به این پرسش می پردازد.</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06925667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3/15</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rtl="1"/>
            <a:r>
              <a:rPr lang="fa-IR" sz="2000" b="1" dirty="0">
                <a:solidFill>
                  <a:schemeClr val="bg1"/>
                </a:solidFill>
                <a:cs typeface="B Nazanin" panose="00000400000000000000" pitchFamily="2" charset="-78"/>
              </a:rPr>
              <a:t>مروری بر پیشینه</a:t>
            </a:r>
            <a:endParaRPr lang="en-US" sz="2000"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مروری بر پیشینه</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چندین دهه پژوهش در حوزه های گوناگون رابطه ی مستحکمی میان توانایی های شناختی (که اغلب برحسب نمرات </a:t>
            </a:r>
            <a:r>
              <a:rPr lang="en-US" sz="2000" dirty="0" smtClean="0">
                <a:cs typeface="B Nazanin" panose="00000400000000000000" pitchFamily="2" charset="-78"/>
              </a:rPr>
              <a:t>IQ</a:t>
            </a:r>
            <a:r>
              <a:rPr lang="fa-IR" sz="2000" dirty="0" smtClean="0">
                <a:cs typeface="B Nazanin" panose="00000400000000000000" pitchFamily="2" charset="-78"/>
              </a:rPr>
              <a:t> اندازه </a:t>
            </a:r>
            <a:r>
              <a:rPr lang="fa-IR" sz="2000" dirty="0">
                <a:cs typeface="B Nazanin" panose="00000400000000000000" pitchFamily="2" charset="-78"/>
              </a:rPr>
              <a:t>گیری شده اند) و رفتار جنایی شناسایی کرده است. برای نمونه، معلوم شده که افرادی با نمرات </a:t>
            </a:r>
            <a:r>
              <a:rPr lang="en-US" sz="2000" dirty="0" smtClean="0">
                <a:cs typeface="B Nazanin" panose="00000400000000000000" pitchFamily="2" charset="-78"/>
              </a:rPr>
              <a:t>IQ</a:t>
            </a:r>
            <a:r>
              <a:rPr lang="fa-IR" sz="2000" dirty="0" smtClean="0">
                <a:cs typeface="B Nazanin" panose="00000400000000000000" pitchFamily="2" charset="-78"/>
              </a:rPr>
              <a:t> پایین </a:t>
            </a:r>
            <a:r>
              <a:rPr lang="fa-IR" sz="2000" dirty="0">
                <a:cs typeface="B Nazanin" panose="00000400000000000000" pitchFamily="2" charset="-78"/>
              </a:rPr>
              <a:t>با احتمال بالاتری در جرم مشارکت می کنند. یا در برخی پژوهش ها نتیجه گیری شده که جرم سایبری افراد بهترآموزش دیده را جذب می کند، چون اکثر مظنونان جرم سایبری در پژوهش آن ها دانش آموزان دبیرستانی یا دانشگاهی بودند. در برخی دیگر از مطالعات، سطح تحصیلات مجرمان جرم سایبری پایین تر از حد انتظار بود. با این همه، بیش تر پژوهش ها آمار توصیفی را گزارش می دهند، بر مبنای شواهد نقل قولی هستند یا مقایسه های آماری میان مجرمان سایبری و مجرمان سنتی انجام نمی دهند.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422971468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440</Words>
  <Application>Microsoft Office PowerPoint</Application>
  <PresentationFormat>On-screen Show (4:3)</PresentationFormat>
  <Paragraphs>40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2022-01-02T06:39:53Z</dcterms:modified>
</cp:coreProperties>
</file>