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11/14/2021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11/14/2021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آیا آموزش مشتری باعث ایجاد تبلیغ کلامی مثبت می شود؟</a:t>
            </a:r>
            <a:endParaRPr lang="en-US" sz="2400"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1/26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ar-SA" sz="2000" b="1"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a:t>
            </a:r>
            <a:r>
              <a:rPr lang="fa-IR" sz="2500" b="1" dirty="0">
                <a:effectLst>
                  <a:outerShdw blurRad="38100" dist="38100" dir="2700000" algn="tl">
                    <a:srgbClr val="000000">
                      <a:alpha val="43137"/>
                    </a:srgbClr>
                  </a:outerShdw>
                </a:effectLst>
                <a:cs typeface="B Nazanin" panose="00000400000000000000" pitchFamily="2" charset="-78"/>
              </a:rPr>
              <a:t>مقدمه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 </a:t>
            </a:r>
            <a:r>
              <a:rPr lang="fa-IR" sz="2000" dirty="0">
                <a:cs typeface="B Nazanin" panose="00000400000000000000" pitchFamily="2" charset="-78"/>
              </a:rPr>
              <a:t>آموزش مشتری به تلاش برندها در ارائه نظام مند دانش، مهارت ها و توانایی های انتقادی به مشتری اشاره دارد تا تجربه آنها را از یک عرضه محصول/  خدمات معین به حداکثر رسانده و بیشترین ارزش را از آن دریافت </a:t>
            </a:r>
            <a:r>
              <a:rPr lang="fa-IR" sz="2000" dirty="0" smtClean="0">
                <a:cs typeface="B Nazanin" panose="00000400000000000000" pitchFamily="2" charset="-78"/>
              </a:rPr>
              <a:t>کنند. </a:t>
            </a:r>
            <a:r>
              <a:rPr lang="fa-IR" sz="2000" dirty="0">
                <a:cs typeface="B Nazanin" panose="00000400000000000000" pitchFamily="2" charset="-78"/>
              </a:rPr>
              <a:t>آموزش مشتری می تواند ، به عنوان </a:t>
            </a:r>
            <a:r>
              <a:rPr lang="fa-IR" sz="2000" dirty="0" smtClean="0">
                <a:cs typeface="B Nazanin" panose="00000400000000000000" pitchFamily="2" charset="-78"/>
              </a:rPr>
              <a:t>مثال، </a:t>
            </a:r>
            <a:r>
              <a:rPr lang="fa-IR" sz="2000" dirty="0">
                <a:cs typeface="B Nazanin" panose="00000400000000000000" pitchFamily="2" charset="-78"/>
              </a:rPr>
              <a:t>از طریق تغییردرنحوه درک مشتریان از </a:t>
            </a:r>
            <a:r>
              <a:rPr lang="fa-IR" sz="2000" dirty="0" smtClean="0">
                <a:cs typeface="B Nazanin" panose="00000400000000000000" pitchFamily="2" charset="-78"/>
              </a:rPr>
              <a:t>برند، </a:t>
            </a:r>
            <a:r>
              <a:rPr lang="fa-IR" sz="2000" dirty="0">
                <a:cs typeface="B Nazanin" panose="00000400000000000000" pitchFamily="2" charset="-78"/>
              </a:rPr>
              <a:t>بهبود کیفیت خدمات برداشت شده توسط </a:t>
            </a:r>
            <a:r>
              <a:rPr lang="fa-IR" sz="2000" dirty="0" smtClean="0">
                <a:cs typeface="B Nazanin" panose="00000400000000000000" pitchFamily="2" charset="-78"/>
              </a:rPr>
              <a:t>مشتری، </a:t>
            </a:r>
            <a:r>
              <a:rPr lang="fa-IR" sz="2000" dirty="0">
                <a:cs typeface="B Nazanin" panose="00000400000000000000" pitchFamily="2" charset="-78"/>
              </a:rPr>
              <a:t>جلب اعتماد </a:t>
            </a:r>
            <a:r>
              <a:rPr lang="fa-IR" sz="2000" dirty="0" smtClean="0">
                <a:cs typeface="B Nazanin" panose="00000400000000000000" pitchFamily="2" charset="-78"/>
              </a:rPr>
              <a:t>وی، </a:t>
            </a:r>
            <a:r>
              <a:rPr lang="fa-IR" sz="2000" dirty="0">
                <a:cs typeface="B Nazanin" panose="00000400000000000000" pitchFamily="2" charset="-78"/>
              </a:rPr>
              <a:t>و ایجاد پیوند نزدیکتر مشتری با برند، برای  خود برند مفید باشد . </a:t>
            </a:r>
          </a:p>
          <a:p>
            <a:pPr algn="just" rtl="1">
              <a:lnSpc>
                <a:spcPct val="150000"/>
              </a:lnSpc>
            </a:pPr>
            <a:r>
              <a:rPr lang="fa-IR" sz="2000" dirty="0">
                <a:cs typeface="B Nazanin" panose="00000400000000000000" pitchFamily="2" charset="-78"/>
              </a:rPr>
              <a:t>    آموزش </a:t>
            </a:r>
            <a:r>
              <a:rPr lang="fa-IR" sz="2000" dirty="0" smtClean="0">
                <a:cs typeface="B Nazanin" panose="00000400000000000000" pitchFamily="2" charset="-78"/>
              </a:rPr>
              <a:t>مشتری، </a:t>
            </a:r>
            <a:r>
              <a:rPr lang="fa-IR" sz="2000" dirty="0">
                <a:cs typeface="B Nazanin" panose="00000400000000000000" pitchFamily="2" charset="-78"/>
              </a:rPr>
              <a:t>با  تجهیز مشتریان به دانش ، توانایی ها و انگیزه انتقادی برای انتقال نکات مثبت مربوط به محصول به </a:t>
            </a:r>
            <a:r>
              <a:rPr lang="fa-IR" sz="2000" dirty="0" smtClean="0">
                <a:cs typeface="B Nazanin" panose="00000400000000000000" pitchFamily="2" charset="-78"/>
              </a:rPr>
              <a:t>دیگران، </a:t>
            </a:r>
            <a:r>
              <a:rPr lang="fa-IR" sz="2000" dirty="0">
                <a:cs typeface="B Nazanin" panose="00000400000000000000" pitchFamily="2" charset="-78"/>
              </a:rPr>
              <a:t>می تواند تعاملات اجتماعی آنها را هم شکل دهد</a:t>
            </a:r>
            <a:r>
              <a:rPr lang="fa-IR" sz="2000" dirty="0" smtClean="0">
                <a:cs typeface="B Nazanin" panose="00000400000000000000" pitchFamily="2" charset="-78"/>
              </a:rPr>
              <a:t>. </a:t>
            </a:r>
            <a:r>
              <a:rPr lang="fa-IR" sz="2000" dirty="0">
                <a:cs typeface="B Nazanin" panose="00000400000000000000" pitchFamily="2" charset="-78"/>
              </a:rPr>
              <a:t>با این حال، تا به </a:t>
            </a:r>
            <a:r>
              <a:rPr lang="fa-IR" sz="2000" dirty="0" smtClean="0">
                <a:cs typeface="B Nazanin" panose="00000400000000000000" pitchFamily="2" charset="-78"/>
              </a:rPr>
              <a:t>امروز</a:t>
            </a:r>
            <a:r>
              <a:rPr lang="en-US" sz="2000" dirty="0" smtClean="0">
                <a:cs typeface="B Nazanin" panose="00000400000000000000" pitchFamily="2" charset="-78"/>
              </a:rPr>
              <a:t> </a:t>
            </a:r>
            <a:r>
              <a:rPr lang="fa-IR" sz="2000" dirty="0" smtClean="0">
                <a:cs typeface="B Nazanin" panose="00000400000000000000" pitchFamily="2" charset="-78"/>
              </a:rPr>
              <a:t>تحقیقات </a:t>
            </a:r>
            <a:r>
              <a:rPr lang="fa-IR" sz="2000" dirty="0">
                <a:cs typeface="B Nazanin" panose="00000400000000000000" pitchFamily="2" charset="-78"/>
              </a:rPr>
              <a:t>محدودی به این جنبه پرداخته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2/26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ar-SA" sz="2000" b="1" dirty="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b="1" dirty="0" smtClean="0">
                <a:cs typeface="B Nazanin" panose="00000400000000000000" pitchFamily="2" charset="-78"/>
              </a:rPr>
              <a:t> </a:t>
            </a:r>
            <a:r>
              <a:rPr lang="fa-IR" sz="2000" dirty="0">
                <a:cs typeface="B Nazanin" panose="00000400000000000000" pitchFamily="2" charset="-78"/>
              </a:rPr>
              <a:t>تحقیق حاضر قصد دارد تاثیر آموزش مشتری را بر شکل مهمی از تعامل بین مشتریان – تبلیغ کلامی </a:t>
            </a:r>
            <a:r>
              <a:rPr lang="en-US" sz="2000" dirty="0" smtClean="0">
                <a:cs typeface="B Nazanin" panose="00000400000000000000" pitchFamily="2" charset="-78"/>
              </a:rPr>
              <a:t>(WOM</a:t>
            </a:r>
            <a:r>
              <a:rPr lang="en-US" sz="2000" dirty="0">
                <a:cs typeface="B Nazanin" panose="00000400000000000000" pitchFamily="2" charset="-78"/>
              </a:rPr>
              <a:t>) – </a:t>
            </a:r>
            <a:r>
              <a:rPr lang="fa-IR" sz="2000" dirty="0" smtClean="0">
                <a:cs typeface="B Nazanin" panose="00000400000000000000" pitchFamily="2" charset="-78"/>
              </a:rPr>
              <a:t> روشن </a:t>
            </a:r>
            <a:r>
              <a:rPr lang="fa-IR" sz="2000" dirty="0">
                <a:cs typeface="B Nazanin" panose="00000400000000000000" pitchFamily="2" charset="-78"/>
              </a:rPr>
              <a:t>سازد و برای پر کردن خلا موجود در پژوهش های حاضر، به سوالات پژوهشی زیر پاسخ دهد : 1) آموزش مشتری تا چه اندازه تبلیغ کلامی مثبت مشتریان را افزایش می دهد؟  2) آن چه مکانیسم فرآیندی است که کمک می کند تأثیر آموزش مشتری بر تبلیغ کلامی مثبت توضیح داده شود ؟ و بالاخره اینکه 3) شرایط مرزی اصلی چیست؟  </a:t>
            </a:r>
          </a:p>
          <a:p>
            <a:pPr algn="just" rtl="1">
              <a:lnSpc>
                <a:spcPct val="150000"/>
              </a:lnSpc>
            </a:pPr>
            <a:r>
              <a:rPr lang="fa-IR" sz="2000" dirty="0">
                <a:cs typeface="B Nazanin" panose="00000400000000000000" pitchFamily="2" charset="-78"/>
              </a:rPr>
              <a:t>  در دو تست آزمایشگاهی که در زمینه خدمات و خرده فروشی انجام شد ، متوجه شدیم که آموزش مشتری ،  تبلیغ کلامی مثبت آنها را برای یک برند تجاری افزایش می دهد. رضایت مشتری و تخصص برداشت شده واسطه این تاثیر گذاری است. از نگاه انتقادی ، تأثیر مثبت بر تبلیغ کلامی برای مشتریانی قوی تر است که از دانش قبلی کمتری در خصوص موضوع آموزشی برخوردار بوده و بیشتر دوست دارند دانش را به اشتراک بگذارند</a:t>
            </a:r>
          </a:p>
        </p:txBody>
      </p:sp>
    </p:spTree>
    <p:extLst>
      <p:ext uri="{BB962C8B-B14F-4D97-AF65-F5344CB8AC3E}">
        <p14:creationId xmlns:p14="http://schemas.microsoft.com/office/powerpoint/2010/main" val="167068955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3/26</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ar-SA" sz="2000" b="1" dirty="0">
                <a:solidFill>
                  <a:schemeClr val="bg1"/>
                </a:solidFill>
                <a:cs typeface="B Nazanin" panose="00000400000000000000" pitchFamily="2" charset="-78"/>
              </a:rPr>
              <a:t>پیشینه نظری </a:t>
            </a:r>
            <a:endParaRPr lang="en-US" sz="2000"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پیشینه نظری </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a:cs typeface="B Nazanin" panose="00000400000000000000" pitchFamily="2" charset="-78"/>
              </a:rPr>
              <a:t>آموزش مشتری</a:t>
            </a:r>
          </a:p>
          <a:p>
            <a:pPr algn="just" rtl="1">
              <a:lnSpc>
                <a:spcPct val="150000"/>
              </a:lnSpc>
            </a:pPr>
            <a:r>
              <a:rPr lang="fa-IR" sz="2000" dirty="0">
                <a:cs typeface="B Nazanin" panose="00000400000000000000" pitchFamily="2" charset="-78"/>
              </a:rPr>
              <a:t>این آموزش می تواند با آگاه سازی بیشتر مشتریان از نیازهایشان ، و جوانب مختلف یک محصول/خدمات ، همراه با توانمند سازی آنها در انجام مقایسه هایی منطقی </a:t>
            </a:r>
            <a:r>
              <a:rPr lang="fa-IR" sz="2000" dirty="0" smtClean="0">
                <a:cs typeface="B Nazanin" panose="00000400000000000000" pitchFamily="2" charset="-78"/>
              </a:rPr>
              <a:t>تر </a:t>
            </a:r>
            <a:r>
              <a:rPr lang="fa-IR" sz="2000" dirty="0">
                <a:cs typeface="B Nazanin" panose="00000400000000000000" pitchFamily="2" charset="-78"/>
              </a:rPr>
              <a:t>قبل از خرید ، باعث اصلاح در تصمیمات خرید مشتریان </a:t>
            </a:r>
            <a:r>
              <a:rPr lang="fa-IR" sz="2000" dirty="0" smtClean="0">
                <a:cs typeface="B Nazanin" panose="00000400000000000000" pitchFamily="2" charset="-78"/>
              </a:rPr>
              <a:t>و </a:t>
            </a:r>
            <a:r>
              <a:rPr lang="fa-IR" sz="2000" dirty="0">
                <a:cs typeface="B Nazanin" panose="00000400000000000000" pitchFamily="2" charset="-78"/>
              </a:rPr>
              <a:t>رفتار صرفه جویانه آنها در خرید مواد غذایی </a:t>
            </a:r>
            <a:r>
              <a:rPr lang="fa-IR" sz="2000" dirty="0" smtClean="0">
                <a:cs typeface="B Nazanin" panose="00000400000000000000" pitchFamily="2" charset="-78"/>
              </a:rPr>
              <a:t>شود </a:t>
            </a:r>
            <a:r>
              <a:rPr lang="fa-IR" sz="2000" dirty="0">
                <a:cs typeface="B Nazanin" panose="00000400000000000000" pitchFamily="2" charset="-78"/>
              </a:rPr>
              <a:t>؛ دغدغه های زیست محیطی مشتریان را بالا برده و بر نگرش آنها نسبت به محصولات سبز تأثیر </a:t>
            </a:r>
            <a:r>
              <a:rPr lang="fa-IR" sz="2000" dirty="0" smtClean="0">
                <a:cs typeface="B Nazanin" panose="00000400000000000000" pitchFamily="2" charset="-78"/>
              </a:rPr>
              <a:t>بگذارد؛ </a:t>
            </a:r>
            <a:r>
              <a:rPr lang="fa-IR" sz="2000" dirty="0">
                <a:cs typeface="B Nazanin" panose="00000400000000000000" pitchFamily="2" charset="-78"/>
              </a:rPr>
              <a:t>و جلو خریدهای ناگهانی غذای ناسالم را توسط مشتریان می </a:t>
            </a:r>
            <a:r>
              <a:rPr lang="fa-IR" sz="2000" dirty="0" smtClean="0">
                <a:cs typeface="B Nazanin" panose="00000400000000000000" pitchFamily="2" charset="-78"/>
              </a:rPr>
              <a:t>گیر</a:t>
            </a:r>
            <a:r>
              <a:rPr lang="fa-IR" sz="2000" dirty="0">
                <a:cs typeface="B Nazanin" panose="00000400000000000000" pitchFamily="2" charset="-78"/>
              </a:rPr>
              <a:t>د</a:t>
            </a:r>
            <a:r>
              <a:rPr lang="fa-IR" sz="2000" dirty="0" smtClean="0">
                <a:cs typeface="B Nazanin" panose="00000400000000000000" pitchFamily="2" charset="-78"/>
              </a:rPr>
              <a:t>. </a:t>
            </a:r>
          </a:p>
          <a:p>
            <a:pPr algn="just" rtl="1">
              <a:lnSpc>
                <a:spcPct val="150000"/>
              </a:lnSpc>
            </a:pPr>
            <a:r>
              <a:rPr lang="fa-IR" sz="2000" dirty="0">
                <a:cs typeface="B Nazanin" panose="00000400000000000000" pitchFamily="2" charset="-78"/>
              </a:rPr>
              <a:t>با تکیه بر تحقیقات قبلی به طور خاص، بررسی میکنیم که آیا و چگونه اشتراک گذاری دانش و مهارتها از سوی یک برند تجاری می تواند بر میزان تخصص و رضایت مشتریان تأثیر گذار بوده و به دنبال آن باعث افزایش تبلیغ کلامی مثبت مشتریان برای این برند شود.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8942880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540</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2021-11-14T10:43:53Z</dcterms:modified>
</cp:coreProperties>
</file>