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24" r:id="rId4"/>
    <p:sldId id="322" r:id="rId5"/>
    <p:sldId id="299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anarze.i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2790732"/>
            <a:ext cx="8377332" cy="159465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000" b="1" dirty="0">
                <a:cs typeface="B Nazanin" panose="00000400000000000000" pitchFamily="2" charset="-78"/>
              </a:rPr>
              <a:t>شیوع ، همبستگی های اجتماعی – جمعیتی و دانشگاهی اختلال وسواسی جبری در دانشجویان دانشکده علوم پزشکی دانشگاه ام القرا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استاد: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سال تحصیلی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نام درس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5193" y="486238"/>
            <a:ext cx="8652346" cy="34425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چکیده :</a:t>
            </a:r>
          </a:p>
          <a:p>
            <a:pPr algn="ctr" rtl="1"/>
            <a:endParaRPr lang="fa-IR" sz="2400" b="1" dirty="0"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cs typeface="B Nazanin" panose="00000400000000000000" pitchFamily="2" charset="-78"/>
              </a:rPr>
              <a:t>مقدمه</a:t>
            </a:r>
            <a:r>
              <a:rPr lang="fa-IR" dirty="0">
                <a:cs typeface="B Nazanin" panose="00000400000000000000" pitchFamily="2" charset="-78"/>
              </a:rPr>
              <a:t>: مطالعاتی که شیوع وسواس جبری را در منطقه عربستان سعودی نشان می‌دهد بسیار اندک است و بیشتر در نمونه جمعیتی دانشجویان پزشکی و پیراپزشکی وجود دارد. هدف از این مطالعه برآورد شیوع علائم وسواس اجباری در یک نمونه جامعه دانشجویان علوم پزشکی کاربردی بود. علاوه بر این، ارتباط بین علائم وسواسی جبری و متغیرهای اجتماعی-جمعیتی و چندین جنبه از زندگی دانشگاهی بررسی 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endParaRPr lang="en-US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b="1" dirty="0">
                <a:ea typeface="Yu Gothic Light" panose="020B0300000000000000" pitchFamily="34" charset="-128"/>
                <a:cs typeface="B Nazanin" panose="00000400000000000000" pitchFamily="2" charset="-78"/>
              </a:rPr>
              <a:t>روش‌ها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: در این مطالعه مقطعی 404 دانشجوی دانشگاه متعلق به چهار بخش به کار گرفته شدند. ابزارهایی که در این مطالعه استفاده شد، شامل معیارهای ارزیابی وسواس جبری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OCI – R) ،DSM – IV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) برای تشخیص مقیاس درجه بندی شدت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OCD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و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Y – BOCS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بود. نتیجه اصلی اختلال وسواس جبری احتمالی است </a:t>
            </a:r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(امتیاز </a:t>
            </a:r>
            <a:r>
              <a:rPr lang="en-US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OCI-R &gt; 21</a:t>
            </a:r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)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دانشجویان با نمره بیشتر از 21 بیشتر از نظر وجود اختلال وسواس جبری با استفاده از معیارهای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DSM – IV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و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Y – BOCS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ارزیابی شدند.</a:t>
            </a: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endParaRPr lang="fa-IR" sz="2400" b="1" dirty="0">
              <a:cs typeface="MRT_Parand" panose="00000700000000000000" pitchFamily="2" charset="-78"/>
            </a:endParaRPr>
          </a:p>
          <a:p>
            <a:pPr algn="just" rtl="1"/>
            <a:endParaRPr lang="fa-IR" sz="2400" b="1" dirty="0">
              <a:cs typeface="MRT_Parand" panose="000007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1/21</a:t>
            </a:r>
            <a:endParaRPr lang="en-US" sz="2400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8064" y="5988252"/>
            <a:ext cx="6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/>
                </a:solidFill>
              </a:rPr>
              <a:t>مقدمه و روش ها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ounded Rectangle 26">
            <a:extLst>
              <a:ext uri="{FF2B5EF4-FFF2-40B4-BE49-F238E27FC236}">
                <a16:creationId xmlns="" xmlns:a16="http://schemas.microsoft.com/office/drawing/2014/main" id="{2793CD0D-EFC0-45E6-B232-D4DC1EC1D401}"/>
              </a:ext>
            </a:extLst>
          </p:cNvPr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Rounded Rectangle 37">
            <a:extLst>
              <a:ext uri="{FF2B5EF4-FFF2-40B4-BE49-F238E27FC236}">
                <a16:creationId xmlns="" xmlns:a16="http://schemas.microsoft.com/office/drawing/2014/main" id="{581C436A-11B6-4C6C-9EB6-27EF58DB8E52}"/>
              </a:ext>
            </a:extLst>
          </p:cNvPr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9" name="Rounded Rectangle 38">
            <a:extLst>
              <a:ext uri="{FF2B5EF4-FFF2-40B4-BE49-F238E27FC236}">
                <a16:creationId xmlns="" xmlns:a16="http://schemas.microsoft.com/office/drawing/2014/main" id="{0FCF97E2-A65D-45D9-B67E-E1E230C901E7}"/>
              </a:ext>
            </a:extLst>
          </p:cNvPr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2" name="Rounded Rectangle 39">
            <a:extLst>
              <a:ext uri="{FF2B5EF4-FFF2-40B4-BE49-F238E27FC236}">
                <a16:creationId xmlns="" xmlns:a16="http://schemas.microsoft.com/office/drawing/2014/main" id="{87B54D28-3096-4F89-9FA0-9136B0D1749F}"/>
              </a:ext>
            </a:extLst>
          </p:cNvPr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3" name="Rounded Rectangle 40">
            <a:extLst>
              <a:ext uri="{FF2B5EF4-FFF2-40B4-BE49-F238E27FC236}">
                <a16:creationId xmlns="" xmlns:a16="http://schemas.microsoft.com/office/drawing/2014/main" id="{12576D2A-D903-40F2-B4EC-77B0F59C96AD}"/>
              </a:ext>
            </a:extLst>
          </p:cNvPr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5193" y="403707"/>
            <a:ext cx="8652346" cy="4815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Light" panose="020B0300000000000000" pitchFamily="34" charset="-128"/>
                <a:cs typeface="B Nazanin" panose="00000400000000000000" pitchFamily="2" charset="-78"/>
              </a:rPr>
              <a:t>چکیده :</a:t>
            </a:r>
          </a:p>
          <a:p>
            <a:pPr algn="ct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Light" panose="020B0300000000000000" pitchFamily="34" charset="-128"/>
              <a:cs typeface="B Nazanin" panose="00000400000000000000" pitchFamily="2" charset="-78"/>
            </a:endParaRPr>
          </a:p>
          <a:p>
            <a:pPr algn="ct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Light" panose="020B0300000000000000" pitchFamily="34" charset="-128"/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یافته </a:t>
            </a:r>
            <a:r>
              <a:rPr lang="ar-SA" b="1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ها</a:t>
            </a:r>
            <a:r>
              <a:rPr lang="ar-SA" b="1" dirty="0">
                <a:ea typeface="Yu Gothic Light" panose="020B0300000000000000" pitchFamily="34" charset="-128"/>
                <a:cs typeface="B Nazanin" panose="00000400000000000000" pitchFamily="2" charset="-78"/>
              </a:rPr>
              <a:t>:</a:t>
            </a:r>
            <a:r>
              <a:rPr lang="ar-SA" dirty="0">
                <a:ea typeface="Yu Gothic Light" panose="020B0300000000000000" pitchFamily="34" charset="-128"/>
                <a:cs typeface="B Nazanin" panose="00000400000000000000" pitchFamily="2" charset="-78"/>
              </a:rPr>
              <a:t> </a:t>
            </a:r>
            <a:r>
              <a:rPr lang="ar-SA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ش</a:t>
            </a:r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ی</a:t>
            </a:r>
            <a:r>
              <a:rPr lang="ar-SA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وع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OCS</a:t>
            </a:r>
            <a:r>
              <a:rPr lang="ar-SA" dirty="0">
                <a:ea typeface="Yu Gothic Light" panose="020B0300000000000000" pitchFamily="34" charset="-128"/>
                <a:cs typeface="B Nazanin" panose="00000400000000000000" pitchFamily="2" charset="-78"/>
              </a:rPr>
              <a:t> با ابزار غربالگری </a:t>
            </a:r>
            <a:r>
              <a:rPr lang="en-US" dirty="0" smtClean="0">
                <a:cs typeface="B Nazanin" panose="00000400000000000000" pitchFamily="2" charset="-78"/>
              </a:rPr>
              <a:t>OCI-R</a:t>
            </a:r>
            <a:r>
              <a:rPr lang="fa-IR" dirty="0" smtClean="0">
                <a:cs typeface="B Nazanin" panose="00000400000000000000" pitchFamily="2" charset="-78"/>
              </a:rPr>
              <a:t>، 20% </a:t>
            </a:r>
            <a:r>
              <a:rPr lang="ar-SA" dirty="0">
                <a:cs typeface="B Nazanin" panose="00000400000000000000" pitchFamily="2" charset="-78"/>
              </a:rPr>
              <a:t>بود </a:t>
            </a:r>
            <a:r>
              <a:rPr lang="en-US" dirty="0">
                <a:cs typeface="B Nazanin" panose="00000400000000000000" pitchFamily="2" charset="-78"/>
              </a:rPr>
              <a:t>[95% CI(19.902-20.098</a:t>
            </a:r>
            <a:r>
              <a:rPr lang="en-US" dirty="0" smtClean="0">
                <a:cs typeface="B Nazanin" panose="00000400000000000000" pitchFamily="2" charset="-78"/>
              </a:rPr>
              <a:t>)]</a:t>
            </a:r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.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شیوع واقعی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OCD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 تأیید شده </a:t>
            </a:r>
            <a:r>
              <a:rPr lang="fa-IR" dirty="0">
                <a:cs typeface="B Nazanin" panose="00000400000000000000" pitchFamily="2" charset="-78"/>
              </a:rPr>
              <a:t> 5.06٪ بود </a:t>
            </a:r>
            <a:r>
              <a:rPr lang="en-US" dirty="0">
                <a:cs typeface="B Nazanin" panose="00000400000000000000" pitchFamily="2" charset="-78"/>
              </a:rPr>
              <a:t>[95% CI(4.39-6.12)]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US" dirty="0">
              <a:ea typeface="Yu Gothic Light" panose="020B0300000000000000" pitchFamily="34" charset="-128"/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وجود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OCD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 احتمالی در دانشجویان گروه آزمایشگاه پزشکی بسیار زیاد </a:t>
            </a:r>
            <a:r>
              <a:rPr lang="fa-IR" dirty="0">
                <a:cs typeface="B Nazanin" panose="00000400000000000000" pitchFamily="2" charset="-78"/>
              </a:rPr>
              <a:t>بود </a:t>
            </a:r>
            <a:r>
              <a:rPr lang="fa-IR" dirty="0" smtClean="0">
                <a:cs typeface="B Nazanin" panose="00000400000000000000" pitchFamily="2" charset="-78"/>
              </a:rPr>
              <a:t>[</a:t>
            </a:r>
            <a:r>
              <a:rPr lang="en-US" dirty="0" smtClean="0">
                <a:cs typeface="B Nazanin" panose="00000400000000000000" pitchFamily="2" charset="-78"/>
              </a:rPr>
              <a:t>0.002</a:t>
            </a:r>
            <a:r>
              <a:rPr lang="fa-IR" dirty="0" smtClean="0">
                <a:cs typeface="B Nazanin" panose="00000400000000000000" pitchFamily="2" charset="-78"/>
              </a:rPr>
              <a:t>=</a:t>
            </a:r>
            <a:r>
              <a:rPr lang="en-US" dirty="0" smtClean="0">
                <a:cs typeface="B Nazanin" panose="00000400000000000000" pitchFamily="2" charset="-78"/>
              </a:rPr>
              <a:t> [95</a:t>
            </a:r>
            <a:r>
              <a:rPr lang="en-US" dirty="0">
                <a:cs typeface="B Nazanin" panose="00000400000000000000" pitchFamily="2" charset="-78"/>
              </a:rPr>
              <a:t>% CI(31.3-3.33</a:t>
            </a:r>
            <a:r>
              <a:rPr lang="en-US" dirty="0" smtClean="0">
                <a:cs typeface="B Nazanin" panose="00000400000000000000" pitchFamily="2" charset="-78"/>
              </a:rPr>
              <a:t>) , p</a:t>
            </a:r>
            <a:r>
              <a:rPr lang="fa-IR" dirty="0" smtClean="0">
                <a:cs typeface="B Nazanin" panose="00000400000000000000" pitchFamily="2" charset="-78"/>
              </a:rPr>
              <a:t>. </a:t>
            </a:r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ارتباط مهمی بین حضور </a:t>
            </a:r>
            <a:r>
              <a:rPr lang="en-US" dirty="0">
                <a:ea typeface="Yu Gothic Light" panose="020B0300000000000000" pitchFamily="34" charset="-128"/>
                <a:cs typeface="B Nazanin" panose="00000400000000000000" pitchFamily="2" charset="-78"/>
              </a:rPr>
              <a:t>OCS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 و عدم رضایت از انتخاب دوره </a:t>
            </a:r>
            <a:r>
              <a:rPr lang="fa-IR" dirty="0" smtClean="0">
                <a:cs typeface="B Nazanin" panose="00000400000000000000" pitchFamily="2" charset="-78"/>
              </a:rPr>
              <a:t>[</a:t>
            </a:r>
            <a:r>
              <a:rPr lang="en-US" dirty="0" smtClean="0">
                <a:cs typeface="B Nazanin" panose="00000400000000000000" pitchFamily="2" charset="-78"/>
              </a:rPr>
              <a:t>0.001</a:t>
            </a:r>
            <a:r>
              <a:rPr lang="fa-IR" dirty="0" smtClean="0">
                <a:cs typeface="B Nazanin" panose="00000400000000000000" pitchFamily="2" charset="-78"/>
              </a:rPr>
              <a:t> =</a:t>
            </a:r>
            <a:r>
              <a:rPr lang="en-US" dirty="0" smtClean="0">
                <a:cs typeface="B Nazanin" panose="00000400000000000000" pitchFamily="2" charset="-78"/>
              </a:rPr>
              <a:t>p 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95</a:t>
            </a:r>
            <a:r>
              <a:rPr lang="en-US" dirty="0">
                <a:cs typeface="B Nazanin" panose="00000400000000000000" pitchFamily="2" charset="-78"/>
              </a:rPr>
              <a:t>% </a:t>
            </a:r>
            <a:r>
              <a:rPr lang="en-US" dirty="0" smtClean="0">
                <a:cs typeface="B Nazanin" panose="00000400000000000000" pitchFamily="2" charset="-78"/>
              </a:rPr>
              <a:t>CI(1.38-3.92) ,</a:t>
            </a:r>
            <a:r>
              <a:rPr lang="fa-IR" dirty="0" smtClean="0">
                <a:cs typeface="B Nazanin" panose="00000400000000000000" pitchFamily="2" charset="-78"/>
              </a:rPr>
              <a:t>]،</a:t>
            </a:r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احساس طرد شدن </a:t>
            </a:r>
            <a:r>
              <a:rPr lang="fa-IR" dirty="0" smtClean="0">
                <a:cs typeface="B Nazanin" panose="00000400000000000000" pitchFamily="2" charset="-78"/>
              </a:rPr>
              <a:t>[</a:t>
            </a:r>
            <a:r>
              <a:rPr lang="en-US" dirty="0" smtClean="0">
                <a:cs typeface="B Nazanin" panose="00000400000000000000" pitchFamily="2" charset="-78"/>
              </a:rPr>
              <a:t>0.004</a:t>
            </a:r>
            <a:r>
              <a:rPr lang="fa-IR" dirty="0" smtClean="0">
                <a:cs typeface="B Nazanin" panose="00000400000000000000" pitchFamily="2" charset="-78"/>
              </a:rPr>
              <a:t>= </a:t>
            </a:r>
            <a:r>
              <a:rPr lang="en-US" dirty="0" smtClean="0">
                <a:cs typeface="B Nazanin" panose="00000400000000000000" pitchFamily="2" charset="-78"/>
              </a:rPr>
              <a:t>p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95</a:t>
            </a:r>
            <a:r>
              <a:rPr lang="en-US" dirty="0">
                <a:cs typeface="B Nazanin" panose="00000400000000000000" pitchFamily="2" charset="-78"/>
              </a:rPr>
              <a:t>% </a:t>
            </a:r>
            <a:r>
              <a:rPr lang="en-US" dirty="0" smtClean="0">
                <a:cs typeface="B Nazanin" panose="00000400000000000000" pitchFamily="2" charset="-78"/>
              </a:rPr>
              <a:t>CI(1.39-5.88) ,</a:t>
            </a:r>
            <a:r>
              <a:rPr lang="fa-IR" dirty="0" smtClean="0">
                <a:cs typeface="B Nazanin" panose="00000400000000000000" pitchFamily="2" charset="-78"/>
              </a:rPr>
              <a:t>] و علائم افسردگی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[</a:t>
            </a:r>
            <a:r>
              <a:rPr lang="en-US" dirty="0" smtClean="0">
                <a:cs typeface="B Nazanin" panose="00000400000000000000" pitchFamily="2" charset="-78"/>
              </a:rPr>
              <a:t>0.0001</a:t>
            </a:r>
            <a:r>
              <a:rPr lang="fa-IR" dirty="0" smtClean="0">
                <a:cs typeface="B Nazanin" panose="00000400000000000000" pitchFamily="2" charset="-78"/>
              </a:rPr>
              <a:t>=</a:t>
            </a:r>
            <a:r>
              <a:rPr lang="en-US" dirty="0" smtClean="0">
                <a:cs typeface="B Nazanin" panose="00000400000000000000" pitchFamily="2" charset="-78"/>
              </a:rPr>
              <a:t>p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CI </a:t>
            </a:r>
            <a:r>
              <a:rPr lang="en-US" dirty="0">
                <a:cs typeface="B Nazanin" panose="00000400000000000000" pitchFamily="2" charset="-78"/>
              </a:rPr>
              <a:t>(8/1 - </a:t>
            </a:r>
            <a:r>
              <a:rPr lang="en-US" dirty="0" smtClean="0">
                <a:cs typeface="B Nazanin" panose="00000400000000000000" pitchFamily="2" charset="-78"/>
              </a:rPr>
              <a:t>89/1) ,</a:t>
            </a:r>
            <a:r>
              <a:rPr lang="fa-IR" dirty="0" smtClean="0">
                <a:cs typeface="B Nazanin" panose="00000400000000000000" pitchFamily="2" charset="-78"/>
              </a:rPr>
              <a:t>]</a:t>
            </a:r>
            <a:r>
              <a:rPr lang="fa-IR" dirty="0" smtClean="0">
                <a:ea typeface="Yu Gothic Light" panose="020B0300000000000000" pitchFamily="34" charset="-128"/>
                <a:cs typeface="B Nazanin" panose="00000400000000000000" pitchFamily="2" charset="-78"/>
              </a:rPr>
              <a:t> </a:t>
            </a:r>
            <a:r>
              <a:rPr lang="fa-IR" dirty="0">
                <a:ea typeface="Yu Gothic Light" panose="020B0300000000000000" pitchFamily="34" charset="-128"/>
                <a:cs typeface="B Nazanin" panose="00000400000000000000" pitchFamily="2" charset="-78"/>
              </a:rPr>
              <a:t>وجود داشت. نمونه ما به زنان در سن دانشگاه محدود بود، بنابراین تفسیر شیوع قابل تعمیم نیست.</a:t>
            </a:r>
            <a:endParaRPr lang="en-US" dirty="0">
              <a:ea typeface="Yu Gothic Light" panose="020B0300000000000000" pitchFamily="34" charset="-128"/>
              <a:cs typeface="B Nazanin" panose="00000400000000000000" pitchFamily="2" charset="-78"/>
            </a:endParaRPr>
          </a:p>
          <a:p>
            <a:pPr algn="ctr" rtl="1"/>
            <a:endParaRPr lang="fa-I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نتیجه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گیری</a:t>
            </a:r>
            <a:r>
              <a:rPr lang="fa-IR" dirty="0">
                <a:cs typeface="B Nazanin" panose="00000400000000000000" pitchFamily="2" charset="-78"/>
              </a:rPr>
              <a:t>: وجود چنین اختلالی احتمالاً بر عملکرد تحصیلی ، کیفیت زندگی و روابط بین فردی تأثیر می گذارد ، شناسایی و درمان در زمان مناسب به بهبود عملکرد تحصیلی و کیفیت زندگی کمک می کند.</a:t>
            </a:r>
          </a:p>
          <a:p>
            <a:pPr algn="just" rtl="1"/>
            <a:endParaRPr lang="fa-I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Light" panose="020B0300000000000000" pitchFamily="34" charset="-128"/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2/21</a:t>
            </a:r>
            <a:endParaRPr lang="en-US" sz="2400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chemeClr val="bg1"/>
                </a:solidFill>
              </a:rPr>
              <a:t>یافته ها و نتیجه گیری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ounded Rectangle 26">
            <a:extLst>
              <a:ext uri="{FF2B5EF4-FFF2-40B4-BE49-F238E27FC236}">
                <a16:creationId xmlns="" xmlns:a16="http://schemas.microsoft.com/office/drawing/2014/main" id="{A24F910C-0BC0-4F85-A6D3-C661C44E8117}"/>
              </a:ext>
            </a:extLst>
          </p:cNvPr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Rounded Rectangle 37">
            <a:extLst>
              <a:ext uri="{FF2B5EF4-FFF2-40B4-BE49-F238E27FC236}">
                <a16:creationId xmlns="" xmlns:a16="http://schemas.microsoft.com/office/drawing/2014/main" id="{E797B631-7A67-4EC6-A576-C21F8A9B7CCB}"/>
              </a:ext>
            </a:extLst>
          </p:cNvPr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9" name="Rounded Rectangle 38">
            <a:extLst>
              <a:ext uri="{FF2B5EF4-FFF2-40B4-BE49-F238E27FC236}">
                <a16:creationId xmlns="" xmlns:a16="http://schemas.microsoft.com/office/drawing/2014/main" id="{6F601062-BB01-43FB-9789-AB3DF79D4892}"/>
              </a:ext>
            </a:extLst>
          </p:cNvPr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2" name="Rounded Rectangle 39">
            <a:extLst>
              <a:ext uri="{FF2B5EF4-FFF2-40B4-BE49-F238E27FC236}">
                <a16:creationId xmlns="" xmlns:a16="http://schemas.microsoft.com/office/drawing/2014/main" id="{7E2938BB-C2C7-4655-A297-4AF117B4A00B}"/>
              </a:ext>
            </a:extLst>
          </p:cNvPr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3" name="Rounded Rectangle 40">
            <a:extLst>
              <a:ext uri="{FF2B5EF4-FFF2-40B4-BE49-F238E27FC236}">
                <a16:creationId xmlns="" xmlns:a16="http://schemas.microsoft.com/office/drawing/2014/main" id="{C8A41586-C854-4C1A-8445-A2BF1496DE3A}"/>
              </a:ext>
            </a:extLst>
          </p:cNvPr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6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بخش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بخش اول</a:t>
            </a:r>
          </a:p>
          <a:p>
            <a:pPr algn="ctr" rtl="1"/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latin typeface="ذ"/>
                <a:cs typeface="B Nazanin" panose="00000400000000000000" pitchFamily="2" charset="-78"/>
              </a:rPr>
              <a:t>«وسواس به عنوان یک فکر ، تردید ، تصویر یا اصرار ناخوشایند ناخواسته تعریف می شود که به طور مکرر وارد ذهن می شود.» وسواس، اضطراب و خود ناهمخوان را تحریک می‌کند که به این معنی است که با عقاید فرد ناسازگار هستند. افراد اغلب تحمیل‌ها را غیر منطقی و اغراق آمیز می دانند و سعی می کنند در برابر آنها مقاومت کنند. افکار وسواسی معمولاً شامل ترس از بیماری و آلودگی ، افکار تهاجمی ناخواسته ، دیگر افکار حرام مربوط به رابطه جنسی یا مذهبی و نیاز به تقارن یا دقت است. </a:t>
            </a:r>
            <a:endParaRPr lang="fa-IR" dirty="0" smtClean="0">
              <a:latin typeface="ذ"/>
              <a:cs typeface="B Nazanin" panose="00000400000000000000" pitchFamily="2" charset="-78"/>
            </a:endParaRPr>
          </a:p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اجبار </a:t>
            </a:r>
            <a:r>
              <a:rPr lang="fa-IR" dirty="0">
                <a:cs typeface="B Nazanin" panose="00000400000000000000" pitchFamily="2" charset="-78"/>
              </a:rPr>
              <a:t>یک عمل آشکار است که توسط دیگران مشاهده می شود (مانند بررسی دری که قفل شده، تمیز کردن، مرتب کردن و جستجوی برای اطمینان مجدد) یا یک عمل ذهنی پنهانی که مشاهده نمی شود (مانند تکرار یک عبارت خاص در ذهن). وراثت پذیری</a:t>
            </a:r>
            <a:r>
              <a:rPr lang="en-US" dirty="0">
                <a:cs typeface="B Nazanin" panose="00000400000000000000" pitchFamily="2" charset="-78"/>
              </a:rPr>
              <a:t> OCD </a:t>
            </a:r>
            <a:r>
              <a:rPr lang="fa-IR" dirty="0">
                <a:cs typeface="B Nazanin" panose="00000400000000000000" pitchFamily="2" charset="-78"/>
              </a:rPr>
              <a:t>به شدت توسط مطالعات روی دوقلوها، با تأثیر ژنتیکی 45-65 درصد در مطالعات مربوط به کودکان و 27-47 درصد در بزرگسالان حمایت می شود (پولس، 2010). مشخص شد که ناهنجاری در سرتونین و انتقال عصبی دوپامینرژیک در مغز در </a:t>
            </a:r>
            <a:r>
              <a:rPr lang="fa-IR" dirty="0" err="1">
                <a:cs typeface="B Nazanin" panose="00000400000000000000" pitchFamily="2" charset="-78"/>
              </a:rPr>
              <a:t>اتیوپاتوژنز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en-US" dirty="0">
                <a:cs typeface="B Nazanin" panose="00000400000000000000" pitchFamily="2" charset="-78"/>
              </a:rPr>
              <a:t> OCD </a:t>
            </a:r>
            <a:r>
              <a:rPr lang="fa-IR" dirty="0">
                <a:cs typeface="B Nazanin" panose="00000400000000000000" pitchFamily="2" charset="-78"/>
              </a:rPr>
              <a:t>نقش دارد. حداقل توسط 25-60٪ از بیماران </a:t>
            </a:r>
            <a:r>
              <a:rPr lang="en-US" dirty="0">
                <a:cs typeface="B Nazanin" panose="00000400000000000000" pitchFamily="2" charset="-78"/>
              </a:rPr>
              <a:t> OCD </a:t>
            </a:r>
            <a:r>
              <a:rPr lang="fa-IR" dirty="0">
                <a:cs typeface="B Nazanin" panose="00000400000000000000" pitchFamily="2" charset="-78"/>
              </a:rPr>
              <a:t>وقایع مهم زندگی (که اکثر آنها استرس زا هستند) که با شروع   </a:t>
            </a:r>
            <a:r>
              <a:rPr lang="en-US" dirty="0">
                <a:cs typeface="B Nazanin" panose="00000400000000000000" pitchFamily="2" charset="-78"/>
              </a:rPr>
              <a:t>OCD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آن‌ها ارتباط دارد.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3/21</a:t>
            </a:r>
            <a:endParaRPr lang="en-US" sz="2400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bg1"/>
                </a:solidFill>
              </a:rPr>
              <a:t>مقدمه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ounded Rectangle 26">
            <a:extLst>
              <a:ext uri="{FF2B5EF4-FFF2-40B4-BE49-F238E27FC236}">
                <a16:creationId xmlns="" xmlns:a16="http://schemas.microsoft.com/office/drawing/2014/main" id="{927F4F4E-1549-4E5F-A526-FCE75CE27458}"/>
              </a:ext>
            </a:extLst>
          </p:cNvPr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Rounded Rectangle 37">
            <a:extLst>
              <a:ext uri="{FF2B5EF4-FFF2-40B4-BE49-F238E27FC236}">
                <a16:creationId xmlns="" xmlns:a16="http://schemas.microsoft.com/office/drawing/2014/main" id="{FCC3CFDC-8822-469D-883C-E5EF58243B0C}"/>
              </a:ext>
            </a:extLst>
          </p:cNvPr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9" name="Rounded Rectangle 38">
            <a:extLst>
              <a:ext uri="{FF2B5EF4-FFF2-40B4-BE49-F238E27FC236}">
                <a16:creationId xmlns="" xmlns:a16="http://schemas.microsoft.com/office/drawing/2014/main" id="{CE7214FB-00E7-4A72-B819-F2A70DF0C675}"/>
              </a:ext>
            </a:extLst>
          </p:cNvPr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2" name="Rounded Rectangle 39">
            <a:extLst>
              <a:ext uri="{FF2B5EF4-FFF2-40B4-BE49-F238E27FC236}">
                <a16:creationId xmlns="" xmlns:a16="http://schemas.microsoft.com/office/drawing/2014/main" id="{36B5467D-3C63-43DA-8E43-4A977691CB43}"/>
              </a:ext>
            </a:extLst>
          </p:cNvPr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3" name="Rounded Rectangle 40">
            <a:extLst>
              <a:ext uri="{FF2B5EF4-FFF2-40B4-BE49-F238E27FC236}">
                <a16:creationId xmlns="" xmlns:a16="http://schemas.microsoft.com/office/drawing/2014/main" id="{B7A659DE-6A9B-44BA-BD58-426E68B59836}"/>
              </a:ext>
            </a:extLst>
          </p:cNvPr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بخش اول</a:t>
            </a:r>
          </a:p>
          <a:p>
            <a:pPr algn="ct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گزارش شده است که بیشتر بر نقش استرس در ایجاد </a:t>
            </a:r>
            <a:r>
              <a:rPr lang="en-US" dirty="0">
                <a:cs typeface="B Nazanin" panose="00000400000000000000" pitchFamily="2" charset="-78"/>
              </a:rPr>
              <a:t> OCD </a:t>
            </a:r>
            <a:r>
              <a:rPr lang="fa-IR" dirty="0">
                <a:cs typeface="B Nazanin" panose="00000400000000000000" pitchFamily="2" charset="-78"/>
              </a:rPr>
              <a:t>تاکید می کند (</a:t>
            </a:r>
            <a:r>
              <a:rPr lang="fa-IR" dirty="0" err="1">
                <a:cs typeface="B Nazanin" panose="00000400000000000000" pitchFamily="2" charset="-78"/>
              </a:rPr>
              <a:t>روسو</a:t>
            </a:r>
            <a:r>
              <a:rPr lang="fa-IR" dirty="0">
                <a:cs typeface="B Nazanin" panose="00000400000000000000" pitchFamily="2" charset="-78"/>
              </a:rPr>
              <a:t> و همکاران، 2012). جالبتر اینکه ، مشاهده شده است که پدیده های وسواس فکری عملی </a:t>
            </a:r>
            <a:r>
              <a:rPr lang="en-US" dirty="0">
                <a:cs typeface="B Nazanin" panose="00000400000000000000" pitchFamily="2" charset="-78"/>
              </a:rPr>
              <a:t>OC </a:t>
            </a:r>
            <a:r>
              <a:rPr lang="fa-IR" dirty="0">
                <a:cs typeface="B Nazanin" panose="00000400000000000000" pitchFamily="2" charset="-78"/>
              </a:rPr>
              <a:t>یا علائم وسواسی جبری </a:t>
            </a:r>
            <a:r>
              <a:rPr lang="en-US" dirty="0">
                <a:cs typeface="B Nazanin" panose="00000400000000000000" pitchFamily="2" charset="-78"/>
              </a:rPr>
              <a:t> OCS </a:t>
            </a:r>
            <a:r>
              <a:rPr lang="fa-IR" dirty="0">
                <a:cs typeface="B Nazanin" panose="00000400000000000000" pitchFamily="2" charset="-78"/>
              </a:rPr>
              <a:t>در 80٪ جمعیت غیر بالینی دیده می شود که به خودی خود به معنای اختلال نیست (راچمن و دی سیلوا ، 1978</a:t>
            </a:r>
            <a:r>
              <a:rPr lang="fa-IR" dirty="0" smtClean="0">
                <a:cs typeface="B Nazanin" panose="00000400000000000000" pitchFamily="2" charset="-78"/>
              </a:rPr>
              <a:t>).</a:t>
            </a:r>
            <a:endParaRPr lang="en-US" dirty="0">
              <a:cs typeface="B Nazanin" panose="00000400000000000000" pitchFamily="2" charset="-78"/>
            </a:endParaRP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ea typeface="Calibri" panose="020F0502020204030204" pitchFamily="34" charset="0"/>
                <a:cs typeface="B Nazanin" panose="00000400000000000000" pitchFamily="2" charset="-78"/>
              </a:rPr>
              <a:t>مطالعه ای که با استفاده از مصاحبه کوتاه بین المللی اعصاب و روان برای کودکان کوچک (اقدام غربالگری) روی 4745 دختر دبیرستانی مدارس مختلف استان ریاض انجام شده ، شیوع </a:t>
            </a:r>
            <a:r>
              <a:rPr lang="en-US" dirty="0">
                <a:ea typeface="Calibri" panose="020F0502020204030204" pitchFamily="34" charset="0"/>
                <a:cs typeface="B Nazanin" panose="00000400000000000000" pitchFamily="2" charset="-78"/>
              </a:rPr>
              <a:t>OCD</a:t>
            </a:r>
            <a:r>
              <a:rPr lang="fa-IR" dirty="0">
                <a:ea typeface="Calibri" panose="020F0502020204030204" pitchFamily="34" charset="0"/>
                <a:cs typeface="B Nazanin" panose="00000400000000000000" pitchFamily="2" charset="-78"/>
              </a:rPr>
              <a:t> را 13.7% گزارش کرده است (آلاتیق و همکاران ، 2017). مطالعه دیگری از ماهیت مشابه منطقه ابها بر روی نمونه ای از 545 دختر دبیرستانی با استفاده از مقیاس خود گزارشگری </a:t>
            </a:r>
            <a:r>
              <a:rPr lang="en-US" dirty="0">
                <a:ea typeface="Calibri" panose="020F0502020204030204" pitchFamily="34" charset="0"/>
                <a:cs typeface="B Nazanin" panose="00000400000000000000" pitchFamily="2" charset="-78"/>
              </a:rPr>
              <a:t>SCL - 90 - R</a:t>
            </a:r>
            <a:r>
              <a:rPr lang="fa-IR" dirty="0">
                <a:ea typeface="Calibri" panose="020F0502020204030204" pitchFamily="34" charset="0"/>
                <a:cs typeface="B Nazanin" panose="00000400000000000000" pitchFamily="2" charset="-78"/>
              </a:rPr>
              <a:t> انجام شد كه شیوع 12.3% </a:t>
            </a:r>
            <a:r>
              <a:rPr lang="en-US" dirty="0">
                <a:ea typeface="Calibri" panose="020F0502020204030204" pitchFamily="34" charset="0"/>
                <a:cs typeface="B Nazanin" panose="00000400000000000000" pitchFamily="2" charset="-78"/>
              </a:rPr>
              <a:t>OCS</a:t>
            </a:r>
            <a:r>
              <a:rPr lang="fa-IR" dirty="0">
                <a:ea typeface="Calibri" panose="020F0502020204030204" pitchFamily="34" charset="0"/>
                <a:cs typeface="B Nazanin" panose="00000400000000000000" pitchFamily="2" charset="-78"/>
              </a:rPr>
              <a:t> را گزارش كرد (آل گلبان ، 2009). و این احتمال در دانش آموزان سال اول به طور قابل توجهی بالاتر بود (چنداوارکار و همکاران، 2007). یک مطالعه مقایسه ای در مورد علائم </a:t>
            </a:r>
            <a:r>
              <a:rPr lang="en-US" dirty="0">
                <a:ea typeface="Calibri" panose="020F0502020204030204" pitchFamily="34" charset="0"/>
                <a:cs typeface="B Nazanin" panose="00000400000000000000" pitchFamily="2" charset="-78"/>
              </a:rPr>
              <a:t>OCD</a:t>
            </a:r>
            <a:r>
              <a:rPr lang="fa-IR" dirty="0">
                <a:ea typeface="Calibri" panose="020F0502020204030204" pitchFamily="34" charset="0"/>
                <a:cs typeface="B Nazanin" panose="00000400000000000000" pitchFamily="2" charset="-78"/>
              </a:rPr>
              <a:t> در یک جامعه دانش آموز نشان داد که شیوع </a:t>
            </a:r>
            <a:r>
              <a:rPr lang="en-US" dirty="0">
                <a:ea typeface="Calibri" panose="020F0502020204030204" pitchFamily="34" charset="0"/>
                <a:cs typeface="B Nazanin" panose="00000400000000000000" pitchFamily="2" charset="-78"/>
              </a:rPr>
              <a:t>OCS</a:t>
            </a:r>
            <a:r>
              <a:rPr lang="fa-IR" dirty="0">
                <a:ea typeface="Calibri" panose="020F0502020204030204" pitchFamily="34" charset="0"/>
                <a:cs typeface="B Nazanin" panose="00000400000000000000" pitchFamily="2" charset="-78"/>
              </a:rPr>
              <a:t> در دانشجویان پزشکی در مقایسه با دانشجویان رشته حقوق بیشتر است (هاریس و همکاران ، 2017).</a:t>
            </a:r>
            <a:endParaRPr lang="en-US" dirty="0"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هدف از این مطالعه یافتن شیوع </a:t>
            </a:r>
            <a:r>
              <a:rPr lang="en-US" dirty="0">
                <a:cs typeface="B Nazanin" panose="00000400000000000000" pitchFamily="2" charset="-78"/>
              </a:rPr>
              <a:t> OCS </a:t>
            </a:r>
            <a:r>
              <a:rPr lang="fa-IR" dirty="0">
                <a:cs typeface="B Nazanin" panose="00000400000000000000" pitchFamily="2" charset="-78"/>
              </a:rPr>
              <a:t>و تأیید بیشتر تشخیص </a:t>
            </a:r>
            <a:r>
              <a:rPr lang="en-US" dirty="0">
                <a:cs typeface="B Nazanin" panose="00000400000000000000" pitchFamily="2" charset="-78"/>
              </a:rPr>
              <a:t> OCD </a:t>
            </a:r>
            <a:r>
              <a:rPr lang="fa-IR" dirty="0">
                <a:cs typeface="B Nazanin" panose="00000400000000000000" pitchFamily="2" charset="-78"/>
              </a:rPr>
              <a:t>در یک نمونه از جامعه دانشجویان علوم پزشکی کاربردی است.</a:t>
            </a:r>
          </a:p>
          <a:p>
            <a:pPr algn="just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4/21</a:t>
            </a:r>
            <a:endParaRPr lang="en-US" sz="2400" dirty="0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بخش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chemeClr val="bg1"/>
                </a:solidFill>
              </a:rPr>
              <a:t>مقدمه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ounded Rectangle 26">
            <a:extLst>
              <a:ext uri="{FF2B5EF4-FFF2-40B4-BE49-F238E27FC236}">
                <a16:creationId xmlns="" xmlns:a16="http://schemas.microsoft.com/office/drawing/2014/main" id="{E52C077A-15B9-43FB-88E4-031A13016AAB}"/>
              </a:ext>
            </a:extLst>
          </p:cNvPr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9" name="Rounded Rectangle 37">
            <a:extLst>
              <a:ext uri="{FF2B5EF4-FFF2-40B4-BE49-F238E27FC236}">
                <a16:creationId xmlns="" xmlns:a16="http://schemas.microsoft.com/office/drawing/2014/main" id="{A38CDE25-73EF-4CD1-88BB-CC4EC9E71299}"/>
              </a:ext>
            </a:extLst>
          </p:cNvPr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2" name="Rounded Rectangle 38">
            <a:extLst>
              <a:ext uri="{FF2B5EF4-FFF2-40B4-BE49-F238E27FC236}">
                <a16:creationId xmlns="" xmlns:a16="http://schemas.microsoft.com/office/drawing/2014/main" id="{04CDBF46-5E6A-4EC0-A512-2959A892CCF9}"/>
              </a:ext>
            </a:extLst>
          </p:cNvPr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3" name="Rounded Rectangle 39">
            <a:extLst>
              <a:ext uri="{FF2B5EF4-FFF2-40B4-BE49-F238E27FC236}">
                <a16:creationId xmlns="" xmlns:a16="http://schemas.microsoft.com/office/drawing/2014/main" id="{32005463-3612-4A91-AAF9-60DAEEBB03BC}"/>
              </a:ext>
            </a:extLst>
          </p:cNvPr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5" name="Rounded Rectangle 40">
            <a:extLst>
              <a:ext uri="{FF2B5EF4-FFF2-40B4-BE49-F238E27FC236}">
                <a16:creationId xmlns="" xmlns:a16="http://schemas.microsoft.com/office/drawing/2014/main" id="{6C5D2B58-4FB7-4A3E-AC66-E3DA9E5FFF42}"/>
              </a:ext>
            </a:extLst>
          </p:cNvPr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/>
              <a:t>لطفا </a:t>
            </a:r>
            <a:r>
              <a:rPr lang="fa-IR" sz="2800" b="1" dirty="0"/>
              <a:t>توجه داشته </a:t>
            </a:r>
            <a:r>
              <a:rPr lang="fa-IR" sz="2800" b="1" dirty="0" smtClean="0"/>
              <a:t>باشيد</a:t>
            </a:r>
          </a:p>
          <a:p>
            <a:pPr algn="ctr" rtl="1"/>
            <a:r>
              <a:rPr lang="fa-IR" sz="2800" dirty="0" smtClean="0"/>
              <a:t>که </a:t>
            </a:r>
            <a:r>
              <a:rPr lang="fa-IR" sz="2800" dirty="0"/>
              <a:t>اين فايل تنها بخشی از محصول بوده و صرفا جهت معرفی محصول </a:t>
            </a:r>
            <a:r>
              <a:rPr lang="fa-IR" sz="2800" dirty="0" smtClean="0"/>
              <a:t>ميباشد</a:t>
            </a:r>
          </a:p>
          <a:p>
            <a:pPr algn="ctr" rtl="1"/>
            <a:r>
              <a:rPr lang="fa-IR" sz="2800" dirty="0" smtClean="0"/>
              <a:t>برای </a:t>
            </a:r>
            <a:r>
              <a:rPr lang="fa-IR" sz="2800" dirty="0"/>
              <a:t>خريداری و دانلود فايل کامل مقاله به زبان </a:t>
            </a:r>
            <a:r>
              <a:rPr lang="fa-IR" sz="2800" dirty="0" smtClean="0"/>
              <a:t>فارسی</a:t>
            </a:r>
            <a:endParaRPr lang="en-US" sz="2800" dirty="0" smtClean="0"/>
          </a:p>
          <a:p>
            <a:pPr algn="ctr" rtl="1"/>
            <a:r>
              <a:rPr lang="fa-IR" sz="2800" dirty="0" smtClean="0"/>
              <a:t>با </a:t>
            </a:r>
            <a:r>
              <a:rPr lang="fa-IR" sz="2800" dirty="0"/>
              <a:t>فرمت پاورپوينت (با قابليت </a:t>
            </a:r>
            <a:r>
              <a:rPr lang="fa-IR" sz="2800" dirty="0" smtClean="0"/>
              <a:t>ويرايش</a:t>
            </a:r>
            <a:r>
              <a:rPr lang="en-US" sz="2800" dirty="0" smtClean="0"/>
              <a:t>(</a:t>
            </a:r>
            <a:endParaRPr lang="fa-IR" sz="2800" dirty="0" smtClean="0"/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hlinkClick r:id="rId3"/>
              </a:rPr>
              <a:t>اينجا </a:t>
            </a:r>
            <a:r>
              <a:rPr lang="fa-IR" sz="2800" dirty="0"/>
              <a:t>کليک </a:t>
            </a:r>
            <a:r>
              <a:rPr lang="fa-IR" sz="2800" dirty="0" smtClean="0"/>
              <a:t>نماييد.</a:t>
            </a:r>
          </a:p>
          <a:p>
            <a:pPr algn="ctr" rtl="1"/>
            <a:r>
              <a:rPr lang="fa-IR" sz="2800" dirty="0" smtClean="0"/>
              <a:t>فروشگاه </a:t>
            </a:r>
            <a:r>
              <a:rPr lang="fa-IR" sz="2800" dirty="0"/>
              <a:t>اينترنتی ايران </a:t>
            </a:r>
            <a:r>
              <a:rPr lang="fa-IR" sz="2800" dirty="0" smtClean="0"/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  <a:r>
              <a:rPr lang="en-US" sz="2400" dirty="0" smtClean="0"/>
              <a:t>1/21</a:t>
            </a:r>
            <a:endParaRPr lang="en-US" dirty="0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3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911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Yu Gothic Light</vt:lpstr>
      <vt:lpstr>Arial</vt:lpstr>
      <vt:lpstr>B Nazanin</vt:lpstr>
      <vt:lpstr>Calibri</vt:lpstr>
      <vt:lpstr>Calibri Light</vt:lpstr>
      <vt:lpstr>MRT_Parand</vt:lpstr>
      <vt:lpstr>ذ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PowerPoint</dc:title>
  <dc:creator/>
  <dc:description>madsg.com</dc:description>
  <cp:lastModifiedBy/>
  <cp:revision>2</cp:revision>
  <dcterms:created xsi:type="dcterms:W3CDTF">2013-09-24T05:01:40Z</dcterms:created>
  <dcterms:modified xsi:type="dcterms:W3CDTF">2021-04-11T06:00:46Z</dcterms:modified>
</cp:coreProperties>
</file>