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0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66" d="100"/>
          <a:sy n="66" d="100"/>
        </p:scale>
        <p:origin x="1014" y="2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4/22/2021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dirty="0">
                <a:cs typeface="B Titr" panose="00000700000000000000" pitchFamily="2" charset="-78"/>
              </a:rPr>
              <a:t>تاثیر اشتراک هیات مدیره بر عملکرد شرکت: در زمینه تنوع جغرافیایی در صنعت رستوران داری</a:t>
            </a:r>
            <a:endParaRPr lang="en-US" sz="28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endParaRPr lang="fa-IR" dirty="0" smtClean="0"/>
          </a:p>
          <a:p>
            <a:pPr algn="just" rtl="1"/>
            <a:r>
              <a:rPr lang="fa-IR" sz="2800" dirty="0" smtClean="0">
                <a:cs typeface="B Titr" panose="00000700000000000000" pitchFamily="2" charset="-78"/>
              </a:rPr>
              <a:t>چکیده</a:t>
            </a:r>
            <a:r>
              <a:rPr lang="fa-IR" sz="2800" dirty="0">
                <a:cs typeface="B Titr" panose="00000700000000000000" pitchFamily="2" charset="-78"/>
              </a:rPr>
              <a:t>:</a:t>
            </a:r>
            <a:endParaRPr lang="en-US" sz="2800" dirty="0">
              <a:cs typeface="B Titr" panose="00000700000000000000" pitchFamily="2" charset="-78"/>
            </a:endParaRPr>
          </a:p>
          <a:p>
            <a:pPr algn="just" rtl="1"/>
            <a:endParaRPr lang="fa-IR" dirty="0" smtClean="0"/>
          </a:p>
          <a:p>
            <a:pPr algn="just" rtl="1"/>
            <a:r>
              <a:rPr lang="fa-IR" sz="2400" dirty="0" smtClean="0">
                <a:cs typeface="B Nazanin" panose="00000400000000000000" pitchFamily="2" charset="-78"/>
              </a:rPr>
              <a:t>هدف </a:t>
            </a:r>
            <a:r>
              <a:rPr lang="fa-IR" sz="2400" dirty="0">
                <a:cs typeface="B Nazanin" panose="00000400000000000000" pitchFamily="2" charset="-78"/>
              </a:rPr>
              <a:t>مطالعه حاضر بررسی تاثیر اشتراک هیات مدیره بر عملکرد مالی در صنعت رستورانداری بر اساس نظریه وابستگی به منابع است.</a:t>
            </a:r>
            <a:endParaRPr lang="en-US" sz="2400" dirty="0">
              <a:cs typeface="B Nazanin" panose="00000400000000000000" pitchFamily="2" charset="-78"/>
            </a:endParaRPr>
          </a:p>
          <a:p>
            <a:pPr algn="just" rtl="1"/>
            <a:r>
              <a:rPr lang="fa-IR" sz="2400" dirty="0">
                <a:cs typeface="B Nazanin" panose="00000400000000000000" pitchFamily="2" charset="-78"/>
              </a:rPr>
              <a:t>مطالعه حاضر نه تنها اثر تاثیر اصلی مثبت اشتراک هیات مدیره بر عملکرد مالی بلکه اثر تعدیل کننده مثبت تنوع جغرافیایی بر رابطه بین اشتراک هیات مدیره و عملکرد شرکت را نشان داد. </a:t>
            </a:r>
            <a:endParaRPr lang="en-US" sz="2400" dirty="0">
              <a:cs typeface="B Nazanin" panose="00000400000000000000" pitchFamily="2" charset="-78"/>
            </a:endParaRPr>
          </a:p>
          <a:p>
            <a:pPr algn="just" rtl="1"/>
            <a:r>
              <a:rPr lang="fa-IR" sz="2400" dirty="0">
                <a:cs typeface="B Nazanin" panose="00000400000000000000" pitchFamily="2" charset="-78"/>
              </a:rPr>
              <a:t> نتایج مزبور پیامدهایی برای مدیران و سهامداران شرکت های رستورانداری در هنگام انتخاب مدیران به عنوان نماینده سهامداران به همراه دارد.</a:t>
            </a:r>
            <a:endParaRPr lang="en-US"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عنوان فصل ----------------------</a:t>
            </a:r>
            <a:endParaRPr lang="en-US" dirty="0">
              <a:solidFill>
                <a:schemeClr val="bg1"/>
              </a:solidFill>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endParaRPr lang="fa-IR" sz="2800" dirty="0">
              <a:effectLst>
                <a:outerShdw blurRad="38100" dist="38100" dir="2700000" algn="tl">
                  <a:srgbClr val="000000">
                    <a:alpha val="43137"/>
                  </a:srgbClr>
                </a:outerShdw>
              </a:effectLst>
              <a:cs typeface="B Titr" panose="00000700000000000000" pitchFamily="2" charset="-78"/>
            </a:endParaRPr>
          </a:p>
          <a:p>
            <a:pPr algn="just" rtl="1"/>
            <a:r>
              <a:rPr lang="fa-IR" sz="2800" dirty="0">
                <a:effectLst>
                  <a:outerShdw blurRad="38100" dist="38100" dir="2700000" algn="tl">
                    <a:srgbClr val="000000">
                      <a:alpha val="43137"/>
                    </a:srgbClr>
                  </a:outerShdw>
                </a:effectLst>
                <a:cs typeface="B Titr" panose="00000700000000000000" pitchFamily="2" charset="-78"/>
              </a:rPr>
              <a:t>1. مقدمه :</a:t>
            </a:r>
          </a:p>
          <a:p>
            <a:pPr algn="just" rtl="1"/>
            <a:r>
              <a:rPr lang="fa-IR" sz="2400" dirty="0">
                <a:cs typeface="B Nazanin" panose="00000400000000000000" pitchFamily="2" charset="-78"/>
              </a:rPr>
              <a:t>هیات مدیره به شدت در تصمیمات استراتژیک و نتایج سازمانی شرکت دخالت دارد (فینکلشتاین و مونی، ۲۰۰۳).</a:t>
            </a:r>
          </a:p>
          <a:p>
            <a:pPr algn="just" rtl="1"/>
            <a:r>
              <a:rPr lang="fa-IR" sz="2400" dirty="0">
                <a:cs typeface="B Nazanin" panose="00000400000000000000" pitchFamily="2" charset="-78"/>
              </a:rPr>
              <a:t>هیات مدیره، به عنوان تیمی منتخب به نمایندگی از سهامداران، از قدرت ضمنی برای اعمال بر دامنه وسیعی از انتخاب های استراتژیک برخوردار است.</a:t>
            </a:r>
          </a:p>
          <a:p>
            <a:pPr algn="just" rtl="1"/>
            <a:r>
              <a:rPr lang="fa-IR" sz="2400" dirty="0">
                <a:cs typeface="B Nazanin" panose="00000400000000000000" pitchFamily="2" charset="-78"/>
              </a:rPr>
              <a:t>به دلیل نقش محوری هیات مدیره، شرکت ها باید با تمرکز بر سرمایه و منابعی که مدیران منتخب جدید برای شرکت به ارمغان می آورند، صلاحیت های متعدد نامزدها را در هنگام گردهمایی هیات مدیره لحاظ نمایند (ناهاپیت و گوشال، 1998؛ کلمن، 1988؛ اوی و همکاران، ۲۰۱۵).</a:t>
            </a:r>
          </a:p>
          <a:p>
            <a:pPr algn="just"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عنوان فصل ----------------------</a:t>
            </a:r>
            <a:endParaRPr lang="en-US" dirty="0">
              <a:solidFill>
                <a:schemeClr val="bg1"/>
              </a:solidFill>
            </a:endParaRPr>
          </a:p>
        </p:txBody>
      </p:sp>
    </p:spTree>
    <p:extLst>
      <p:ext uri="{BB962C8B-B14F-4D97-AF65-F5344CB8AC3E}">
        <p14:creationId xmlns:p14="http://schemas.microsoft.com/office/powerpoint/2010/main" val="209059028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r>
              <a:rPr lang="fa-IR" sz="2400" dirty="0">
                <a:cs typeface="B Nazanin" panose="00000400000000000000" pitchFamily="2" charset="-78"/>
              </a:rPr>
              <a:t>اشتراک هیات مدیره به وضعیتی اطلاق می گردد که در آن مدیران یک شرکت همزمان دارای مناصب مدیریتی متعددی در شرکت های دیگر بوده که به ایجاد روابط بین شرکتی خاصی منجر می گردد (میزراچی، ۱۹۹۶).</a:t>
            </a:r>
          </a:p>
          <a:p>
            <a:pPr algn="just" rtl="1"/>
            <a:r>
              <a:rPr lang="fa-IR" sz="2400" dirty="0">
                <a:cs typeface="B Nazanin" panose="00000400000000000000" pitchFamily="2" charset="-78"/>
              </a:rPr>
              <a:t>اشتراک هیات مدیره تسهیل کننده توانایی شرکت در هماهنگی مناسب با سایر شرکت های مرتبط استراتژیک بوده که در نهایت منجر به کاهش عدم قطعیت مدیریتی و بهبود عملکرد شرکت می گردد (میزراچی، ۱۹۹۶؛ دیووس و همکاران، ۲۰۰۹).</a:t>
            </a:r>
          </a:p>
          <a:p>
            <a:pPr algn="just" rtl="1"/>
            <a:r>
              <a:rPr lang="fa-IR" sz="2400" dirty="0">
                <a:cs typeface="B Nazanin" panose="00000400000000000000" pitchFamily="2" charset="-78"/>
              </a:rPr>
              <a:t> با توجه به اینکه اشتراک هیات مدیره منجر به تحمیل بار اضافی بر مدیران می گردد، چنین مدیرانی تعهد مجدانه ای برای تقبل نقش تامین منابع ضروری برای یک شرکت خاص نداشته که منجر تاثیرگذاری غیرمعنی دار و یا حتی منفی بر عملکرد شرکت اصلی می گردد (دیووس و همکاران، 2009؛ فریس، جاگاناتان و آدام، 2003).</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1/</a:t>
            </a:r>
            <a:r>
              <a:rPr lang="fa-IR" sz="2400" dirty="0"/>
              <a:t>----</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عنوان فصل ----------------------</a:t>
            </a:r>
            <a:endParaRPr lang="en-US" dirty="0">
              <a:solidFill>
                <a:schemeClr val="bg1"/>
              </a:solidFill>
            </a:endParaRPr>
          </a:p>
        </p:txBody>
      </p:sp>
    </p:spTree>
    <p:extLst>
      <p:ext uri="{BB962C8B-B14F-4D97-AF65-F5344CB8AC3E}">
        <p14:creationId xmlns:p14="http://schemas.microsoft.com/office/powerpoint/2010/main" val="3662129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385</Words>
  <Application>Microsoft Office PowerPoint</Application>
  <PresentationFormat>On-screen Show (4:3)</PresentationFormat>
  <Paragraphs>31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2021-04-22T06:50:43Z</dcterms:modified>
</cp:coreProperties>
</file>