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762170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225238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679088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420874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6608B6-3C68-443D-8F55-B3AD0BC9A5A8}"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495238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6608B6-3C68-443D-8F55-B3AD0BC9A5A8}" type="datetimeFigureOut">
              <a:rPr lang="en-US" smtClean="0"/>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955704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6608B6-3C68-443D-8F55-B3AD0BC9A5A8}" type="datetimeFigureOut">
              <a:rPr lang="en-US" smtClean="0"/>
              <a:t>11/8/2017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57290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6608B6-3C68-443D-8F55-B3AD0BC9A5A8}" type="datetimeFigureOut">
              <a:rPr lang="en-US" smtClean="0"/>
              <a:t>11/8/2017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891982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6608B6-3C68-443D-8F55-B3AD0BC9A5A8}" type="datetimeFigureOut">
              <a:rPr lang="en-US" smtClean="0"/>
              <a:t>11/8/2017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32493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78548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84926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6608B6-3C68-443D-8F55-B3AD0BC9A5A8}" type="datetimeFigureOut">
              <a:rPr lang="en-US" smtClean="0"/>
              <a:t>11/8/2017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3FF22-A95F-4F53-AAEF-FF7BF90C33A8}" type="slidenum">
              <a:rPr lang="en-US" smtClean="0"/>
              <a:t>‹#›</a:t>
            </a:fld>
            <a:endParaRPr lang="en-US"/>
          </a:p>
        </p:txBody>
      </p:sp>
    </p:spTree>
    <p:extLst>
      <p:ext uri="{BB962C8B-B14F-4D97-AF65-F5344CB8AC3E}">
        <p14:creationId xmlns:p14="http://schemas.microsoft.com/office/powerpoint/2010/main" val="416691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منابع و فرضیه</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روش</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just" rtl="1">
              <a:lnSpc>
                <a:spcPct val="150000"/>
              </a:lnSpc>
            </a:pPr>
            <a:r>
              <a:rPr lang="fa-IR" sz="2800" b="1" u="sng" dirty="0">
                <a:solidFill>
                  <a:schemeClr val="tx1"/>
                </a:solidFill>
                <a:cs typeface="B Nazanin" panose="00000400000000000000" pitchFamily="2" charset="-78"/>
              </a:rPr>
              <a:t> اهمیت ارزش</a:t>
            </a:r>
          </a:p>
          <a:p>
            <a:pPr marL="457200" indent="-457200" algn="just" rtl="1">
              <a:lnSpc>
                <a:spcPct val="150000"/>
              </a:lnSpc>
              <a:buFont typeface="Wingdings" panose="05000000000000000000" pitchFamily="2" charset="2"/>
              <a:buChar char="§"/>
            </a:pPr>
            <a:r>
              <a:rPr lang="fa-IR" sz="2700" dirty="0">
                <a:solidFill>
                  <a:schemeClr val="tx1"/>
                </a:solidFill>
                <a:cs typeface="B Nazanin" panose="00000400000000000000" pitchFamily="2" charset="-78"/>
              </a:rPr>
              <a:t>در منابع علمی، ارقام حسابداری در صورتی دارای اهمیت ارزش خواهند بود که دارای رابطه پیش بینی شده با ارزش بازاری سرمایه باشد. از نظر محققان، هدف تست  اهمیت ارزش بهبود اطلاعات  اهمیت و اطمینان پذیری ارقام حسابداری است که در ارزش های </a:t>
            </a:r>
            <a:r>
              <a:rPr lang="fa-IR" sz="2700" dirty="0" smtClean="0">
                <a:solidFill>
                  <a:schemeClr val="tx1"/>
                </a:solidFill>
                <a:cs typeface="B Nazanin" panose="00000400000000000000" pitchFamily="2" charset="-78"/>
              </a:rPr>
              <a:t>سرمایه </a:t>
            </a:r>
            <a:r>
              <a:rPr lang="fa-IR" sz="2700" dirty="0">
                <a:solidFill>
                  <a:schemeClr val="tx1"/>
                </a:solidFill>
                <a:cs typeface="B Nazanin" panose="00000400000000000000" pitchFamily="2" charset="-78"/>
              </a:rPr>
              <a:t>خالص منعکس می شود. اهمیت ارزش، عملیاتی کردن تجربی معیارهای اهمیت و اطمینان پذیری است. در صورتی ارقام حسابداری مرتبط و مناسب بوده و با ارزش سهام ارتباط خواهند داشت که که بازتاب کننده اطلاعاتی باشند که در ارزش گذاری یک شرکت برای سرمایه گذاران مفید باشند و به طور قابل اعتمادی جهت بازتاب در ارزش های سهام اندازه گیری شوند.</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6</a:t>
            </a:r>
            <a:r>
              <a:rPr lang="en-US" sz="2800" b="1" dirty="0" smtClean="0">
                <a:latin typeface="Times New Roman" panose="02020603050405020304" pitchFamily="18" charset="0"/>
                <a:cs typeface="Times New Roman" panose="02020603050405020304" pitchFamily="18" charset="0"/>
              </a:rPr>
              <a:t>/</a:t>
            </a:r>
            <a:r>
              <a:rPr lang="fa-IR" sz="2800" b="1" dirty="0">
                <a:latin typeface="Times New Roman" panose="02020603050405020304" pitchFamily="18" charset="0"/>
                <a:cs typeface="Times New Roman" panose="02020603050405020304" pitchFamily="18" charset="0"/>
              </a:rPr>
              <a:t>34</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نتایج</a:t>
            </a:r>
            <a:endParaRPr lang="en-US" sz="2200" dirty="0">
              <a:cs typeface="B Nazanin" panose="00000400000000000000" pitchFamily="2" charset="-78"/>
            </a:endParaRPr>
          </a:p>
        </p:txBody>
      </p:sp>
    </p:spTree>
    <p:extLst>
      <p:ext uri="{BB962C8B-B14F-4D97-AF65-F5344CB8AC3E}">
        <p14:creationId xmlns:p14="http://schemas.microsoft.com/office/powerpoint/2010/main" val="40001907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منابع و فرضیه</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روش</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just" rtl="1">
              <a:lnSpc>
                <a:spcPct val="150000"/>
              </a:lnSpc>
            </a:pPr>
            <a:r>
              <a:rPr lang="fa-IR" sz="2800" b="1" u="sng" dirty="0">
                <a:solidFill>
                  <a:schemeClr val="tx1"/>
                </a:solidFill>
                <a:cs typeface="B Nazanin" panose="00000400000000000000" pitchFamily="2" charset="-78"/>
              </a:rPr>
              <a:t> اهمیت ارزش درآمد های حسابداری و ارزش </a:t>
            </a:r>
            <a:r>
              <a:rPr lang="fa-IR" sz="2800" b="1" u="sng" dirty="0" smtClean="0">
                <a:solidFill>
                  <a:schemeClr val="tx1"/>
                </a:solidFill>
                <a:cs typeface="B Nazanin" panose="00000400000000000000" pitchFamily="2" charset="-78"/>
              </a:rPr>
              <a:t>سرمایه</a:t>
            </a: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مطالعات مختلف ثابت کرده اند که درآمدهای حسابداری مربوط به ارزش سهام هستند. برخی از مطالعات نیز  نشان می دهند که  سرمایه و  وام مرتبط با ارزش سهام می باشند. بررسی اهمیت ارزش مجموعه دارمدها و ارزش سرمایه که توسط برخی محققان انجام می شود با نتایج مطالعه السون 1995، و فلتام و السون 1995 </a:t>
            </a:r>
            <a:r>
              <a:rPr lang="fa-IR" sz="2800" dirty="0" smtClean="0">
                <a:cs typeface="B Nazanin" panose="00000400000000000000" pitchFamily="2" charset="-78"/>
              </a:rPr>
              <a:t>دو </a:t>
            </a:r>
            <a:r>
              <a:rPr lang="fa-IR" sz="2800" dirty="0">
                <a:cs typeface="B Nazanin" panose="00000400000000000000" pitchFamily="2" charset="-78"/>
              </a:rPr>
              <a:t>چندان خواهد شد. این مطالعه متکی به رگرسیون خطی ذیل می باشد که </a:t>
            </a:r>
            <a:r>
              <a:rPr lang="en-US" sz="2800" dirty="0" err="1">
                <a:cs typeface="B Nazanin" panose="00000400000000000000" pitchFamily="2" charset="-78"/>
              </a:rPr>
              <a:t>Pjt</a:t>
            </a:r>
            <a:r>
              <a:rPr lang="fa-IR" sz="2800" dirty="0">
                <a:cs typeface="B Nazanin" panose="00000400000000000000" pitchFamily="2" charset="-78"/>
              </a:rPr>
              <a:t>  ارزش بازار سهام شرکت </a:t>
            </a:r>
            <a:r>
              <a:rPr lang="en-US" sz="2800" dirty="0">
                <a:cs typeface="B Nazanin" panose="00000400000000000000" pitchFamily="2" charset="-78"/>
              </a:rPr>
              <a:t>j</a:t>
            </a:r>
            <a:r>
              <a:rPr lang="fa-IR" sz="2800" dirty="0">
                <a:cs typeface="B Nazanin" panose="00000400000000000000" pitchFamily="2" charset="-78"/>
              </a:rPr>
              <a:t> در زمان </a:t>
            </a:r>
            <a:r>
              <a:rPr lang="en-US" sz="2800" dirty="0">
                <a:cs typeface="B Nazanin" panose="00000400000000000000" pitchFamily="2" charset="-78"/>
              </a:rPr>
              <a:t>t</a:t>
            </a:r>
            <a:r>
              <a:rPr lang="fa-IR" sz="2800" dirty="0">
                <a:cs typeface="B Nazanin" panose="00000400000000000000" pitchFamily="2" charset="-78"/>
              </a:rPr>
              <a:t>،</a:t>
            </a:r>
            <a:r>
              <a:rPr lang="en-US" sz="2800" dirty="0" err="1">
                <a:cs typeface="B Nazanin" panose="00000400000000000000" pitchFamily="2" charset="-78"/>
              </a:rPr>
              <a:t>Bjt</a:t>
            </a:r>
            <a:r>
              <a:rPr lang="fa-IR" sz="2800" dirty="0">
                <a:cs typeface="B Nazanin" panose="00000400000000000000" pitchFamily="2" charset="-78"/>
              </a:rPr>
              <a:t> ارزش سرمایه شرکت در زمان </a:t>
            </a:r>
            <a:r>
              <a:rPr lang="en-US" sz="2800" dirty="0">
                <a:cs typeface="B Nazanin" panose="00000400000000000000" pitchFamily="2" charset="-78"/>
              </a:rPr>
              <a:t>t</a:t>
            </a:r>
            <a:r>
              <a:rPr lang="fa-IR" sz="2800" dirty="0">
                <a:cs typeface="B Nazanin" panose="00000400000000000000" pitchFamily="2" charset="-78"/>
              </a:rPr>
              <a:t> و </a:t>
            </a:r>
            <a:r>
              <a:rPr lang="en-US" sz="2800" dirty="0" err="1">
                <a:cs typeface="B Nazanin" panose="00000400000000000000" pitchFamily="2" charset="-78"/>
              </a:rPr>
              <a:t>Ejt</a:t>
            </a:r>
            <a:r>
              <a:rPr lang="en-US" sz="2800" dirty="0">
                <a:cs typeface="B Nazanin" panose="00000400000000000000" pitchFamily="2" charset="-78"/>
              </a:rPr>
              <a:t> </a:t>
            </a:r>
            <a:r>
              <a:rPr lang="fa-IR" sz="2800" dirty="0">
                <a:cs typeface="B Nazanin" panose="00000400000000000000" pitchFamily="2" charset="-78"/>
              </a:rPr>
              <a:t>درآمد شرکت </a:t>
            </a:r>
            <a:r>
              <a:rPr lang="en-US" sz="2800" dirty="0">
                <a:cs typeface="B Nazanin" panose="00000400000000000000" pitchFamily="2" charset="-78"/>
              </a:rPr>
              <a:t>j</a:t>
            </a:r>
            <a:r>
              <a:rPr lang="fa-IR" sz="2800" dirty="0">
                <a:cs typeface="B Nazanin" panose="00000400000000000000" pitchFamily="2" charset="-78"/>
              </a:rPr>
              <a:t> در زمان </a:t>
            </a:r>
            <a:r>
              <a:rPr lang="en-US" sz="2800" dirty="0">
                <a:cs typeface="B Nazanin" panose="00000400000000000000" pitchFamily="2" charset="-78"/>
              </a:rPr>
              <a:t>t</a:t>
            </a:r>
            <a:r>
              <a:rPr lang="fa-IR" sz="2800" dirty="0">
                <a:cs typeface="B Nazanin" panose="00000400000000000000" pitchFamily="2" charset="-78"/>
              </a:rPr>
              <a:t> است. </a:t>
            </a:r>
            <a:endParaRPr lang="en-US" sz="2800" dirty="0">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7</a:t>
            </a:r>
            <a:r>
              <a:rPr lang="en-US" sz="2800" b="1" dirty="0" smtClean="0">
                <a:latin typeface="Times New Roman" panose="02020603050405020304" pitchFamily="18" charset="0"/>
                <a:cs typeface="Times New Roman" panose="02020603050405020304" pitchFamily="18" charset="0"/>
              </a:rPr>
              <a:t>/</a:t>
            </a:r>
            <a:r>
              <a:rPr lang="fa-IR" sz="2800" b="1" dirty="0">
                <a:latin typeface="Times New Roman" panose="02020603050405020304" pitchFamily="18" charset="0"/>
                <a:cs typeface="Times New Roman" panose="02020603050405020304" pitchFamily="18" charset="0"/>
              </a:rPr>
              <a:t>34</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نتایج</a:t>
            </a:r>
            <a:endParaRPr lang="en-US" sz="2200" dirty="0">
              <a:cs typeface="B Nazanin" panose="00000400000000000000" pitchFamily="2" charset="-78"/>
            </a:endParaRPr>
          </a:p>
        </p:txBody>
      </p:sp>
    </p:spTree>
    <p:extLst>
      <p:ext uri="{BB962C8B-B14F-4D97-AF65-F5344CB8AC3E}">
        <p14:creationId xmlns:p14="http://schemas.microsoft.com/office/powerpoint/2010/main" val="10240986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منابع و فرضیه</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روش</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just" rtl="1">
              <a:lnSpc>
                <a:spcPct val="150000"/>
              </a:lnSpc>
            </a:pPr>
            <a:r>
              <a:rPr lang="fa-IR" sz="2800" b="1" u="sng" dirty="0">
                <a:solidFill>
                  <a:schemeClr val="tx1"/>
                </a:solidFill>
                <a:cs typeface="B Nazanin" panose="00000400000000000000" pitchFamily="2" charset="-78"/>
              </a:rPr>
              <a:t> ضریب پاسخ درآمد و ارزش ضریب پاسخ سرمایه </a:t>
            </a:r>
            <a:r>
              <a:rPr lang="fa-IR" sz="2800" b="1" u="sng" dirty="0" smtClean="0">
                <a:solidFill>
                  <a:schemeClr val="tx1"/>
                </a:solidFill>
                <a:cs typeface="B Nazanin" panose="00000400000000000000" pitchFamily="2" charset="-78"/>
              </a:rPr>
              <a:t>خالص</a:t>
            </a:r>
          </a:p>
          <a:p>
            <a:pPr marL="457200" indent="-457200" algn="just" rtl="1">
              <a:lnSpc>
                <a:spcPct val="150000"/>
              </a:lnSpc>
              <a:buFont typeface="Wingdings" panose="05000000000000000000" pitchFamily="2" charset="2"/>
              <a:buChar char="§"/>
            </a:pPr>
            <a:r>
              <a:rPr lang="en-US" sz="2800" dirty="0" smtClean="0">
                <a:cs typeface="B Nazanin" panose="00000400000000000000" pitchFamily="2" charset="-78"/>
              </a:rPr>
              <a:t>ERC</a:t>
            </a:r>
            <a:r>
              <a:rPr lang="fa-IR" sz="2800" dirty="0" smtClean="0">
                <a:cs typeface="B Nazanin" panose="00000400000000000000" pitchFamily="2" charset="-78"/>
              </a:rPr>
              <a:t> ضریب </a:t>
            </a:r>
            <a:r>
              <a:rPr lang="fa-IR" sz="2800" dirty="0">
                <a:cs typeface="B Nazanin" panose="00000400000000000000" pitchFamily="2" charset="-78"/>
              </a:rPr>
              <a:t>معیار اندازه گیری پاسخ ناهنجار سود امنیتی به درآمدهای حسابداری غیر قابل انتظار شرکت هایی هستند که مشکلات امنیتی دارند. برخی از نتایج حاکی از این می باشند که </a:t>
            </a:r>
            <a:r>
              <a:rPr lang="en-US" sz="2800" dirty="0">
                <a:cs typeface="B Nazanin" panose="00000400000000000000" pitchFamily="2" charset="-78"/>
              </a:rPr>
              <a:t>ERC</a:t>
            </a:r>
            <a:r>
              <a:rPr lang="fa-IR" sz="2800" dirty="0">
                <a:cs typeface="B Nazanin" panose="00000400000000000000" pitchFamily="2" charset="-78"/>
              </a:rPr>
              <a:t> در مقطع  مکانی و زمانی متغیر است. از نظر شرکت های ورشکسته، مدل سرمایه گذاری ساده درآمد ایجاد رابطه منفی در  ارزش- درآمد می </a:t>
            </a:r>
            <a:r>
              <a:rPr lang="fa-IR" sz="2800" dirty="0" smtClean="0">
                <a:cs typeface="B Nazanin" panose="00000400000000000000" pitchFamily="2" charset="-78"/>
              </a:rPr>
              <a:t>کند.</a:t>
            </a:r>
            <a:endParaRPr lang="en-US" sz="2800" dirty="0">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8</a:t>
            </a:r>
            <a:r>
              <a:rPr lang="en-US" sz="2800" b="1" dirty="0" smtClean="0">
                <a:latin typeface="Times New Roman" panose="02020603050405020304" pitchFamily="18" charset="0"/>
                <a:cs typeface="Times New Roman" panose="02020603050405020304" pitchFamily="18" charset="0"/>
              </a:rPr>
              <a:t>/</a:t>
            </a:r>
            <a:r>
              <a:rPr lang="fa-IR" sz="2800" b="1" dirty="0">
                <a:latin typeface="Times New Roman" panose="02020603050405020304" pitchFamily="18" charset="0"/>
                <a:cs typeface="Times New Roman" panose="02020603050405020304" pitchFamily="18" charset="0"/>
              </a:rPr>
              <a:t>34</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نتایج</a:t>
            </a:r>
            <a:endParaRPr lang="en-US" sz="2200" dirty="0">
              <a:cs typeface="B Nazanin" panose="00000400000000000000" pitchFamily="2" charset="-78"/>
            </a:endParaRPr>
          </a:p>
        </p:txBody>
      </p:sp>
    </p:spTree>
    <p:extLst>
      <p:ext uri="{BB962C8B-B14F-4D97-AF65-F5344CB8AC3E}">
        <p14:creationId xmlns:p14="http://schemas.microsoft.com/office/powerpoint/2010/main" val="32323934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منابع و فرضیه</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روش</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457200" indent="-457200" algn="just" rtl="1">
              <a:lnSpc>
                <a:spcPct val="150000"/>
              </a:lnSpc>
              <a:buFont typeface="Wingdings" panose="05000000000000000000" pitchFamily="2" charset="2"/>
              <a:buChar char="§"/>
            </a:pPr>
            <a:r>
              <a:rPr lang="fa-IR" sz="2800" dirty="0" smtClean="0">
                <a:solidFill>
                  <a:schemeClr val="tx1"/>
                </a:solidFill>
                <a:cs typeface="B Nazanin" panose="00000400000000000000" pitchFamily="2" charset="-78"/>
              </a:rPr>
              <a:t> </a:t>
            </a:r>
            <a:r>
              <a:rPr lang="fa-IR" sz="2800" dirty="0">
                <a:solidFill>
                  <a:schemeClr val="tx1"/>
                </a:solidFill>
                <a:cs typeface="B Nazanin" panose="00000400000000000000" pitchFamily="2" charset="-78"/>
              </a:rPr>
              <a:t>لحاظ کردن ارزش سرمایه در مدل ارزش گذاری منجر به حذف این روابط منفی خواهند شد. برخی محققانی که  مشاهدات را گروه بندی می کنند پی برده اند که ضریب رقم حسابداری بین زیرنمونه ها متغیر است. همچنین نتایج حاکی از شرایط خاصی هستند که  منجر به تبدیل شدن ارزش سرمایه به عاملی می شوند که  نسبت به درآمد  و یا موارد دیگر نظیر بهداشت مالی و سودآوری شرکت حائز اهمیت است.</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9</a:t>
            </a:r>
            <a:r>
              <a:rPr lang="en-US" sz="2800" b="1" dirty="0" smtClean="0">
                <a:latin typeface="Times New Roman" panose="02020603050405020304" pitchFamily="18" charset="0"/>
                <a:cs typeface="Times New Roman" panose="02020603050405020304" pitchFamily="18" charset="0"/>
              </a:rPr>
              <a:t>/</a:t>
            </a:r>
            <a:r>
              <a:rPr lang="fa-IR" sz="2800" b="1" dirty="0">
                <a:latin typeface="Times New Roman" panose="02020603050405020304" pitchFamily="18" charset="0"/>
                <a:cs typeface="Times New Roman" panose="02020603050405020304" pitchFamily="18" charset="0"/>
              </a:rPr>
              <a:t>34</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نتایج</a:t>
            </a:r>
            <a:endParaRPr lang="en-US" sz="2200" dirty="0">
              <a:cs typeface="B Nazanin" panose="00000400000000000000" pitchFamily="2" charset="-78"/>
            </a:endParaRPr>
          </a:p>
        </p:txBody>
      </p:sp>
    </p:spTree>
    <p:extLst>
      <p:ext uri="{BB962C8B-B14F-4D97-AF65-F5344CB8AC3E}">
        <p14:creationId xmlns:p14="http://schemas.microsoft.com/office/powerpoint/2010/main" val="23391130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TotalTime>
  <Words>419</Words>
  <Application>Microsoft Office PowerPoint</Application>
  <PresentationFormat>Widescreen</PresentationFormat>
  <Paragraphs>35</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 Nazanin</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vector>
  </TitlesOfParts>
  <Company>madsg.com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Khastkhodaei;madsg.com</dc:creator>
  <dc:description>madsg.com</dc:description>
  <cp:lastModifiedBy>8p</cp:lastModifiedBy>
  <cp:revision>27</cp:revision>
  <dcterms:created xsi:type="dcterms:W3CDTF">2014-08-21T14:23:12Z</dcterms:created>
  <dcterms:modified xsi:type="dcterms:W3CDTF">2017-11-08T08:35:09Z</dcterms:modified>
</cp:coreProperties>
</file>