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7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3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8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3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0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0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8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3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4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2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608B6-3C68-443D-8F55-B3AD0BC9A5A8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433305" y="1422881"/>
            <a:ext cx="2185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فرمولبندی مقاوم با دیوار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541784" y="2289717"/>
            <a:ext cx="1973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فرمولبندی تقویت شده</a:t>
            </a:r>
            <a:endParaRPr lang="en-US" sz="20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جابجایی ها</a:t>
            </a:r>
            <a:endParaRPr lang="en-US" sz="20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پیشنهادات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 rtl="1">
              <a:lnSpc>
                <a:spcPct val="150000"/>
              </a:lnSpc>
            </a:pPr>
            <a:r>
              <a:rPr lang="fa-I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 معادله </a:t>
            </a:r>
            <a:r>
              <a:rPr lang="fa-I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حركت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پارامتر حركت براي ديوار نگهدارنده ثقل  با يك مكانيسم لغزش پايه اي جابجايي </a:t>
            </a:r>
            <a:r>
              <a:rPr lang="fa-IR" sz="2800" dirty="0" smtClean="0">
                <a:cs typeface="B Nazanin" panose="00000400000000000000" pitchFamily="2" charset="-78"/>
              </a:rPr>
              <a:t>افقي</a:t>
            </a:r>
            <a:r>
              <a:rPr lang="en-US" sz="2800" cap="all" dirty="0" err="1" smtClean="0">
                <a:cs typeface="B Nazanin" panose="00000400000000000000" pitchFamily="2" charset="-78"/>
              </a:rPr>
              <a:t>s</a:t>
            </a:r>
            <a:r>
              <a:rPr lang="en-US" sz="2800" baseline="-25000" dirty="0" err="1" smtClean="0">
                <a:cs typeface="B Nazanin" panose="00000400000000000000" pitchFamily="2" charset="-78"/>
              </a:rPr>
              <a:t>Ah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 نقطه </a:t>
            </a:r>
            <a:r>
              <a:rPr lang="en-US" sz="2800" dirty="0" smtClean="0">
                <a:cs typeface="B Nazanin" panose="00000400000000000000" pitchFamily="2" charset="-78"/>
              </a:rPr>
              <a:t>A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>
                <a:cs typeface="B Nazanin" panose="00000400000000000000" pitchFamily="2" charset="-78"/>
              </a:rPr>
              <a:t>كه گوشه سمت راست پايين ديوار را در نمودار 4 تعريف مي </a:t>
            </a:r>
            <a:r>
              <a:rPr lang="fa-IR" sz="2800" dirty="0" smtClean="0">
                <a:cs typeface="B Nazanin" panose="00000400000000000000" pitchFamily="2" charset="-78"/>
              </a:rPr>
              <a:t>كند، </a:t>
            </a:r>
            <a:r>
              <a:rPr lang="fa-IR" sz="2800" dirty="0">
                <a:cs typeface="B Nazanin" panose="00000400000000000000" pitchFamily="2" charset="-78"/>
              </a:rPr>
              <a:t>مي باشد. با رجوع به نيروهاي نشان داده شده در نمودارهاي 3 و 4 شتاب </a:t>
            </a:r>
            <a:r>
              <a:rPr lang="fa-IR" sz="2800" dirty="0" smtClean="0">
                <a:cs typeface="B Nazanin" panose="00000400000000000000" pitchFamily="2" charset="-78"/>
              </a:rPr>
              <a:t>مرتبط</a:t>
            </a:r>
            <a:r>
              <a:rPr lang="en-US" sz="2800" cap="all" dirty="0" err="1" smtClean="0">
                <a:cs typeface="B Nazanin" panose="00000400000000000000" pitchFamily="2" charset="-78"/>
              </a:rPr>
              <a:t>s</a:t>
            </a:r>
            <a:r>
              <a:rPr lang="en-US" sz="2800" baseline="-25000" dirty="0" err="1" smtClean="0">
                <a:cs typeface="B Nazanin" panose="00000400000000000000" pitchFamily="2" charset="-78"/>
              </a:rPr>
              <a:t>Ah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 ديوار </a:t>
            </a:r>
            <a:r>
              <a:rPr lang="fa-IR" sz="2800" dirty="0">
                <a:cs typeface="B Nazanin" panose="00000400000000000000" pitchFamily="2" charset="-78"/>
              </a:rPr>
              <a:t>نگهدارنده را مي توان از قانون دوم نيوتن در جهت افق بدست اورد</a:t>
            </a:r>
            <a:r>
              <a:rPr lang="fa-IR" sz="2800" dirty="0" smtClean="0">
                <a:cs typeface="B Nazanin" panose="00000400000000000000" pitchFamily="2" charset="-78"/>
              </a:rPr>
              <a:t>: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800" dirty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در لغزش مقاومت اصطكاك  بوجود امده در دو طول پايه ديوار كاملا متحرك مي باشد ،بنابراين </a:t>
            </a:r>
            <a:endParaRPr lang="en-US" sz="2800" dirty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67794" y="1862795"/>
            <a:ext cx="384236" cy="25821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541783" y="3947224"/>
            <a:ext cx="2025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نتیجه گیری</a:t>
            </a:r>
            <a:endParaRPr lang="en-US" sz="2000" dirty="0">
              <a:cs typeface="B Nazanin" panose="00000400000000000000" pitchFamily="2" charset="-78"/>
            </a:endParaRPr>
          </a:p>
        </p:txBody>
      </p:sp>
      <p:pic>
        <p:nvPicPr>
          <p:cNvPr id="27" name="Picture 26"/>
          <p:cNvPicPr/>
          <p:nvPr/>
        </p:nvPicPr>
        <p:blipFill>
          <a:blip r:embed="rId2"/>
          <a:stretch>
            <a:fillRect/>
          </a:stretch>
        </p:blipFill>
        <p:spPr>
          <a:xfrm>
            <a:off x="668013" y="3856766"/>
            <a:ext cx="5724525" cy="581025"/>
          </a:xfrm>
          <a:prstGeom prst="rect">
            <a:avLst/>
          </a:prstGeom>
        </p:spPr>
      </p:pic>
      <p:pic>
        <p:nvPicPr>
          <p:cNvPr id="28" name="Picture 27"/>
          <p:cNvPicPr/>
          <p:nvPr/>
        </p:nvPicPr>
        <p:blipFill>
          <a:blip r:embed="rId3"/>
          <a:stretch>
            <a:fillRect/>
          </a:stretch>
        </p:blipFill>
        <p:spPr>
          <a:xfrm>
            <a:off x="758481" y="5827363"/>
            <a:ext cx="5969207" cy="48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501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433305" y="1422881"/>
            <a:ext cx="2185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فرمولبندی مقاوم با دیوار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541784" y="2289717"/>
            <a:ext cx="1973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فرمولبندی تقویت شده</a:t>
            </a:r>
            <a:endParaRPr lang="en-US" sz="20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جابجایی ها</a:t>
            </a:r>
            <a:endParaRPr lang="en-US" sz="20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پیشنهادات</a:t>
            </a:r>
            <a:endParaRPr lang="en-US" sz="2000" dirty="0">
              <a:cs typeface="B Nazanin" panose="000004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139486" y="232476"/>
                <a:ext cx="9293818" cy="64008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28575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 anchorCtr="0"/>
              <a:lstStyle/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fa-IR" sz="2800" dirty="0" smtClean="0">
                    <a:cs typeface="B Nazanin" panose="00000400000000000000" pitchFamily="2" charset="-78"/>
                  </a:rPr>
                  <a:t>باجايگذاري </a:t>
                </a:r>
                <a:r>
                  <a:rPr lang="en-US" sz="2800" dirty="0">
                    <a:cs typeface="B Nazanin" panose="00000400000000000000" pitchFamily="2" charset="-78"/>
                  </a:rPr>
                  <a:t>T</a:t>
                </a:r>
                <a:r>
                  <a:rPr lang="en-US" sz="2800" baseline="-25000" dirty="0">
                    <a:cs typeface="B Nazanin" panose="00000400000000000000" pitchFamily="2" charset="-78"/>
                  </a:rPr>
                  <a:t>w</a:t>
                </a:r>
                <a:r>
                  <a:rPr lang="fa-IR" sz="2800" dirty="0">
                    <a:cs typeface="B Nazanin" panose="00000400000000000000" pitchFamily="2" charset="-78"/>
                  </a:rPr>
                  <a:t> در معادله 1 با عبارت داده شده در معادله 2 و مرتب كردن دوباره معادله 1 نتيجه مي شود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:</a:t>
                </a:r>
              </a:p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fa-IR" sz="2800" dirty="0" smtClean="0">
                  <a:cs typeface="B Nazanin" panose="00000400000000000000" pitchFamily="2" charset="-78"/>
                </a:endParaRPr>
              </a:p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fa-IR" sz="2800" dirty="0">
                  <a:cs typeface="B Nazanin" panose="00000400000000000000" pitchFamily="2" charset="-78"/>
                </a:endParaRPr>
              </a:p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fa-IR" sz="2800" dirty="0">
                    <a:cs typeface="B Nazanin" panose="00000400000000000000" pitchFamily="2" charset="-78"/>
                  </a:rPr>
                  <a:t>براي مكانيسم گسيختگي چرخشي نشان داده شده در نمودار 4 پارامتر حركت گوه عامل پشت ديوار نگهدارنده ثقل 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چرخش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a-IR" sz="2800">
                        <a:latin typeface="Cambria Math" panose="02040503050406030204" pitchFamily="18" charset="0"/>
                      </a:rPr>
                      <m:t>θ</m:t>
                    </m:r>
                  </m:oMath>
                </a14:m>
                <a:r>
                  <a:rPr lang="fa-IR" sz="2800" dirty="0">
                    <a:cs typeface="B Nazanin" panose="00000400000000000000" pitchFamily="2" charset="-78"/>
                  </a:rPr>
                  <a:t> هرگز ثقل در حول قطب </a:t>
                </a:r>
                <a:r>
                  <a:rPr lang="en-US" sz="2800" dirty="0">
                    <a:cs typeface="B Nazanin" panose="00000400000000000000" pitchFamily="2" charset="-78"/>
                  </a:rPr>
                  <a:t> o </a:t>
                </a:r>
                <a:r>
                  <a:rPr lang="fa-IR" sz="2800" dirty="0">
                    <a:cs typeface="B Nazanin" panose="00000400000000000000" pitchFamily="2" charset="-78"/>
                  </a:rPr>
                  <a:t> دايره لغزش نمي باشد.شتاب زاويه اي گوه 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عامل </a:t>
                </a:r>
                <a:r>
                  <a:rPr lang="en-US" sz="2800" dirty="0" smtClean="0">
                    <a:cs typeface="B Nazanin" panose="00000400000000000000" pitchFamily="2" charset="-78"/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a-IR" sz="280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sz="280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a-IR" sz="2800" dirty="0">
                    <a:cs typeface="B Nazanin" panose="00000400000000000000" pitchFamily="2" charset="-78"/>
                  </a:rPr>
                  <a:t> از اختلاف بين گشتاور محرك و مقاومت لنگر در حول قطب </a:t>
                </a:r>
                <a:r>
                  <a:rPr lang="en-US" sz="2800" dirty="0">
                    <a:cs typeface="B Nazanin" panose="00000400000000000000" pitchFamily="2" charset="-78"/>
                  </a:rPr>
                  <a:t>  O </a:t>
                </a:r>
                <a:r>
                  <a:rPr lang="fa-IR" sz="2800" dirty="0">
                    <a:cs typeface="B Nazanin" panose="00000400000000000000" pitchFamily="2" charset="-78"/>
                  </a:rPr>
                  <a:t>دايره لغزش مي 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باشد:</a:t>
                </a:r>
                <a:endParaRPr lang="en-US" sz="2800" dirty="0">
                  <a:cs typeface="B Nazanin" panose="00000400000000000000" pitchFamily="2" charset="-78"/>
                </a:endParaRPr>
              </a:p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fa-IR" sz="2800" dirty="0" smtClean="0">
                  <a:cs typeface="B Nazanin" panose="00000400000000000000" pitchFamily="2" charset="-78"/>
                </a:endParaRPr>
              </a:p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en-US" sz="2800" dirty="0">
                  <a:cs typeface="B Nazanin" panose="00000400000000000000" pitchFamily="2" charset="-78"/>
                </a:endParaRPr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486" y="232476"/>
                <a:ext cx="9293818" cy="640080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28575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67794" y="1862795"/>
            <a:ext cx="384236" cy="25821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541783" y="3947224"/>
            <a:ext cx="2025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نتیجه گیری</a:t>
            </a:r>
            <a:endParaRPr lang="en-US" sz="2000" dirty="0">
              <a:cs typeface="B Nazanin" panose="00000400000000000000" pitchFamily="2" charset="-78"/>
            </a:endParaRPr>
          </a:p>
        </p:txBody>
      </p:sp>
      <p:pic>
        <p:nvPicPr>
          <p:cNvPr id="27" name="Picture 26"/>
          <p:cNvPicPr/>
          <p:nvPr/>
        </p:nvPicPr>
        <p:blipFill>
          <a:blip r:embed="rId3"/>
          <a:stretch>
            <a:fillRect/>
          </a:stretch>
        </p:blipFill>
        <p:spPr>
          <a:xfrm>
            <a:off x="2170205" y="1868544"/>
            <a:ext cx="5564188" cy="630947"/>
          </a:xfrm>
          <a:prstGeom prst="rect">
            <a:avLst/>
          </a:prstGeom>
        </p:spPr>
      </p:pic>
      <p:pic>
        <p:nvPicPr>
          <p:cNvPr id="28" name="Picture 27"/>
          <p:cNvPicPr/>
          <p:nvPr/>
        </p:nvPicPr>
        <p:blipFill>
          <a:blip r:embed="rId4"/>
          <a:stretch>
            <a:fillRect/>
          </a:stretch>
        </p:blipFill>
        <p:spPr>
          <a:xfrm>
            <a:off x="2025606" y="5605911"/>
            <a:ext cx="6055403" cy="744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781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433305" y="1422881"/>
            <a:ext cx="2185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فرمولبندی مقاوم با دیوار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541784" y="2289717"/>
            <a:ext cx="1973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فرمولبندی تقویت شده</a:t>
            </a:r>
            <a:endParaRPr lang="en-US" sz="20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جابجایی ها</a:t>
            </a:r>
            <a:endParaRPr lang="en-US" sz="20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پیشنهادات</a:t>
            </a:r>
            <a:endParaRPr lang="en-US" sz="2000" dirty="0">
              <a:cs typeface="B Nazanin" panose="000004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139486" y="232476"/>
                <a:ext cx="9293818" cy="64008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28575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 anchorCtr="0"/>
              <a:lstStyle/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fa-IR" sz="2600" dirty="0" smtClean="0">
                    <a:cs typeface="B Nazanin" panose="00000400000000000000" pitchFamily="2" charset="-78"/>
                  </a:rPr>
                  <a:t>همانطور </a:t>
                </a:r>
                <a:r>
                  <a:rPr lang="fa-IR" sz="2600" dirty="0">
                    <a:cs typeface="B Nazanin" panose="00000400000000000000" pitchFamily="2" charset="-78"/>
                  </a:rPr>
                  <a:t>كه در نمودار 4 نشان داده مي شود </a:t>
                </a:r>
                <a:r>
                  <a:rPr lang="fa-IR" sz="2600" dirty="0" smtClean="0">
                    <a:cs typeface="B Nazanin" panose="00000400000000000000" pitchFamily="2" charset="-78"/>
                  </a:rPr>
                  <a:t>نقطه</a:t>
                </a:r>
                <a:r>
                  <a:rPr lang="en-US" sz="2600" dirty="0" smtClean="0">
                    <a:cs typeface="B Nazanin" panose="00000400000000000000" pitchFamily="2" charset="-78"/>
                  </a:rPr>
                  <a:t> </a:t>
                </a:r>
                <a:r>
                  <a:rPr lang="en-US" sz="2600" dirty="0">
                    <a:cs typeface="B Nazanin" panose="00000400000000000000" pitchFamily="2" charset="-78"/>
                  </a:rPr>
                  <a:t>A </a:t>
                </a:r>
                <a:r>
                  <a:rPr lang="fa-IR" sz="2600" dirty="0" smtClean="0">
                    <a:cs typeface="B Nazanin" panose="00000400000000000000" pitchFamily="2" charset="-78"/>
                  </a:rPr>
                  <a:t>روي </a:t>
                </a:r>
                <a:r>
                  <a:rPr lang="fa-IR" sz="2600" dirty="0">
                    <a:cs typeface="B Nazanin" panose="00000400000000000000" pitchFamily="2" charset="-78"/>
                  </a:rPr>
                  <a:t>ديوار نگهدارنده ثقل و نقطه </a:t>
                </a:r>
                <a:r>
                  <a:rPr lang="en-US" sz="2600" dirty="0">
                    <a:cs typeface="B Nazanin" panose="00000400000000000000" pitchFamily="2" charset="-78"/>
                  </a:rPr>
                  <a:t> </a:t>
                </a:r>
                <a:r>
                  <a:rPr lang="en-US" sz="2600" dirty="0" smtClean="0">
                    <a:cs typeface="B Nazanin" panose="00000400000000000000" pitchFamily="2" charset="-78"/>
                  </a:rPr>
                  <a:t>A</a:t>
                </a:r>
                <a:r>
                  <a:rPr lang="fa-IR" sz="2600" dirty="0" smtClean="0">
                    <a:cs typeface="B Nazanin" panose="00000400000000000000" pitchFamily="2" charset="-78"/>
                  </a:rPr>
                  <a:t> در </a:t>
                </a:r>
                <a:r>
                  <a:rPr lang="fa-IR" sz="2600" dirty="0">
                    <a:cs typeface="B Nazanin" panose="00000400000000000000" pitchFamily="2" charset="-78"/>
                  </a:rPr>
                  <a:t>پايين گوه عامل جابجايي افقي يكساني دارند و بنابراين پارامترهاي </a:t>
                </a:r>
                <a:r>
                  <a:rPr lang="fa-IR" sz="2600" dirty="0" smtClean="0">
                    <a:cs typeface="B Nazanin" panose="00000400000000000000" pitchFamily="2" charset="-78"/>
                  </a:rPr>
                  <a:t>حركت</a:t>
                </a:r>
                <a:r>
                  <a:rPr lang="en-US" sz="2600" cap="all" dirty="0" err="1" smtClean="0">
                    <a:cs typeface="B Nazanin" panose="00000400000000000000" pitchFamily="2" charset="-78"/>
                  </a:rPr>
                  <a:t>s</a:t>
                </a:r>
                <a:r>
                  <a:rPr lang="en-US" sz="2600" baseline="-25000" dirty="0" err="1" smtClean="0">
                    <a:cs typeface="B Nazanin" panose="00000400000000000000" pitchFamily="2" charset="-78"/>
                  </a:rPr>
                  <a:t>Ah</a:t>
                </a:r>
                <a:r>
                  <a:rPr lang="en-US" sz="2600" dirty="0" smtClean="0">
                    <a:cs typeface="B Nazanin" panose="00000400000000000000" pitchFamily="2" charset="-78"/>
                  </a:rPr>
                  <a:t> </a:t>
                </a:r>
                <a:r>
                  <a:rPr lang="fa-IR" sz="2600" dirty="0" smtClean="0">
                    <a:cs typeface="B Nazanin" panose="00000400000000000000" pitchFamily="2" charset="-78"/>
                  </a:rPr>
                  <a:t> و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a-IR" sz="2600">
                        <a:latin typeface="Cambria Math" panose="02040503050406030204" pitchFamily="18" charset="0"/>
                      </a:rPr>
                      <m:t>θ</m:t>
                    </m:r>
                  </m:oMath>
                </a14:m>
                <a:r>
                  <a:rPr lang="fa-IR" sz="2600" dirty="0">
                    <a:cs typeface="B Nazanin" panose="00000400000000000000" pitchFamily="2" charset="-78"/>
                  </a:rPr>
                  <a:t> </a:t>
                </a:r>
                <a:r>
                  <a:rPr lang="fa-IR" sz="2600" dirty="0" smtClean="0">
                    <a:cs typeface="B Nazanin" panose="00000400000000000000" pitchFamily="2" charset="-78"/>
                  </a:rPr>
                  <a:t>مي </a:t>
                </a:r>
                <a:r>
                  <a:rPr lang="fa-IR" sz="2600" dirty="0">
                    <a:cs typeface="B Nazanin" panose="00000400000000000000" pitchFamily="2" charset="-78"/>
                  </a:rPr>
                  <a:t>تواند بوسيله معادله زير بهم ربط داشته باشد</a:t>
                </a:r>
                <a:r>
                  <a:rPr lang="fa-IR" sz="2600" dirty="0" smtClean="0">
                    <a:cs typeface="B Nazanin" panose="00000400000000000000" pitchFamily="2" charset="-78"/>
                  </a:rPr>
                  <a:t>:</a:t>
                </a:r>
              </a:p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fa-IR" sz="2800" dirty="0">
                  <a:cs typeface="B Nazanin" panose="00000400000000000000" pitchFamily="2" charset="-78"/>
                </a:endParaRPr>
              </a:p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fa-IR" sz="2600" dirty="0">
                    <a:cs typeface="B Nazanin" panose="00000400000000000000" pitchFamily="2" charset="-78"/>
                  </a:rPr>
                  <a:t>شكل مشابهي از معادله </a:t>
                </a:r>
                <a:r>
                  <a:rPr lang="en-US" sz="2600" dirty="0">
                    <a:cs typeface="B Nazanin" panose="00000400000000000000" pitchFamily="2" charset="-78"/>
                  </a:rPr>
                  <a:t>5</a:t>
                </a:r>
                <a:r>
                  <a:rPr lang="fa-IR" sz="2600" dirty="0">
                    <a:cs typeface="B Nazanin" panose="00000400000000000000" pitchFamily="2" charset="-78"/>
                  </a:rPr>
                  <a:t> را مي توان بر حسب شتاب </a:t>
                </a:r>
                <a:r>
                  <a:rPr lang="fa-IR" sz="2600" dirty="0" smtClean="0">
                    <a:cs typeface="B Nazanin" panose="00000400000000000000" pitchFamily="2" charset="-78"/>
                  </a:rPr>
                  <a:t>هاي </a:t>
                </a:r>
                <a:r>
                  <a:rPr lang="en-US" sz="2600" dirty="0" smtClean="0">
                    <a:cs typeface="B Nazanin" panose="00000400000000000000" pitchFamily="2" charset="-78"/>
                  </a:rPr>
                  <a:t>(</a:t>
                </a:r>
                <a:r>
                  <a:rPr lang="en-US" sz="2600" cap="all" dirty="0" err="1">
                    <a:cs typeface="B Nazanin" panose="00000400000000000000" pitchFamily="2" charset="-78"/>
                  </a:rPr>
                  <a:t>s</a:t>
                </a:r>
                <a:r>
                  <a:rPr lang="en-US" sz="2600" baseline="-25000" dirty="0" err="1">
                    <a:cs typeface="B Nazanin" panose="00000400000000000000" pitchFamily="2" charset="-78"/>
                  </a:rPr>
                  <a:t>Ah</a:t>
                </a:r>
                <a:r>
                  <a:rPr lang="en-US" sz="2600" dirty="0">
                    <a:cs typeface="B Nazanin" panose="00000400000000000000" pitchFamily="2" charset="-78"/>
                  </a:rPr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a-IR" sz="260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sz="260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600" dirty="0" smtClean="0">
                    <a:cs typeface="B Nazanin" panose="00000400000000000000" pitchFamily="2" charset="-78"/>
                  </a:rPr>
                  <a:t> </a:t>
                </a:r>
                <a:r>
                  <a:rPr lang="fa-IR" sz="2600" dirty="0" smtClean="0">
                    <a:cs typeface="B Nazanin" panose="00000400000000000000" pitchFamily="2" charset="-78"/>
                  </a:rPr>
                  <a:t> بدست </a:t>
                </a:r>
                <a:r>
                  <a:rPr lang="fa-IR" sz="2600" dirty="0">
                    <a:cs typeface="B Nazanin" panose="00000400000000000000" pitchFamily="2" charset="-78"/>
                  </a:rPr>
                  <a:t>اورد كه با تركيب كردن با معادله هاي 3 و4 به شكل زير در مي ايد</a:t>
                </a:r>
                <a:r>
                  <a:rPr lang="fa-IR" sz="2600" dirty="0" smtClean="0">
                    <a:cs typeface="B Nazanin" panose="00000400000000000000" pitchFamily="2" charset="-78"/>
                  </a:rPr>
                  <a:t>:</a:t>
                </a:r>
              </a:p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fa-IR" sz="2600" dirty="0" smtClean="0">
                  <a:cs typeface="B Nazanin" panose="00000400000000000000" pitchFamily="2" charset="-78"/>
                </a:endParaRPr>
              </a:p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fa-IR" sz="2800" dirty="0">
                  <a:cs typeface="B Nazanin" panose="00000400000000000000" pitchFamily="2" charset="-78"/>
                </a:endParaRPr>
              </a:p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fa-IR" sz="2600" dirty="0">
                    <a:cs typeface="B Nazanin" panose="00000400000000000000" pitchFamily="2" charset="-78"/>
                  </a:rPr>
                  <a:t>بر اساس معادله </a:t>
                </a:r>
                <a:r>
                  <a:rPr lang="en-US" sz="2600" dirty="0">
                    <a:cs typeface="B Nazanin" panose="00000400000000000000" pitchFamily="2" charset="-78"/>
                  </a:rPr>
                  <a:t>6</a:t>
                </a:r>
                <a:r>
                  <a:rPr lang="fa-IR" sz="2600" dirty="0">
                    <a:cs typeface="B Nazanin" panose="00000400000000000000" pitchFamily="2" charset="-78"/>
                  </a:rPr>
                  <a:t> حل شكل بسته شتاب زاويه را مي توان به شكل زير بدست اورد:</a:t>
                </a:r>
                <a:endParaRPr lang="en-US" sz="2600" dirty="0">
                  <a:cs typeface="B Nazanin" panose="00000400000000000000" pitchFamily="2" charset="-78"/>
                </a:endParaRPr>
              </a:p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en-US" sz="2800" dirty="0">
                  <a:cs typeface="B Nazanin" panose="00000400000000000000" pitchFamily="2" charset="-78"/>
                </a:endParaRPr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486" y="232476"/>
                <a:ext cx="9293818" cy="640080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28575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67794" y="1862795"/>
            <a:ext cx="384236" cy="25821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541783" y="3947224"/>
            <a:ext cx="2025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نتیجه گیری</a:t>
            </a:r>
            <a:endParaRPr lang="en-US" sz="2000" dirty="0">
              <a:cs typeface="B Nazanin" panose="00000400000000000000" pitchFamily="2" charset="-78"/>
            </a:endParaRPr>
          </a:p>
        </p:txBody>
      </p:sp>
      <p:pic>
        <p:nvPicPr>
          <p:cNvPr id="27" name="Picture 26"/>
          <p:cNvPicPr/>
          <p:nvPr/>
        </p:nvPicPr>
        <p:blipFill>
          <a:blip r:embed="rId3"/>
          <a:stretch>
            <a:fillRect/>
          </a:stretch>
        </p:blipFill>
        <p:spPr>
          <a:xfrm>
            <a:off x="3770440" y="2347283"/>
            <a:ext cx="2296160" cy="492125"/>
          </a:xfrm>
          <a:prstGeom prst="rect">
            <a:avLst/>
          </a:prstGeom>
        </p:spPr>
      </p:pic>
      <p:pic>
        <p:nvPicPr>
          <p:cNvPr id="28" name="Picture 27"/>
          <p:cNvPicPr/>
          <p:nvPr/>
        </p:nvPicPr>
        <p:blipFill>
          <a:blip r:embed="rId4"/>
          <a:stretch>
            <a:fillRect/>
          </a:stretch>
        </p:blipFill>
        <p:spPr>
          <a:xfrm>
            <a:off x="2469859" y="4161967"/>
            <a:ext cx="4902491" cy="1053353"/>
          </a:xfrm>
          <a:prstGeom prst="rect">
            <a:avLst/>
          </a:prstGeom>
        </p:spPr>
      </p:pic>
      <p:pic>
        <p:nvPicPr>
          <p:cNvPr id="29" name="Picture 28"/>
          <p:cNvPicPr/>
          <p:nvPr/>
        </p:nvPicPr>
        <p:blipFill>
          <a:blip r:embed="rId5"/>
          <a:stretch>
            <a:fillRect/>
          </a:stretch>
        </p:blipFill>
        <p:spPr>
          <a:xfrm>
            <a:off x="3732657" y="5884470"/>
            <a:ext cx="2371725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252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433305" y="1422881"/>
            <a:ext cx="2185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فرمولبندی مقاوم با دیوار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541784" y="2289717"/>
            <a:ext cx="1973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فرمولبندی تقویت شده</a:t>
            </a:r>
            <a:endParaRPr lang="en-US" sz="20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جابجایی ها</a:t>
            </a:r>
            <a:endParaRPr lang="en-US" sz="20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پیشنهادات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 rtl="1">
              <a:lnSpc>
                <a:spcPct val="150000"/>
              </a:lnSpc>
            </a:pPr>
            <a:r>
              <a:rPr lang="fa-I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ضريب </a:t>
            </a:r>
            <a:r>
              <a:rPr lang="fa-I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بازده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600" dirty="0">
                <a:cs typeface="B Nazanin" panose="00000400000000000000" pitchFamily="2" charset="-78"/>
              </a:rPr>
              <a:t>RICHARDS &amp; ELMS  </a:t>
            </a:r>
            <a:r>
              <a:rPr lang="fa-IR" sz="2600" dirty="0" smtClean="0">
                <a:cs typeface="B Nazanin" panose="00000400000000000000" pitchFamily="2" charset="-78"/>
              </a:rPr>
              <a:t> در </a:t>
            </a:r>
            <a:r>
              <a:rPr lang="fa-IR" sz="2600" dirty="0">
                <a:cs typeface="B Nazanin" panose="00000400000000000000" pitchFamily="2" charset="-78"/>
              </a:rPr>
              <a:t>تحليل خود از جابجايي هاي ديوار نگهدارنده ثقل </a:t>
            </a:r>
            <a:r>
              <a:rPr lang="fa-IR" sz="2600" dirty="0" smtClean="0">
                <a:cs typeface="B Nazanin" panose="00000400000000000000" pitchFamily="2" charset="-78"/>
              </a:rPr>
              <a:t>حاصل </a:t>
            </a:r>
            <a:r>
              <a:rPr lang="fa-IR" sz="2600" dirty="0">
                <a:cs typeface="B Nazanin" panose="00000400000000000000" pitchFamily="2" charset="-78"/>
              </a:rPr>
              <a:t>از زمين لرزه پيشنهاد كردند كه شتاب بازده سيستم ديوار-خاكريزي مي تواند از تعادل محدود ديوار نگهدارنده </a:t>
            </a:r>
            <a:r>
              <a:rPr lang="fa-IR" sz="2600" dirty="0" smtClean="0">
                <a:cs typeface="B Nazanin" panose="00000400000000000000" pitchFamily="2" charset="-78"/>
              </a:rPr>
              <a:t>ثقل </a:t>
            </a:r>
            <a:r>
              <a:rPr lang="fa-IR" sz="2600" dirty="0">
                <a:cs typeface="B Nazanin" panose="00000400000000000000" pitchFamily="2" charset="-78"/>
              </a:rPr>
              <a:t>با استفاده از معادله فشار محوري ديوار </a:t>
            </a:r>
            <a:r>
              <a:rPr lang="fa-IR" sz="2600" dirty="0" smtClean="0">
                <a:cs typeface="B Nazanin" panose="00000400000000000000" pitchFamily="2" charset="-78"/>
              </a:rPr>
              <a:t>عامل</a:t>
            </a:r>
            <a:r>
              <a:rPr lang="en-US" sz="2600" dirty="0" smtClean="0">
                <a:cs typeface="B Nazanin" panose="00000400000000000000" pitchFamily="2" charset="-78"/>
              </a:rPr>
              <a:t>P </a:t>
            </a:r>
            <a:r>
              <a:rPr lang="fa-IR" sz="2600" dirty="0" smtClean="0">
                <a:cs typeface="B Nazanin" panose="00000400000000000000" pitchFamily="2" charset="-78"/>
              </a:rPr>
              <a:t> مشتق </a:t>
            </a:r>
            <a:r>
              <a:rPr lang="fa-IR" sz="2600" dirty="0">
                <a:cs typeface="B Nazanin" panose="00000400000000000000" pitchFamily="2" charset="-78"/>
              </a:rPr>
              <a:t>شده از تحليل </a:t>
            </a:r>
            <a:r>
              <a:rPr lang="en-US" sz="2600" dirty="0" smtClean="0">
                <a:cs typeface="B Nazanin" panose="00000400000000000000" pitchFamily="2" charset="-78"/>
              </a:rPr>
              <a:t>MONONOBE </a:t>
            </a:r>
            <a:r>
              <a:rPr lang="en-US" sz="2600" dirty="0">
                <a:cs typeface="B Nazanin" panose="00000400000000000000" pitchFamily="2" charset="-78"/>
              </a:rPr>
              <a:t>– OKABE </a:t>
            </a:r>
            <a:r>
              <a:rPr lang="fa-IR" sz="2600" dirty="0">
                <a:cs typeface="B Nazanin" panose="00000400000000000000" pitchFamily="2" charset="-78"/>
              </a:rPr>
              <a:t> ارزيابي گردند. بدليل وجود داشتن  اين ضريب زمين لرزه </a:t>
            </a:r>
            <a:r>
              <a:rPr lang="fa-IR" sz="2600" dirty="0" smtClean="0">
                <a:cs typeface="B Nazanin" panose="00000400000000000000" pitchFamily="2" charset="-78"/>
              </a:rPr>
              <a:t>اي</a:t>
            </a:r>
            <a:r>
              <a:rPr lang="en-US" sz="2600" dirty="0" smtClean="0">
                <a:cs typeface="B Nazanin" panose="00000400000000000000" pitchFamily="2" charset="-78"/>
              </a:rPr>
              <a:t> </a:t>
            </a:r>
            <a:r>
              <a:rPr lang="en-US" sz="2600" dirty="0">
                <a:cs typeface="B Nazanin" panose="00000400000000000000" pitchFamily="2" charset="-78"/>
              </a:rPr>
              <a:t>K </a:t>
            </a:r>
            <a:r>
              <a:rPr lang="fa-IR" sz="2600" dirty="0" smtClean="0">
                <a:cs typeface="B Nazanin" panose="00000400000000000000" pitchFamily="2" charset="-78"/>
              </a:rPr>
              <a:t>در </a:t>
            </a:r>
            <a:r>
              <a:rPr lang="fa-IR" sz="2600" dirty="0">
                <a:cs typeface="B Nazanin" panose="00000400000000000000" pitchFamily="2" charset="-78"/>
              </a:rPr>
              <a:t>عبارت فشار محوري ديوار پويا داده شده بوسيله روش </a:t>
            </a:r>
            <a:r>
              <a:rPr lang="en-US" sz="2600" dirty="0" err="1">
                <a:cs typeface="B Nazanin" panose="00000400000000000000" pitchFamily="2" charset="-78"/>
              </a:rPr>
              <a:t>mononobe</a:t>
            </a:r>
            <a:r>
              <a:rPr lang="en-US" sz="2600" dirty="0">
                <a:cs typeface="B Nazanin" panose="00000400000000000000" pitchFamily="2" charset="-78"/>
              </a:rPr>
              <a:t> –</a:t>
            </a:r>
            <a:r>
              <a:rPr lang="en-US" sz="2600" dirty="0" err="1">
                <a:cs typeface="B Nazanin" panose="00000400000000000000" pitchFamily="2" charset="-78"/>
              </a:rPr>
              <a:t>okabe</a:t>
            </a:r>
            <a:r>
              <a:rPr lang="en-US" sz="2600" dirty="0">
                <a:cs typeface="B Nazanin" panose="00000400000000000000" pitchFamily="2" charset="-78"/>
              </a:rPr>
              <a:t> </a:t>
            </a:r>
            <a:r>
              <a:rPr lang="fa-IR" sz="2600" dirty="0">
                <a:cs typeface="B Nazanin" panose="00000400000000000000" pitchFamily="2" charset="-78"/>
              </a:rPr>
              <a:t> يك پروسه تكراري براي تعيين شتاب بازده مورد نياز است. اما در اين تحقيق يك پروسه گرافيكي  براي ارزيابي ضريب بازده </a:t>
            </a:r>
            <a:r>
              <a:rPr lang="en-US" sz="2600" dirty="0">
                <a:cs typeface="B Nazanin" panose="00000400000000000000" pitchFamily="2" charset="-78"/>
              </a:rPr>
              <a:t>(</a:t>
            </a:r>
            <a:r>
              <a:rPr lang="en-US" sz="2600" dirty="0" err="1">
                <a:cs typeface="B Nazanin" panose="00000400000000000000" pitchFamily="2" charset="-78"/>
              </a:rPr>
              <a:t>K</a:t>
            </a:r>
            <a:r>
              <a:rPr lang="en-US" sz="2600" baseline="-25000" dirty="0" err="1">
                <a:cs typeface="B Nazanin" panose="00000400000000000000" pitchFamily="2" charset="-78"/>
              </a:rPr>
              <a:t>y</a:t>
            </a:r>
            <a:r>
              <a:rPr lang="en-US" sz="2600" dirty="0">
                <a:cs typeface="B Nazanin" panose="00000400000000000000" pitchFamily="2" charset="-78"/>
              </a:rPr>
              <a:t>)</a:t>
            </a:r>
            <a:r>
              <a:rPr lang="fa-IR" sz="2600" dirty="0">
                <a:cs typeface="B Nazanin" panose="00000400000000000000" pitchFamily="2" charset="-78"/>
              </a:rPr>
              <a:t> با استفاده از مقادير فشار محوري ديوار عامل(</a:t>
            </a:r>
            <a:r>
              <a:rPr lang="en-US" sz="2600" dirty="0">
                <a:cs typeface="B Nazanin" panose="00000400000000000000" pitchFamily="2" charset="-78"/>
              </a:rPr>
              <a:t>p</a:t>
            </a:r>
            <a:r>
              <a:rPr lang="fa-IR" sz="2600" dirty="0">
                <a:cs typeface="B Nazanin" panose="00000400000000000000" pitchFamily="2" charset="-78"/>
              </a:rPr>
              <a:t>) تخميين زده شده كه بطور جداگانه براي ديوار نگهدانده ثقل  و گوه عامل خاك پشت ديوار استفاده مي شود.(نمودار4</a:t>
            </a:r>
            <a:r>
              <a:rPr lang="fa-IR" sz="2600" dirty="0" smtClean="0">
                <a:cs typeface="B Nazanin" panose="00000400000000000000" pitchFamily="2" charset="-78"/>
              </a:rPr>
              <a:t>)</a:t>
            </a:r>
            <a:endParaRPr lang="en-US" sz="2600" dirty="0"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67794" y="1862795"/>
            <a:ext cx="384236" cy="25821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541783" y="3947224"/>
            <a:ext cx="2025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نتیجه گیری</a:t>
            </a:r>
            <a:endParaRPr lang="en-US" sz="2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74860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452</Words>
  <Application>Microsoft Office PowerPoint</Application>
  <PresentationFormat>Widescreen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B Nazanin</vt:lpstr>
      <vt:lpstr>Calibri</vt:lpstr>
      <vt:lpstr>Calibri Light</vt:lpstr>
      <vt:lpstr>Cambria Math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madsg.com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Khastkhodaei;madsg.com</dc:creator>
  <dc:description>madsg.com</dc:description>
  <cp:lastModifiedBy>8p</cp:lastModifiedBy>
  <cp:revision>31</cp:revision>
  <dcterms:created xsi:type="dcterms:W3CDTF">2014-08-21T14:23:12Z</dcterms:created>
  <dcterms:modified xsi:type="dcterms:W3CDTF">2017-10-02T09:03:42Z</dcterms:modified>
</cp:coreProperties>
</file>