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0" d="100"/>
          <a:sy n="70" d="100"/>
        </p:scale>
        <p:origin x="714" y="7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B6608B6-3C68-443D-8F55-B3AD0BC9A5A8}" type="datetimeFigureOut">
              <a:rPr lang="en-US" smtClean="0"/>
              <a:t>10/8/2017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33FF22-A95F-4F53-AAEF-FF7BF90C33A8}" type="slidenum">
              <a:rPr lang="en-US" smtClean="0"/>
              <a:t>‹#›</a:t>
            </a:fld>
            <a:endParaRPr lang="en-US"/>
          </a:p>
        </p:txBody>
      </p:sp>
    </p:spTree>
    <p:extLst>
      <p:ext uri="{BB962C8B-B14F-4D97-AF65-F5344CB8AC3E}">
        <p14:creationId xmlns:p14="http://schemas.microsoft.com/office/powerpoint/2010/main" val="27621707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B6608B6-3C68-443D-8F55-B3AD0BC9A5A8}" type="datetimeFigureOut">
              <a:rPr lang="en-US" smtClean="0"/>
              <a:t>10/8/2017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33FF22-A95F-4F53-AAEF-FF7BF90C33A8}" type="slidenum">
              <a:rPr lang="en-US" smtClean="0"/>
              <a:t>‹#›</a:t>
            </a:fld>
            <a:endParaRPr lang="en-US"/>
          </a:p>
        </p:txBody>
      </p:sp>
    </p:spTree>
    <p:extLst>
      <p:ext uri="{BB962C8B-B14F-4D97-AF65-F5344CB8AC3E}">
        <p14:creationId xmlns:p14="http://schemas.microsoft.com/office/powerpoint/2010/main" val="32252387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B6608B6-3C68-443D-8F55-B3AD0BC9A5A8}" type="datetimeFigureOut">
              <a:rPr lang="en-US" smtClean="0"/>
              <a:t>10/8/2017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33FF22-A95F-4F53-AAEF-FF7BF90C33A8}" type="slidenum">
              <a:rPr lang="en-US" smtClean="0"/>
              <a:t>‹#›</a:t>
            </a:fld>
            <a:endParaRPr lang="en-US"/>
          </a:p>
        </p:txBody>
      </p:sp>
    </p:spTree>
    <p:extLst>
      <p:ext uri="{BB962C8B-B14F-4D97-AF65-F5344CB8AC3E}">
        <p14:creationId xmlns:p14="http://schemas.microsoft.com/office/powerpoint/2010/main" val="36790887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B6608B6-3C68-443D-8F55-B3AD0BC9A5A8}" type="datetimeFigureOut">
              <a:rPr lang="en-US" smtClean="0"/>
              <a:t>10/8/2017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33FF22-A95F-4F53-AAEF-FF7BF90C33A8}" type="slidenum">
              <a:rPr lang="en-US" smtClean="0"/>
              <a:t>‹#›</a:t>
            </a:fld>
            <a:endParaRPr lang="en-US"/>
          </a:p>
        </p:txBody>
      </p:sp>
    </p:spTree>
    <p:extLst>
      <p:ext uri="{BB962C8B-B14F-4D97-AF65-F5344CB8AC3E}">
        <p14:creationId xmlns:p14="http://schemas.microsoft.com/office/powerpoint/2010/main" val="4208742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B6608B6-3C68-443D-8F55-B3AD0BC9A5A8}" type="datetimeFigureOut">
              <a:rPr lang="en-US" smtClean="0"/>
              <a:t>10/8/2017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33FF22-A95F-4F53-AAEF-FF7BF90C33A8}" type="slidenum">
              <a:rPr lang="en-US" smtClean="0"/>
              <a:t>‹#›</a:t>
            </a:fld>
            <a:endParaRPr lang="en-US"/>
          </a:p>
        </p:txBody>
      </p:sp>
    </p:spTree>
    <p:extLst>
      <p:ext uri="{BB962C8B-B14F-4D97-AF65-F5344CB8AC3E}">
        <p14:creationId xmlns:p14="http://schemas.microsoft.com/office/powerpoint/2010/main" val="24952383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B6608B6-3C68-443D-8F55-B3AD0BC9A5A8}" type="datetimeFigureOut">
              <a:rPr lang="en-US" smtClean="0"/>
              <a:t>10/8/2017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E33FF22-A95F-4F53-AAEF-FF7BF90C33A8}" type="slidenum">
              <a:rPr lang="en-US" smtClean="0"/>
              <a:t>‹#›</a:t>
            </a:fld>
            <a:endParaRPr lang="en-US"/>
          </a:p>
        </p:txBody>
      </p:sp>
    </p:spTree>
    <p:extLst>
      <p:ext uri="{BB962C8B-B14F-4D97-AF65-F5344CB8AC3E}">
        <p14:creationId xmlns:p14="http://schemas.microsoft.com/office/powerpoint/2010/main" val="19557046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B6608B6-3C68-443D-8F55-B3AD0BC9A5A8}" type="datetimeFigureOut">
              <a:rPr lang="en-US" smtClean="0"/>
              <a:t>10/8/2017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E33FF22-A95F-4F53-AAEF-FF7BF90C33A8}" type="slidenum">
              <a:rPr lang="en-US" smtClean="0"/>
              <a:t>‹#›</a:t>
            </a:fld>
            <a:endParaRPr lang="en-US"/>
          </a:p>
        </p:txBody>
      </p:sp>
    </p:spTree>
    <p:extLst>
      <p:ext uri="{BB962C8B-B14F-4D97-AF65-F5344CB8AC3E}">
        <p14:creationId xmlns:p14="http://schemas.microsoft.com/office/powerpoint/2010/main" val="15729045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B6608B6-3C68-443D-8F55-B3AD0BC9A5A8}" type="datetimeFigureOut">
              <a:rPr lang="en-US" smtClean="0"/>
              <a:t>10/8/2017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E33FF22-A95F-4F53-AAEF-FF7BF90C33A8}" type="slidenum">
              <a:rPr lang="en-US" smtClean="0"/>
              <a:t>‹#›</a:t>
            </a:fld>
            <a:endParaRPr lang="en-US"/>
          </a:p>
        </p:txBody>
      </p:sp>
    </p:spTree>
    <p:extLst>
      <p:ext uri="{BB962C8B-B14F-4D97-AF65-F5344CB8AC3E}">
        <p14:creationId xmlns:p14="http://schemas.microsoft.com/office/powerpoint/2010/main" val="28919827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B6608B6-3C68-443D-8F55-B3AD0BC9A5A8}" type="datetimeFigureOut">
              <a:rPr lang="en-US" smtClean="0"/>
              <a:t>10/8/2017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E33FF22-A95F-4F53-AAEF-FF7BF90C33A8}" type="slidenum">
              <a:rPr lang="en-US" smtClean="0"/>
              <a:t>‹#›</a:t>
            </a:fld>
            <a:endParaRPr lang="en-US"/>
          </a:p>
        </p:txBody>
      </p:sp>
    </p:spTree>
    <p:extLst>
      <p:ext uri="{BB962C8B-B14F-4D97-AF65-F5344CB8AC3E}">
        <p14:creationId xmlns:p14="http://schemas.microsoft.com/office/powerpoint/2010/main" val="23249365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B6608B6-3C68-443D-8F55-B3AD0BC9A5A8}" type="datetimeFigureOut">
              <a:rPr lang="en-US" smtClean="0"/>
              <a:t>10/8/2017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E33FF22-A95F-4F53-AAEF-FF7BF90C33A8}" type="slidenum">
              <a:rPr lang="en-US" smtClean="0"/>
              <a:t>‹#›</a:t>
            </a:fld>
            <a:endParaRPr lang="en-US"/>
          </a:p>
        </p:txBody>
      </p:sp>
    </p:spTree>
    <p:extLst>
      <p:ext uri="{BB962C8B-B14F-4D97-AF65-F5344CB8AC3E}">
        <p14:creationId xmlns:p14="http://schemas.microsoft.com/office/powerpoint/2010/main" val="6785483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B6608B6-3C68-443D-8F55-B3AD0BC9A5A8}" type="datetimeFigureOut">
              <a:rPr lang="en-US" smtClean="0"/>
              <a:t>10/8/2017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E33FF22-A95F-4F53-AAEF-FF7BF90C33A8}" type="slidenum">
              <a:rPr lang="en-US" smtClean="0"/>
              <a:t>‹#›</a:t>
            </a:fld>
            <a:endParaRPr lang="en-US"/>
          </a:p>
        </p:txBody>
      </p:sp>
    </p:spTree>
    <p:extLst>
      <p:ext uri="{BB962C8B-B14F-4D97-AF65-F5344CB8AC3E}">
        <p14:creationId xmlns:p14="http://schemas.microsoft.com/office/powerpoint/2010/main" val="6849266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B6608B6-3C68-443D-8F55-B3AD0BC9A5A8}" type="datetimeFigureOut">
              <a:rPr lang="en-US" smtClean="0"/>
              <a:t>10/8/2017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E33FF22-A95F-4F53-AAEF-FF7BF90C33A8}" type="slidenum">
              <a:rPr lang="en-US" smtClean="0"/>
              <a:t>‹#›</a:t>
            </a:fld>
            <a:endParaRPr lang="en-US"/>
          </a:p>
        </p:txBody>
      </p:sp>
    </p:spTree>
    <p:extLst>
      <p:ext uri="{BB962C8B-B14F-4D97-AF65-F5344CB8AC3E}">
        <p14:creationId xmlns:p14="http://schemas.microsoft.com/office/powerpoint/2010/main" val="41669135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 name="Straight Connector 6"/>
          <p:cNvCxnSpPr/>
          <p:nvPr/>
        </p:nvCxnSpPr>
        <p:spPr>
          <a:xfrm flipH="1">
            <a:off x="9650278" y="542440"/>
            <a:ext cx="2541722" cy="0"/>
          </a:xfrm>
          <a:prstGeom prst="line">
            <a:avLst/>
          </a:prstGeom>
          <a:ln w="28575"/>
          <a:effectLst>
            <a:outerShdw blurRad="50800" dist="38100" dir="5400000" algn="t" rotWithShape="0">
              <a:prstClr val="black">
                <a:alpha val="40000"/>
              </a:prstClr>
            </a:outerShdw>
          </a:effectLst>
          <a:scene3d>
            <a:camera prst="orthographicFront"/>
            <a:lightRig rig="threePt" dir="t"/>
          </a:scene3d>
          <a:sp3d>
            <a:bevelT/>
          </a:sp3d>
        </p:spPr>
        <p:style>
          <a:lnRef idx="3">
            <a:schemeClr val="dk1"/>
          </a:lnRef>
          <a:fillRef idx="0">
            <a:schemeClr val="dk1"/>
          </a:fillRef>
          <a:effectRef idx="2">
            <a:schemeClr val="dk1"/>
          </a:effectRef>
          <a:fontRef idx="minor">
            <a:schemeClr val="tx1"/>
          </a:fontRef>
        </p:style>
      </p:cxnSp>
      <p:sp>
        <p:nvSpPr>
          <p:cNvPr id="5" name="Flowchart: Delay 4"/>
          <p:cNvSpPr/>
          <p:nvPr/>
        </p:nvSpPr>
        <p:spPr>
          <a:xfrm rot="5400000">
            <a:off x="11672804" y="423741"/>
            <a:ext cx="635430" cy="836908"/>
          </a:xfrm>
          <a:prstGeom prst="flowChartDelay">
            <a:avLst/>
          </a:prstGeom>
          <a:solidFill>
            <a:schemeClr val="bg1">
              <a:lumMod val="95000"/>
            </a:schemeClr>
          </a:solidFill>
          <a:effectLst>
            <a:outerShdw blurRad="50800" dist="38100" dir="5400000" algn="t" rotWithShape="0">
              <a:prstClr val="black">
                <a:alpha val="40000"/>
              </a:prstClr>
            </a:outerShdw>
          </a:effectLst>
          <a:scene3d>
            <a:camera prst="orthographicFront"/>
            <a:lightRig rig="threePt" dir="t"/>
          </a:scene3d>
          <a:sp3d>
            <a:bevelT/>
          </a:sp3d>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8" name="TextBox 7"/>
          <p:cNvSpPr txBox="1"/>
          <p:nvPr/>
        </p:nvSpPr>
        <p:spPr>
          <a:xfrm>
            <a:off x="9996400" y="580439"/>
            <a:ext cx="1570495" cy="461665"/>
          </a:xfrm>
          <a:prstGeom prst="rect">
            <a:avLst/>
          </a:prstGeom>
          <a:noFill/>
        </p:spPr>
        <p:txBody>
          <a:bodyPr wrap="square" rtlCol="0">
            <a:spAutoFit/>
          </a:bodyPr>
          <a:lstStyle/>
          <a:p>
            <a:pPr algn="r" rtl="1"/>
            <a:r>
              <a:rPr lang="fa-IR" sz="2400" dirty="0" smtClean="0">
                <a:cs typeface="B Nazanin" panose="00000400000000000000" pitchFamily="2" charset="-78"/>
              </a:rPr>
              <a:t>مقدمه</a:t>
            </a:r>
            <a:endParaRPr lang="en-US" sz="2200" dirty="0">
              <a:cs typeface="B Nazanin" panose="00000400000000000000" pitchFamily="2" charset="-78"/>
            </a:endParaRPr>
          </a:p>
        </p:txBody>
      </p:sp>
      <p:cxnSp>
        <p:nvCxnSpPr>
          <p:cNvPr id="9" name="Straight Connector 8"/>
          <p:cNvCxnSpPr/>
          <p:nvPr/>
        </p:nvCxnSpPr>
        <p:spPr>
          <a:xfrm flipH="1">
            <a:off x="9650278" y="1388039"/>
            <a:ext cx="2541722" cy="0"/>
          </a:xfrm>
          <a:prstGeom prst="line">
            <a:avLst/>
          </a:prstGeom>
          <a:ln w="28575"/>
          <a:effectLst>
            <a:outerShdw blurRad="50800" dist="38100" dir="5400000" algn="t" rotWithShape="0">
              <a:prstClr val="black">
                <a:alpha val="40000"/>
              </a:prstClr>
            </a:outerShdw>
          </a:effectLst>
          <a:scene3d>
            <a:camera prst="orthographicFront"/>
            <a:lightRig rig="threePt" dir="t"/>
          </a:scene3d>
          <a:sp3d>
            <a:bevelT/>
          </a:sp3d>
        </p:spPr>
        <p:style>
          <a:lnRef idx="3">
            <a:schemeClr val="dk1"/>
          </a:lnRef>
          <a:fillRef idx="0">
            <a:schemeClr val="dk1"/>
          </a:fillRef>
          <a:effectRef idx="2">
            <a:schemeClr val="dk1"/>
          </a:effectRef>
          <a:fontRef idx="minor">
            <a:schemeClr val="tx1"/>
          </a:fontRef>
        </p:style>
      </p:cxnSp>
      <p:sp>
        <p:nvSpPr>
          <p:cNvPr id="10" name="Flowchart: Delay 9"/>
          <p:cNvSpPr/>
          <p:nvPr/>
        </p:nvSpPr>
        <p:spPr>
          <a:xfrm rot="5400000">
            <a:off x="11672804" y="1271782"/>
            <a:ext cx="635430" cy="836908"/>
          </a:xfrm>
          <a:prstGeom prst="flowChartDelay">
            <a:avLst/>
          </a:prstGeom>
          <a:solidFill>
            <a:schemeClr val="tx2">
              <a:lumMod val="20000"/>
              <a:lumOff val="80000"/>
            </a:schemeClr>
          </a:solidFill>
          <a:effectLst>
            <a:outerShdw blurRad="50800" dist="38100" dir="5400000" algn="t" rotWithShape="0">
              <a:prstClr val="black">
                <a:alpha val="40000"/>
              </a:prstClr>
            </a:outerShdw>
          </a:effectLst>
          <a:scene3d>
            <a:camera prst="orthographicFront"/>
            <a:lightRig rig="threePt" dir="t"/>
          </a:scene3d>
          <a:sp3d>
            <a:bevelT/>
          </a:sp3d>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cxnSp>
        <p:nvCxnSpPr>
          <p:cNvPr id="12" name="Straight Connector 11"/>
          <p:cNvCxnSpPr/>
          <p:nvPr/>
        </p:nvCxnSpPr>
        <p:spPr>
          <a:xfrm flipH="1">
            <a:off x="9650278" y="2233638"/>
            <a:ext cx="2541722" cy="0"/>
          </a:xfrm>
          <a:prstGeom prst="line">
            <a:avLst/>
          </a:prstGeom>
          <a:ln w="28575"/>
          <a:effectLst>
            <a:outerShdw blurRad="50800" dist="38100" dir="5400000" algn="t" rotWithShape="0">
              <a:prstClr val="black">
                <a:alpha val="40000"/>
              </a:prstClr>
            </a:outerShdw>
          </a:effectLst>
          <a:scene3d>
            <a:camera prst="orthographicFront"/>
            <a:lightRig rig="threePt" dir="t"/>
          </a:scene3d>
          <a:sp3d>
            <a:bevelT/>
          </a:sp3d>
        </p:spPr>
        <p:style>
          <a:lnRef idx="3">
            <a:schemeClr val="dk1"/>
          </a:lnRef>
          <a:fillRef idx="0">
            <a:schemeClr val="dk1"/>
          </a:fillRef>
          <a:effectRef idx="2">
            <a:schemeClr val="dk1"/>
          </a:effectRef>
          <a:fontRef idx="minor">
            <a:schemeClr val="tx1"/>
          </a:fontRef>
        </p:style>
      </p:cxnSp>
      <p:sp>
        <p:nvSpPr>
          <p:cNvPr id="13" name="Flowchart: Delay 12"/>
          <p:cNvSpPr/>
          <p:nvPr/>
        </p:nvSpPr>
        <p:spPr>
          <a:xfrm rot="5400000">
            <a:off x="11672804" y="2116579"/>
            <a:ext cx="635430" cy="836908"/>
          </a:xfrm>
          <a:prstGeom prst="flowChartDelay">
            <a:avLst/>
          </a:prstGeom>
          <a:solidFill>
            <a:schemeClr val="accent1">
              <a:lumMod val="20000"/>
              <a:lumOff val="80000"/>
            </a:schemeClr>
          </a:solidFill>
          <a:effectLst>
            <a:outerShdw blurRad="50800" dist="38100" dir="5400000" algn="t" rotWithShape="0">
              <a:prstClr val="black">
                <a:alpha val="40000"/>
              </a:prstClr>
            </a:outerShdw>
          </a:effectLst>
          <a:scene3d>
            <a:camera prst="orthographicFront"/>
            <a:lightRig rig="threePt" dir="t"/>
          </a:scene3d>
          <a:sp3d>
            <a:bevelT/>
          </a:sp3d>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14" name="TextBox 13"/>
          <p:cNvSpPr txBox="1"/>
          <p:nvPr/>
        </p:nvSpPr>
        <p:spPr>
          <a:xfrm>
            <a:off x="9650277" y="2288848"/>
            <a:ext cx="1916618" cy="461665"/>
          </a:xfrm>
          <a:prstGeom prst="rect">
            <a:avLst/>
          </a:prstGeom>
          <a:noFill/>
        </p:spPr>
        <p:txBody>
          <a:bodyPr wrap="square" rtlCol="0">
            <a:spAutoFit/>
          </a:bodyPr>
          <a:lstStyle/>
          <a:p>
            <a:pPr algn="r" rtl="1"/>
            <a:r>
              <a:rPr lang="fa-IR" sz="2400" b="1" dirty="0" smtClean="0">
                <a:effectLst>
                  <a:outerShdw blurRad="38100" dist="38100" dir="2700000" algn="tl">
                    <a:srgbClr val="000000">
                      <a:alpha val="43137"/>
                    </a:srgbClr>
                  </a:outerShdw>
                </a:effectLst>
                <a:cs typeface="B Nazanin" panose="00000400000000000000" pitchFamily="2" charset="-78"/>
              </a:rPr>
              <a:t>داده ها و آزمون</a:t>
            </a:r>
            <a:endParaRPr lang="en-US" sz="2200" b="1" dirty="0">
              <a:effectLst>
                <a:outerShdw blurRad="38100" dist="38100" dir="2700000" algn="tl">
                  <a:srgbClr val="000000">
                    <a:alpha val="43137"/>
                  </a:srgbClr>
                </a:outerShdw>
              </a:effectLst>
              <a:cs typeface="B Nazanin" panose="00000400000000000000" pitchFamily="2" charset="-78"/>
            </a:endParaRPr>
          </a:p>
        </p:txBody>
      </p:sp>
      <p:cxnSp>
        <p:nvCxnSpPr>
          <p:cNvPr id="15" name="Straight Connector 14"/>
          <p:cNvCxnSpPr/>
          <p:nvPr/>
        </p:nvCxnSpPr>
        <p:spPr>
          <a:xfrm flipH="1">
            <a:off x="9650277" y="3079237"/>
            <a:ext cx="2541722" cy="0"/>
          </a:xfrm>
          <a:prstGeom prst="line">
            <a:avLst/>
          </a:prstGeom>
          <a:ln w="28575"/>
          <a:effectLst>
            <a:outerShdw blurRad="50800" dist="38100" dir="5400000" algn="t" rotWithShape="0">
              <a:prstClr val="black">
                <a:alpha val="40000"/>
              </a:prstClr>
            </a:outerShdw>
          </a:effectLst>
          <a:scene3d>
            <a:camera prst="orthographicFront"/>
            <a:lightRig rig="threePt" dir="t"/>
          </a:scene3d>
          <a:sp3d>
            <a:bevelT/>
          </a:sp3d>
        </p:spPr>
        <p:style>
          <a:lnRef idx="3">
            <a:schemeClr val="dk1"/>
          </a:lnRef>
          <a:fillRef idx="0">
            <a:schemeClr val="dk1"/>
          </a:fillRef>
          <a:effectRef idx="2">
            <a:schemeClr val="dk1"/>
          </a:effectRef>
          <a:fontRef idx="minor">
            <a:schemeClr val="tx1"/>
          </a:fontRef>
        </p:style>
      </p:cxnSp>
      <p:sp>
        <p:nvSpPr>
          <p:cNvPr id="16" name="Flowchart: Delay 15"/>
          <p:cNvSpPr/>
          <p:nvPr/>
        </p:nvSpPr>
        <p:spPr>
          <a:xfrm rot="5400000">
            <a:off x="11667633" y="2955894"/>
            <a:ext cx="635430" cy="836908"/>
          </a:xfrm>
          <a:prstGeom prst="flowChartDelay">
            <a:avLst/>
          </a:prstGeom>
          <a:solidFill>
            <a:schemeClr val="accent2">
              <a:lumMod val="20000"/>
              <a:lumOff val="80000"/>
            </a:schemeClr>
          </a:solidFill>
          <a:effectLst>
            <a:outerShdw blurRad="50800" dist="38100" dir="5400000" algn="t" rotWithShape="0">
              <a:prstClr val="black">
                <a:alpha val="40000"/>
              </a:prstClr>
            </a:outerShdw>
          </a:effectLst>
          <a:scene3d>
            <a:camera prst="orthographicFront"/>
            <a:lightRig rig="threePt" dir="t"/>
          </a:scene3d>
          <a:sp3d>
            <a:bevelT/>
          </a:sp3d>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17" name="TextBox 16"/>
          <p:cNvSpPr txBox="1"/>
          <p:nvPr/>
        </p:nvSpPr>
        <p:spPr>
          <a:xfrm>
            <a:off x="9944730" y="3119258"/>
            <a:ext cx="1570495" cy="461665"/>
          </a:xfrm>
          <a:prstGeom prst="rect">
            <a:avLst/>
          </a:prstGeom>
          <a:noFill/>
        </p:spPr>
        <p:txBody>
          <a:bodyPr wrap="square" rtlCol="0">
            <a:spAutoFit/>
          </a:bodyPr>
          <a:lstStyle/>
          <a:p>
            <a:pPr algn="r" rtl="1"/>
            <a:r>
              <a:rPr lang="fa-IR" sz="2400" dirty="0" smtClean="0">
                <a:cs typeface="B Nazanin" panose="00000400000000000000" pitchFamily="2" charset="-78"/>
              </a:rPr>
              <a:t>نتایج و بحث</a:t>
            </a:r>
            <a:endParaRPr lang="en-US" sz="2200" dirty="0">
              <a:cs typeface="B Nazanin" panose="00000400000000000000" pitchFamily="2" charset="-78"/>
            </a:endParaRPr>
          </a:p>
        </p:txBody>
      </p:sp>
      <p:cxnSp>
        <p:nvCxnSpPr>
          <p:cNvPr id="18" name="Straight Connector 17"/>
          <p:cNvCxnSpPr/>
          <p:nvPr/>
        </p:nvCxnSpPr>
        <p:spPr>
          <a:xfrm flipH="1">
            <a:off x="9650277" y="3924836"/>
            <a:ext cx="2541724" cy="0"/>
          </a:xfrm>
          <a:prstGeom prst="line">
            <a:avLst/>
          </a:prstGeom>
          <a:ln w="28575"/>
          <a:effectLst>
            <a:outerShdw blurRad="50800" dist="38100" dir="5400000" algn="t" rotWithShape="0">
              <a:prstClr val="black">
                <a:alpha val="40000"/>
              </a:prstClr>
            </a:outerShdw>
          </a:effectLst>
          <a:scene3d>
            <a:camera prst="orthographicFront"/>
            <a:lightRig rig="threePt" dir="t"/>
          </a:scene3d>
          <a:sp3d>
            <a:bevelT/>
          </a:sp3d>
        </p:spPr>
        <p:style>
          <a:lnRef idx="3">
            <a:schemeClr val="dk1"/>
          </a:lnRef>
          <a:fillRef idx="0">
            <a:schemeClr val="dk1"/>
          </a:fillRef>
          <a:effectRef idx="2">
            <a:schemeClr val="dk1"/>
          </a:effectRef>
          <a:fontRef idx="minor">
            <a:schemeClr val="tx1"/>
          </a:fontRef>
        </p:style>
      </p:cxnSp>
      <p:sp>
        <p:nvSpPr>
          <p:cNvPr id="19" name="Flowchart: Delay 18"/>
          <p:cNvSpPr/>
          <p:nvPr/>
        </p:nvSpPr>
        <p:spPr>
          <a:xfrm rot="5400000">
            <a:off x="11667634" y="3807774"/>
            <a:ext cx="635430" cy="836908"/>
          </a:xfrm>
          <a:prstGeom prst="flowChartDelay">
            <a:avLst/>
          </a:prstGeom>
          <a:solidFill>
            <a:schemeClr val="accent4">
              <a:lumMod val="20000"/>
              <a:lumOff val="80000"/>
            </a:schemeClr>
          </a:solidFill>
          <a:effectLst>
            <a:outerShdw blurRad="50800" dist="38100" dir="5400000" algn="t" rotWithShape="0">
              <a:prstClr val="black">
                <a:alpha val="40000"/>
              </a:prstClr>
            </a:outerShdw>
          </a:effectLst>
          <a:scene3d>
            <a:camera prst="orthographicFront"/>
            <a:lightRig rig="threePt" dir="t"/>
          </a:scene3d>
          <a:sp3d>
            <a:bevelT/>
          </a:sp3d>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cxnSp>
        <p:nvCxnSpPr>
          <p:cNvPr id="21" name="Straight Connector 20"/>
          <p:cNvCxnSpPr/>
          <p:nvPr/>
        </p:nvCxnSpPr>
        <p:spPr>
          <a:xfrm flipH="1">
            <a:off x="9650278" y="4808263"/>
            <a:ext cx="2541722" cy="0"/>
          </a:xfrm>
          <a:prstGeom prst="line">
            <a:avLst/>
          </a:prstGeom>
          <a:ln w="28575"/>
          <a:effectLst>
            <a:outerShdw blurRad="50800" dist="38100" dir="5400000" algn="t" rotWithShape="0">
              <a:prstClr val="black">
                <a:alpha val="40000"/>
              </a:prstClr>
            </a:outerShdw>
          </a:effectLst>
          <a:scene3d>
            <a:camera prst="orthographicFront"/>
            <a:lightRig rig="threePt" dir="t"/>
          </a:scene3d>
          <a:sp3d>
            <a:bevelT/>
          </a:sp3d>
        </p:spPr>
        <p:style>
          <a:lnRef idx="3">
            <a:schemeClr val="dk1"/>
          </a:lnRef>
          <a:fillRef idx="0">
            <a:schemeClr val="dk1"/>
          </a:fillRef>
          <a:effectRef idx="2">
            <a:schemeClr val="dk1"/>
          </a:effectRef>
          <a:fontRef idx="minor">
            <a:schemeClr val="tx1"/>
          </a:fontRef>
        </p:style>
      </p:cxnSp>
      <p:sp>
        <p:nvSpPr>
          <p:cNvPr id="22" name="Flowchart: Delay 21"/>
          <p:cNvSpPr/>
          <p:nvPr/>
        </p:nvSpPr>
        <p:spPr>
          <a:xfrm rot="5400000">
            <a:off x="11667634" y="4676575"/>
            <a:ext cx="635430" cy="836908"/>
          </a:xfrm>
          <a:prstGeom prst="flowChartDelay">
            <a:avLst/>
          </a:prstGeom>
          <a:solidFill>
            <a:schemeClr val="accent6">
              <a:lumMod val="20000"/>
              <a:lumOff val="80000"/>
            </a:schemeClr>
          </a:solidFill>
          <a:effectLst>
            <a:outerShdw blurRad="50800" dist="38100" dir="5400000" algn="t" rotWithShape="0">
              <a:prstClr val="black">
                <a:alpha val="40000"/>
              </a:prstClr>
            </a:outerShdw>
          </a:effectLst>
          <a:scene3d>
            <a:camera prst="orthographicFront"/>
            <a:lightRig rig="threePt" dir="t"/>
          </a:scene3d>
          <a:sp3d>
            <a:bevelT/>
          </a:sp3d>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23" name="TextBox 22"/>
          <p:cNvSpPr txBox="1"/>
          <p:nvPr/>
        </p:nvSpPr>
        <p:spPr>
          <a:xfrm>
            <a:off x="9712264" y="4815210"/>
            <a:ext cx="1854630" cy="461665"/>
          </a:xfrm>
          <a:prstGeom prst="rect">
            <a:avLst/>
          </a:prstGeom>
          <a:noFill/>
        </p:spPr>
        <p:txBody>
          <a:bodyPr wrap="square" rtlCol="0">
            <a:spAutoFit/>
          </a:bodyPr>
          <a:lstStyle/>
          <a:p>
            <a:pPr algn="r" rtl="1"/>
            <a:r>
              <a:rPr lang="fa-IR" sz="2400" dirty="0" smtClean="0">
                <a:cs typeface="B Nazanin" panose="00000400000000000000" pitchFamily="2" charset="-78"/>
              </a:rPr>
              <a:t>پیشنهادات</a:t>
            </a:r>
            <a:endParaRPr lang="en-US" sz="2200" dirty="0">
              <a:cs typeface="B Nazanin" panose="00000400000000000000" pitchFamily="2" charset="-78"/>
            </a:endParaRPr>
          </a:p>
        </p:txBody>
      </p:sp>
      <p:sp>
        <p:nvSpPr>
          <p:cNvPr id="24" name="Rectangle 23"/>
          <p:cNvSpPr/>
          <p:nvPr/>
        </p:nvSpPr>
        <p:spPr>
          <a:xfrm>
            <a:off x="139486" y="232476"/>
            <a:ext cx="9293818" cy="6400800"/>
          </a:xfrm>
          <a:prstGeom prst="rect">
            <a:avLst/>
          </a:prstGeom>
          <a:solidFill>
            <a:schemeClr val="accent1">
              <a:lumMod val="20000"/>
              <a:lumOff val="80000"/>
            </a:schemeClr>
          </a:solidFill>
          <a:ln w="28575"/>
          <a:effectLst>
            <a:outerShdw blurRad="50800" dist="38100" dir="2700000" algn="tl" rotWithShape="0">
              <a:prstClr val="black">
                <a:alpha val="40000"/>
              </a:prstClr>
            </a:outerShdw>
          </a:effectLst>
        </p:spPr>
        <p:style>
          <a:lnRef idx="2">
            <a:schemeClr val="dk1"/>
          </a:lnRef>
          <a:fillRef idx="1">
            <a:schemeClr val="lt1"/>
          </a:fillRef>
          <a:effectRef idx="0">
            <a:schemeClr val="dk1"/>
          </a:effectRef>
          <a:fontRef idx="minor">
            <a:schemeClr val="dk1"/>
          </a:fontRef>
        </p:style>
        <p:txBody>
          <a:bodyPr rtlCol="0" anchor="ctr" anchorCtr="0"/>
          <a:lstStyle/>
          <a:p>
            <a:pPr marL="457200" indent="-457200" algn="just" rtl="1">
              <a:lnSpc>
                <a:spcPct val="150000"/>
              </a:lnSpc>
              <a:buFont typeface="Wingdings" panose="05000000000000000000" pitchFamily="2" charset="2"/>
              <a:buChar char="§"/>
            </a:pPr>
            <a:r>
              <a:rPr lang="fa-IR" sz="2800" dirty="0" smtClean="0">
                <a:cs typeface="B Nazanin" panose="00000400000000000000" pitchFamily="2" charset="-78"/>
              </a:rPr>
              <a:t>نرخ </a:t>
            </a:r>
            <a:r>
              <a:rPr lang="fa-IR" sz="2800" dirty="0">
                <a:cs typeface="B Nazanin" panose="00000400000000000000" pitchFamily="2" charset="-78"/>
              </a:rPr>
              <a:t>تراکم مالکیت نشان می دهد که 64.286 درصد از سهام متعلق به پنج سهامدار برتر است. این مقدار 1.344 برابر بیشتر از میانگین تراکم مالکیت 48.57 درصد به دست آمده توسط لسیک و سیکان (2013) است. به این معنی است که از کل سهام شرکت های فهرست شده در </a:t>
            </a:r>
            <a:r>
              <a:rPr lang="en-US" sz="2800" dirty="0">
                <a:cs typeface="B Nazanin" panose="00000400000000000000" pitchFamily="2" charset="-78"/>
              </a:rPr>
              <a:t>NSE</a:t>
            </a:r>
            <a:r>
              <a:rPr lang="fa-IR" sz="2800" dirty="0">
                <a:cs typeface="B Nazanin" panose="00000400000000000000" pitchFamily="2" charset="-78"/>
              </a:rPr>
              <a:t>، سهم بالا برای پنج سهامداران 64.286٪ است و فقط 35.714 درصد از کل سهام متعلق به مالکیت متفرقه است. بیاد داشته باشیم که سهام شرکت های فهرست شده در </a:t>
            </a:r>
            <a:r>
              <a:rPr lang="en-US" sz="2800" dirty="0" smtClean="0">
                <a:cs typeface="B Nazanin" panose="00000400000000000000" pitchFamily="2" charset="-78"/>
              </a:rPr>
              <a:t>NSE</a:t>
            </a:r>
            <a:r>
              <a:rPr lang="fa-IR" sz="2800" dirty="0" smtClean="0">
                <a:cs typeface="B Nazanin" panose="00000400000000000000" pitchFamily="2" charset="-78"/>
              </a:rPr>
              <a:t> از </a:t>
            </a:r>
            <a:r>
              <a:rPr lang="fa-IR" sz="2800" dirty="0">
                <a:cs typeface="B Nazanin" panose="00000400000000000000" pitchFamily="2" charset="-78"/>
              </a:rPr>
              <a:t>نزدیک برگزار می شود</a:t>
            </a:r>
            <a:r>
              <a:rPr lang="fa-IR" sz="2800" dirty="0" smtClean="0">
                <a:cs typeface="B Nazanin" panose="00000400000000000000" pitchFamily="2" charset="-78"/>
              </a:rPr>
              <a:t>.</a:t>
            </a:r>
            <a:endParaRPr lang="en-US" sz="2800" dirty="0">
              <a:cs typeface="B Nazanin" panose="00000400000000000000" pitchFamily="2" charset="-78"/>
            </a:endParaRPr>
          </a:p>
        </p:txBody>
      </p:sp>
      <p:sp>
        <p:nvSpPr>
          <p:cNvPr id="33" name="Action Button: Back or Previous 32">
            <a:hlinkClick r:id="" action="ppaction://hlinkshowjump?jump=previousslide" highlightClick="1"/>
          </p:cNvPr>
          <p:cNvSpPr/>
          <p:nvPr/>
        </p:nvSpPr>
        <p:spPr>
          <a:xfrm>
            <a:off x="9650277" y="5866752"/>
            <a:ext cx="609609" cy="511444"/>
          </a:xfrm>
          <a:prstGeom prst="actionButtonBackPrevious">
            <a:avLst/>
          </a:prstGeom>
        </p:spPr>
        <p:style>
          <a:lnRef idx="2">
            <a:schemeClr val="accent5"/>
          </a:lnRef>
          <a:fillRef idx="1">
            <a:schemeClr val="lt1"/>
          </a:fillRef>
          <a:effectRef idx="0">
            <a:schemeClr val="accent5"/>
          </a:effectRef>
          <a:fontRef idx="minor">
            <a:schemeClr val="dk1"/>
          </a:fontRef>
        </p:style>
        <p:txBody>
          <a:bodyPr rtlCol="0" anchor="ctr"/>
          <a:lstStyle/>
          <a:p>
            <a:pPr algn="ctr"/>
            <a:endParaRPr lang="en-US"/>
          </a:p>
        </p:txBody>
      </p:sp>
      <p:sp>
        <p:nvSpPr>
          <p:cNvPr id="34" name="TextBox 33"/>
          <p:cNvSpPr txBox="1"/>
          <p:nvPr/>
        </p:nvSpPr>
        <p:spPr>
          <a:xfrm>
            <a:off x="10259887" y="5827363"/>
            <a:ext cx="1007382" cy="523220"/>
          </a:xfrm>
          <a:prstGeom prst="rect">
            <a:avLst/>
          </a:prstGeom>
          <a:noFill/>
        </p:spPr>
        <p:txBody>
          <a:bodyPr wrap="square" rtlCol="0">
            <a:spAutoFit/>
          </a:bodyPr>
          <a:lstStyle/>
          <a:p>
            <a:pPr algn="ctr"/>
            <a:r>
              <a:rPr lang="fa-IR" sz="2800" b="1" dirty="0" smtClean="0">
                <a:latin typeface="Times New Roman" panose="02020603050405020304" pitchFamily="18" charset="0"/>
                <a:cs typeface="Times New Roman" panose="02020603050405020304" pitchFamily="18" charset="0"/>
              </a:rPr>
              <a:t>23</a:t>
            </a:r>
            <a:r>
              <a:rPr lang="en-US" sz="2800" b="1" dirty="0" smtClean="0">
                <a:latin typeface="Times New Roman" panose="02020603050405020304" pitchFamily="18" charset="0"/>
                <a:cs typeface="Times New Roman" panose="02020603050405020304" pitchFamily="18" charset="0"/>
              </a:rPr>
              <a:t>/</a:t>
            </a:r>
            <a:r>
              <a:rPr lang="fa-IR" sz="2800" b="1" dirty="0" smtClean="0">
                <a:latin typeface="Times New Roman" panose="02020603050405020304" pitchFamily="18" charset="0"/>
                <a:cs typeface="Times New Roman" panose="02020603050405020304" pitchFamily="18" charset="0"/>
              </a:rPr>
              <a:t>33</a:t>
            </a:r>
            <a:endParaRPr lang="en-US" sz="2400" b="1" dirty="0">
              <a:latin typeface="Times New Roman" panose="02020603050405020304" pitchFamily="18" charset="0"/>
              <a:cs typeface="Times New Roman" panose="02020603050405020304" pitchFamily="18" charset="0"/>
            </a:endParaRPr>
          </a:p>
        </p:txBody>
      </p:sp>
      <p:sp>
        <p:nvSpPr>
          <p:cNvPr id="35" name="Action Button: Forward or Next 34">
            <a:hlinkClick r:id="" action="ppaction://hlinkshowjump?jump=nextslide" highlightClick="1"/>
          </p:cNvPr>
          <p:cNvSpPr/>
          <p:nvPr/>
        </p:nvSpPr>
        <p:spPr>
          <a:xfrm>
            <a:off x="11355077" y="5866752"/>
            <a:ext cx="650929" cy="511444"/>
          </a:xfrm>
          <a:prstGeom prst="actionButtonForwardNex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25" name="Isosceles Triangle 24"/>
          <p:cNvSpPr/>
          <p:nvPr/>
        </p:nvSpPr>
        <p:spPr>
          <a:xfrm rot="16200000">
            <a:off x="9391041" y="2524680"/>
            <a:ext cx="384236" cy="258210"/>
          </a:xfrm>
          <a:prstGeom prst="triangle">
            <a:avLst/>
          </a:prstGeom>
          <a:solidFill>
            <a:schemeClr val="accent1">
              <a:lumMod val="20000"/>
              <a:lumOff val="80000"/>
            </a:schemeClr>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p:nvSpPr>
        <p:spPr>
          <a:xfrm>
            <a:off x="9603693" y="1422881"/>
            <a:ext cx="2014957" cy="461665"/>
          </a:xfrm>
          <a:prstGeom prst="rect">
            <a:avLst/>
          </a:prstGeom>
          <a:noFill/>
        </p:spPr>
        <p:txBody>
          <a:bodyPr wrap="square" rtlCol="0">
            <a:spAutoFit/>
          </a:bodyPr>
          <a:lstStyle/>
          <a:p>
            <a:pPr algn="r" rtl="1"/>
            <a:r>
              <a:rPr lang="fa-IR" sz="2400" dirty="0" smtClean="0">
                <a:cs typeface="B Nazanin" panose="00000400000000000000" pitchFamily="2" charset="-78"/>
              </a:rPr>
              <a:t>متد اقتصاد سنجی</a:t>
            </a:r>
            <a:endParaRPr lang="en-US" sz="2200" dirty="0">
              <a:cs typeface="B Nazanin" panose="00000400000000000000" pitchFamily="2" charset="-78"/>
            </a:endParaRPr>
          </a:p>
        </p:txBody>
      </p:sp>
      <p:sp>
        <p:nvSpPr>
          <p:cNvPr id="27" name="TextBox 26"/>
          <p:cNvSpPr txBox="1"/>
          <p:nvPr/>
        </p:nvSpPr>
        <p:spPr>
          <a:xfrm>
            <a:off x="9541783" y="3947224"/>
            <a:ext cx="2025112" cy="461665"/>
          </a:xfrm>
          <a:prstGeom prst="rect">
            <a:avLst/>
          </a:prstGeom>
          <a:noFill/>
        </p:spPr>
        <p:txBody>
          <a:bodyPr wrap="square" rtlCol="0">
            <a:spAutoFit/>
          </a:bodyPr>
          <a:lstStyle/>
          <a:p>
            <a:pPr algn="r" rtl="1"/>
            <a:r>
              <a:rPr lang="fa-IR" sz="2400" dirty="0" smtClean="0">
                <a:cs typeface="B Nazanin" panose="00000400000000000000" pitchFamily="2" charset="-78"/>
              </a:rPr>
              <a:t>نتیجه گیری</a:t>
            </a:r>
            <a:endParaRPr lang="en-US" sz="2200" dirty="0">
              <a:cs typeface="B Nazanin" panose="00000400000000000000" pitchFamily="2" charset="-78"/>
            </a:endParaRPr>
          </a:p>
        </p:txBody>
      </p:sp>
    </p:spTree>
    <p:extLst>
      <p:ext uri="{BB962C8B-B14F-4D97-AF65-F5344CB8AC3E}">
        <p14:creationId xmlns:p14="http://schemas.microsoft.com/office/powerpoint/2010/main" val="2079504303"/>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 name="Straight Connector 6"/>
          <p:cNvCxnSpPr/>
          <p:nvPr/>
        </p:nvCxnSpPr>
        <p:spPr>
          <a:xfrm flipH="1">
            <a:off x="9650278" y="542440"/>
            <a:ext cx="2541722" cy="0"/>
          </a:xfrm>
          <a:prstGeom prst="line">
            <a:avLst/>
          </a:prstGeom>
          <a:ln w="28575"/>
          <a:effectLst>
            <a:outerShdw blurRad="50800" dist="38100" dir="5400000" algn="t" rotWithShape="0">
              <a:prstClr val="black">
                <a:alpha val="40000"/>
              </a:prstClr>
            </a:outerShdw>
          </a:effectLst>
          <a:scene3d>
            <a:camera prst="orthographicFront"/>
            <a:lightRig rig="threePt" dir="t"/>
          </a:scene3d>
          <a:sp3d>
            <a:bevelT/>
          </a:sp3d>
        </p:spPr>
        <p:style>
          <a:lnRef idx="3">
            <a:schemeClr val="dk1"/>
          </a:lnRef>
          <a:fillRef idx="0">
            <a:schemeClr val="dk1"/>
          </a:fillRef>
          <a:effectRef idx="2">
            <a:schemeClr val="dk1"/>
          </a:effectRef>
          <a:fontRef idx="minor">
            <a:schemeClr val="tx1"/>
          </a:fontRef>
        </p:style>
      </p:cxnSp>
      <p:sp>
        <p:nvSpPr>
          <p:cNvPr id="5" name="Flowchart: Delay 4"/>
          <p:cNvSpPr/>
          <p:nvPr/>
        </p:nvSpPr>
        <p:spPr>
          <a:xfrm rot="5400000">
            <a:off x="11672804" y="423741"/>
            <a:ext cx="635430" cy="836908"/>
          </a:xfrm>
          <a:prstGeom prst="flowChartDelay">
            <a:avLst/>
          </a:prstGeom>
          <a:solidFill>
            <a:schemeClr val="bg1">
              <a:lumMod val="95000"/>
            </a:schemeClr>
          </a:solidFill>
          <a:effectLst>
            <a:outerShdw blurRad="50800" dist="38100" dir="5400000" algn="t" rotWithShape="0">
              <a:prstClr val="black">
                <a:alpha val="40000"/>
              </a:prstClr>
            </a:outerShdw>
          </a:effectLst>
          <a:scene3d>
            <a:camera prst="orthographicFront"/>
            <a:lightRig rig="threePt" dir="t"/>
          </a:scene3d>
          <a:sp3d>
            <a:bevelT/>
          </a:sp3d>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8" name="TextBox 7"/>
          <p:cNvSpPr txBox="1"/>
          <p:nvPr/>
        </p:nvSpPr>
        <p:spPr>
          <a:xfrm>
            <a:off x="9996400" y="580439"/>
            <a:ext cx="1570495" cy="461665"/>
          </a:xfrm>
          <a:prstGeom prst="rect">
            <a:avLst/>
          </a:prstGeom>
          <a:noFill/>
        </p:spPr>
        <p:txBody>
          <a:bodyPr wrap="square" rtlCol="0">
            <a:spAutoFit/>
          </a:bodyPr>
          <a:lstStyle/>
          <a:p>
            <a:pPr algn="r" rtl="1"/>
            <a:r>
              <a:rPr lang="fa-IR" sz="2400" dirty="0" smtClean="0">
                <a:cs typeface="B Nazanin" panose="00000400000000000000" pitchFamily="2" charset="-78"/>
              </a:rPr>
              <a:t>مقدمه</a:t>
            </a:r>
            <a:endParaRPr lang="en-US" sz="2200" dirty="0">
              <a:cs typeface="B Nazanin" panose="00000400000000000000" pitchFamily="2" charset="-78"/>
            </a:endParaRPr>
          </a:p>
        </p:txBody>
      </p:sp>
      <p:cxnSp>
        <p:nvCxnSpPr>
          <p:cNvPr id="9" name="Straight Connector 8"/>
          <p:cNvCxnSpPr/>
          <p:nvPr/>
        </p:nvCxnSpPr>
        <p:spPr>
          <a:xfrm flipH="1">
            <a:off x="9650278" y="1388039"/>
            <a:ext cx="2541722" cy="0"/>
          </a:xfrm>
          <a:prstGeom prst="line">
            <a:avLst/>
          </a:prstGeom>
          <a:ln w="28575"/>
          <a:effectLst>
            <a:outerShdw blurRad="50800" dist="38100" dir="5400000" algn="t" rotWithShape="0">
              <a:prstClr val="black">
                <a:alpha val="40000"/>
              </a:prstClr>
            </a:outerShdw>
          </a:effectLst>
          <a:scene3d>
            <a:camera prst="orthographicFront"/>
            <a:lightRig rig="threePt" dir="t"/>
          </a:scene3d>
          <a:sp3d>
            <a:bevelT/>
          </a:sp3d>
        </p:spPr>
        <p:style>
          <a:lnRef idx="3">
            <a:schemeClr val="dk1"/>
          </a:lnRef>
          <a:fillRef idx="0">
            <a:schemeClr val="dk1"/>
          </a:fillRef>
          <a:effectRef idx="2">
            <a:schemeClr val="dk1"/>
          </a:effectRef>
          <a:fontRef idx="minor">
            <a:schemeClr val="tx1"/>
          </a:fontRef>
        </p:style>
      </p:cxnSp>
      <p:sp>
        <p:nvSpPr>
          <p:cNvPr id="10" name="Flowchart: Delay 9"/>
          <p:cNvSpPr/>
          <p:nvPr/>
        </p:nvSpPr>
        <p:spPr>
          <a:xfrm rot="5400000">
            <a:off x="11672804" y="1271782"/>
            <a:ext cx="635430" cy="836908"/>
          </a:xfrm>
          <a:prstGeom prst="flowChartDelay">
            <a:avLst/>
          </a:prstGeom>
          <a:solidFill>
            <a:schemeClr val="tx2">
              <a:lumMod val="20000"/>
              <a:lumOff val="80000"/>
            </a:schemeClr>
          </a:solidFill>
          <a:effectLst>
            <a:outerShdw blurRad="50800" dist="38100" dir="5400000" algn="t" rotWithShape="0">
              <a:prstClr val="black">
                <a:alpha val="40000"/>
              </a:prstClr>
            </a:outerShdw>
          </a:effectLst>
          <a:scene3d>
            <a:camera prst="orthographicFront"/>
            <a:lightRig rig="threePt" dir="t"/>
          </a:scene3d>
          <a:sp3d>
            <a:bevelT/>
          </a:sp3d>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cxnSp>
        <p:nvCxnSpPr>
          <p:cNvPr id="12" name="Straight Connector 11"/>
          <p:cNvCxnSpPr/>
          <p:nvPr/>
        </p:nvCxnSpPr>
        <p:spPr>
          <a:xfrm flipH="1">
            <a:off x="9650278" y="2233638"/>
            <a:ext cx="2541722" cy="0"/>
          </a:xfrm>
          <a:prstGeom prst="line">
            <a:avLst/>
          </a:prstGeom>
          <a:ln w="28575"/>
          <a:effectLst>
            <a:outerShdw blurRad="50800" dist="38100" dir="5400000" algn="t" rotWithShape="0">
              <a:prstClr val="black">
                <a:alpha val="40000"/>
              </a:prstClr>
            </a:outerShdw>
          </a:effectLst>
          <a:scene3d>
            <a:camera prst="orthographicFront"/>
            <a:lightRig rig="threePt" dir="t"/>
          </a:scene3d>
          <a:sp3d>
            <a:bevelT/>
          </a:sp3d>
        </p:spPr>
        <p:style>
          <a:lnRef idx="3">
            <a:schemeClr val="dk1"/>
          </a:lnRef>
          <a:fillRef idx="0">
            <a:schemeClr val="dk1"/>
          </a:fillRef>
          <a:effectRef idx="2">
            <a:schemeClr val="dk1"/>
          </a:effectRef>
          <a:fontRef idx="minor">
            <a:schemeClr val="tx1"/>
          </a:fontRef>
        </p:style>
      </p:cxnSp>
      <p:sp>
        <p:nvSpPr>
          <p:cNvPr id="13" name="Flowchart: Delay 12"/>
          <p:cNvSpPr/>
          <p:nvPr/>
        </p:nvSpPr>
        <p:spPr>
          <a:xfrm rot="5400000">
            <a:off x="11672804" y="2116579"/>
            <a:ext cx="635430" cy="836908"/>
          </a:xfrm>
          <a:prstGeom prst="flowChartDelay">
            <a:avLst/>
          </a:prstGeom>
          <a:solidFill>
            <a:schemeClr val="accent1">
              <a:lumMod val="20000"/>
              <a:lumOff val="80000"/>
            </a:schemeClr>
          </a:solidFill>
          <a:effectLst>
            <a:outerShdw blurRad="50800" dist="38100" dir="5400000" algn="t" rotWithShape="0">
              <a:prstClr val="black">
                <a:alpha val="40000"/>
              </a:prstClr>
            </a:outerShdw>
          </a:effectLst>
          <a:scene3d>
            <a:camera prst="orthographicFront"/>
            <a:lightRig rig="threePt" dir="t"/>
          </a:scene3d>
          <a:sp3d>
            <a:bevelT/>
          </a:sp3d>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14" name="TextBox 13"/>
          <p:cNvSpPr txBox="1"/>
          <p:nvPr/>
        </p:nvSpPr>
        <p:spPr>
          <a:xfrm>
            <a:off x="9650277" y="2288848"/>
            <a:ext cx="1916618" cy="461665"/>
          </a:xfrm>
          <a:prstGeom prst="rect">
            <a:avLst/>
          </a:prstGeom>
          <a:noFill/>
        </p:spPr>
        <p:txBody>
          <a:bodyPr wrap="square" rtlCol="0">
            <a:spAutoFit/>
          </a:bodyPr>
          <a:lstStyle/>
          <a:p>
            <a:pPr algn="r" rtl="1"/>
            <a:r>
              <a:rPr lang="fa-IR" sz="2400" b="1" dirty="0" smtClean="0">
                <a:effectLst>
                  <a:outerShdw blurRad="38100" dist="38100" dir="2700000" algn="tl">
                    <a:srgbClr val="000000">
                      <a:alpha val="43137"/>
                    </a:srgbClr>
                  </a:outerShdw>
                </a:effectLst>
                <a:cs typeface="B Nazanin" panose="00000400000000000000" pitchFamily="2" charset="-78"/>
              </a:rPr>
              <a:t>داده ها و آزمون</a:t>
            </a:r>
            <a:endParaRPr lang="en-US" sz="2200" b="1" dirty="0">
              <a:effectLst>
                <a:outerShdw blurRad="38100" dist="38100" dir="2700000" algn="tl">
                  <a:srgbClr val="000000">
                    <a:alpha val="43137"/>
                  </a:srgbClr>
                </a:outerShdw>
              </a:effectLst>
              <a:cs typeface="B Nazanin" panose="00000400000000000000" pitchFamily="2" charset="-78"/>
            </a:endParaRPr>
          </a:p>
        </p:txBody>
      </p:sp>
      <p:cxnSp>
        <p:nvCxnSpPr>
          <p:cNvPr id="15" name="Straight Connector 14"/>
          <p:cNvCxnSpPr/>
          <p:nvPr/>
        </p:nvCxnSpPr>
        <p:spPr>
          <a:xfrm flipH="1">
            <a:off x="9650277" y="3079237"/>
            <a:ext cx="2541722" cy="0"/>
          </a:xfrm>
          <a:prstGeom prst="line">
            <a:avLst/>
          </a:prstGeom>
          <a:ln w="28575"/>
          <a:effectLst>
            <a:outerShdw blurRad="50800" dist="38100" dir="5400000" algn="t" rotWithShape="0">
              <a:prstClr val="black">
                <a:alpha val="40000"/>
              </a:prstClr>
            </a:outerShdw>
          </a:effectLst>
          <a:scene3d>
            <a:camera prst="orthographicFront"/>
            <a:lightRig rig="threePt" dir="t"/>
          </a:scene3d>
          <a:sp3d>
            <a:bevelT/>
          </a:sp3d>
        </p:spPr>
        <p:style>
          <a:lnRef idx="3">
            <a:schemeClr val="dk1"/>
          </a:lnRef>
          <a:fillRef idx="0">
            <a:schemeClr val="dk1"/>
          </a:fillRef>
          <a:effectRef idx="2">
            <a:schemeClr val="dk1"/>
          </a:effectRef>
          <a:fontRef idx="minor">
            <a:schemeClr val="tx1"/>
          </a:fontRef>
        </p:style>
      </p:cxnSp>
      <p:sp>
        <p:nvSpPr>
          <p:cNvPr id="16" name="Flowchart: Delay 15"/>
          <p:cNvSpPr/>
          <p:nvPr/>
        </p:nvSpPr>
        <p:spPr>
          <a:xfrm rot="5400000">
            <a:off x="11667633" y="2955894"/>
            <a:ext cx="635430" cy="836908"/>
          </a:xfrm>
          <a:prstGeom prst="flowChartDelay">
            <a:avLst/>
          </a:prstGeom>
          <a:solidFill>
            <a:schemeClr val="accent2">
              <a:lumMod val="20000"/>
              <a:lumOff val="80000"/>
            </a:schemeClr>
          </a:solidFill>
          <a:effectLst>
            <a:outerShdw blurRad="50800" dist="38100" dir="5400000" algn="t" rotWithShape="0">
              <a:prstClr val="black">
                <a:alpha val="40000"/>
              </a:prstClr>
            </a:outerShdw>
          </a:effectLst>
          <a:scene3d>
            <a:camera prst="orthographicFront"/>
            <a:lightRig rig="threePt" dir="t"/>
          </a:scene3d>
          <a:sp3d>
            <a:bevelT/>
          </a:sp3d>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17" name="TextBox 16"/>
          <p:cNvSpPr txBox="1"/>
          <p:nvPr/>
        </p:nvSpPr>
        <p:spPr>
          <a:xfrm>
            <a:off x="9944730" y="3119258"/>
            <a:ext cx="1570495" cy="461665"/>
          </a:xfrm>
          <a:prstGeom prst="rect">
            <a:avLst/>
          </a:prstGeom>
          <a:noFill/>
        </p:spPr>
        <p:txBody>
          <a:bodyPr wrap="square" rtlCol="0">
            <a:spAutoFit/>
          </a:bodyPr>
          <a:lstStyle/>
          <a:p>
            <a:pPr algn="r" rtl="1"/>
            <a:r>
              <a:rPr lang="fa-IR" sz="2400" dirty="0" smtClean="0">
                <a:cs typeface="B Nazanin" panose="00000400000000000000" pitchFamily="2" charset="-78"/>
              </a:rPr>
              <a:t>نتایج و بحث</a:t>
            </a:r>
            <a:endParaRPr lang="en-US" sz="2200" dirty="0">
              <a:cs typeface="B Nazanin" panose="00000400000000000000" pitchFamily="2" charset="-78"/>
            </a:endParaRPr>
          </a:p>
        </p:txBody>
      </p:sp>
      <p:cxnSp>
        <p:nvCxnSpPr>
          <p:cNvPr id="18" name="Straight Connector 17"/>
          <p:cNvCxnSpPr/>
          <p:nvPr/>
        </p:nvCxnSpPr>
        <p:spPr>
          <a:xfrm flipH="1">
            <a:off x="9650277" y="3924836"/>
            <a:ext cx="2541724" cy="0"/>
          </a:xfrm>
          <a:prstGeom prst="line">
            <a:avLst/>
          </a:prstGeom>
          <a:ln w="28575"/>
          <a:effectLst>
            <a:outerShdw blurRad="50800" dist="38100" dir="5400000" algn="t" rotWithShape="0">
              <a:prstClr val="black">
                <a:alpha val="40000"/>
              </a:prstClr>
            </a:outerShdw>
          </a:effectLst>
          <a:scene3d>
            <a:camera prst="orthographicFront"/>
            <a:lightRig rig="threePt" dir="t"/>
          </a:scene3d>
          <a:sp3d>
            <a:bevelT/>
          </a:sp3d>
        </p:spPr>
        <p:style>
          <a:lnRef idx="3">
            <a:schemeClr val="dk1"/>
          </a:lnRef>
          <a:fillRef idx="0">
            <a:schemeClr val="dk1"/>
          </a:fillRef>
          <a:effectRef idx="2">
            <a:schemeClr val="dk1"/>
          </a:effectRef>
          <a:fontRef idx="minor">
            <a:schemeClr val="tx1"/>
          </a:fontRef>
        </p:style>
      </p:cxnSp>
      <p:sp>
        <p:nvSpPr>
          <p:cNvPr id="19" name="Flowchart: Delay 18"/>
          <p:cNvSpPr/>
          <p:nvPr/>
        </p:nvSpPr>
        <p:spPr>
          <a:xfrm rot="5400000">
            <a:off x="11667634" y="3807774"/>
            <a:ext cx="635430" cy="836908"/>
          </a:xfrm>
          <a:prstGeom prst="flowChartDelay">
            <a:avLst/>
          </a:prstGeom>
          <a:solidFill>
            <a:schemeClr val="accent4">
              <a:lumMod val="20000"/>
              <a:lumOff val="80000"/>
            </a:schemeClr>
          </a:solidFill>
          <a:effectLst>
            <a:outerShdw blurRad="50800" dist="38100" dir="5400000" algn="t" rotWithShape="0">
              <a:prstClr val="black">
                <a:alpha val="40000"/>
              </a:prstClr>
            </a:outerShdw>
          </a:effectLst>
          <a:scene3d>
            <a:camera prst="orthographicFront"/>
            <a:lightRig rig="threePt" dir="t"/>
          </a:scene3d>
          <a:sp3d>
            <a:bevelT/>
          </a:sp3d>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cxnSp>
        <p:nvCxnSpPr>
          <p:cNvPr id="21" name="Straight Connector 20"/>
          <p:cNvCxnSpPr/>
          <p:nvPr/>
        </p:nvCxnSpPr>
        <p:spPr>
          <a:xfrm flipH="1">
            <a:off x="9650278" y="4808263"/>
            <a:ext cx="2541722" cy="0"/>
          </a:xfrm>
          <a:prstGeom prst="line">
            <a:avLst/>
          </a:prstGeom>
          <a:ln w="28575"/>
          <a:effectLst>
            <a:outerShdw blurRad="50800" dist="38100" dir="5400000" algn="t" rotWithShape="0">
              <a:prstClr val="black">
                <a:alpha val="40000"/>
              </a:prstClr>
            </a:outerShdw>
          </a:effectLst>
          <a:scene3d>
            <a:camera prst="orthographicFront"/>
            <a:lightRig rig="threePt" dir="t"/>
          </a:scene3d>
          <a:sp3d>
            <a:bevelT/>
          </a:sp3d>
        </p:spPr>
        <p:style>
          <a:lnRef idx="3">
            <a:schemeClr val="dk1"/>
          </a:lnRef>
          <a:fillRef idx="0">
            <a:schemeClr val="dk1"/>
          </a:fillRef>
          <a:effectRef idx="2">
            <a:schemeClr val="dk1"/>
          </a:effectRef>
          <a:fontRef idx="minor">
            <a:schemeClr val="tx1"/>
          </a:fontRef>
        </p:style>
      </p:cxnSp>
      <p:sp>
        <p:nvSpPr>
          <p:cNvPr id="22" name="Flowchart: Delay 21"/>
          <p:cNvSpPr/>
          <p:nvPr/>
        </p:nvSpPr>
        <p:spPr>
          <a:xfrm rot="5400000">
            <a:off x="11667634" y="4676575"/>
            <a:ext cx="635430" cy="836908"/>
          </a:xfrm>
          <a:prstGeom prst="flowChartDelay">
            <a:avLst/>
          </a:prstGeom>
          <a:solidFill>
            <a:schemeClr val="accent6">
              <a:lumMod val="20000"/>
              <a:lumOff val="80000"/>
            </a:schemeClr>
          </a:solidFill>
          <a:effectLst>
            <a:outerShdw blurRad="50800" dist="38100" dir="5400000" algn="t" rotWithShape="0">
              <a:prstClr val="black">
                <a:alpha val="40000"/>
              </a:prstClr>
            </a:outerShdw>
          </a:effectLst>
          <a:scene3d>
            <a:camera prst="orthographicFront"/>
            <a:lightRig rig="threePt" dir="t"/>
          </a:scene3d>
          <a:sp3d>
            <a:bevelT/>
          </a:sp3d>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23" name="TextBox 22"/>
          <p:cNvSpPr txBox="1"/>
          <p:nvPr/>
        </p:nvSpPr>
        <p:spPr>
          <a:xfrm>
            <a:off x="9712264" y="4815210"/>
            <a:ext cx="1854630" cy="461665"/>
          </a:xfrm>
          <a:prstGeom prst="rect">
            <a:avLst/>
          </a:prstGeom>
          <a:noFill/>
        </p:spPr>
        <p:txBody>
          <a:bodyPr wrap="square" rtlCol="0">
            <a:spAutoFit/>
          </a:bodyPr>
          <a:lstStyle/>
          <a:p>
            <a:pPr algn="r" rtl="1"/>
            <a:r>
              <a:rPr lang="fa-IR" sz="2400" dirty="0" smtClean="0">
                <a:cs typeface="B Nazanin" panose="00000400000000000000" pitchFamily="2" charset="-78"/>
              </a:rPr>
              <a:t>پیشنهادات</a:t>
            </a:r>
            <a:endParaRPr lang="en-US" sz="2200" dirty="0">
              <a:cs typeface="B Nazanin" panose="00000400000000000000" pitchFamily="2" charset="-78"/>
            </a:endParaRPr>
          </a:p>
        </p:txBody>
      </p:sp>
      <p:sp>
        <p:nvSpPr>
          <p:cNvPr id="24" name="Rectangle 23"/>
          <p:cNvSpPr/>
          <p:nvPr/>
        </p:nvSpPr>
        <p:spPr>
          <a:xfrm>
            <a:off x="139486" y="232476"/>
            <a:ext cx="9293818" cy="6400800"/>
          </a:xfrm>
          <a:prstGeom prst="rect">
            <a:avLst/>
          </a:prstGeom>
          <a:solidFill>
            <a:schemeClr val="accent1">
              <a:lumMod val="20000"/>
              <a:lumOff val="80000"/>
            </a:schemeClr>
          </a:solidFill>
          <a:ln w="28575"/>
          <a:effectLst>
            <a:outerShdw blurRad="50800" dist="38100" dir="2700000" algn="tl" rotWithShape="0">
              <a:prstClr val="black">
                <a:alpha val="40000"/>
              </a:prstClr>
            </a:outerShdw>
          </a:effectLst>
        </p:spPr>
        <p:style>
          <a:lnRef idx="2">
            <a:schemeClr val="dk1"/>
          </a:lnRef>
          <a:fillRef idx="1">
            <a:schemeClr val="lt1"/>
          </a:fillRef>
          <a:effectRef idx="0">
            <a:schemeClr val="dk1"/>
          </a:effectRef>
          <a:fontRef idx="minor">
            <a:schemeClr val="dk1"/>
          </a:fontRef>
        </p:style>
        <p:txBody>
          <a:bodyPr rtlCol="0" anchor="ctr" anchorCtr="0"/>
          <a:lstStyle/>
          <a:p>
            <a:pPr algn="just" rtl="1">
              <a:lnSpc>
                <a:spcPct val="150000"/>
              </a:lnSpc>
            </a:pPr>
            <a:r>
              <a:rPr lang="fa-IR" sz="2800" b="1" u="sng" dirty="0">
                <a:solidFill>
                  <a:schemeClr val="tx1"/>
                </a:solidFill>
                <a:cs typeface="B Nazanin" panose="00000400000000000000" pitchFamily="2" charset="-78"/>
              </a:rPr>
              <a:t>آزمون ریشه </a:t>
            </a:r>
            <a:r>
              <a:rPr lang="fa-IR" sz="2800" b="1" u="sng" dirty="0" smtClean="0">
                <a:solidFill>
                  <a:schemeClr val="tx1"/>
                </a:solidFill>
                <a:cs typeface="B Nazanin" panose="00000400000000000000" pitchFamily="2" charset="-78"/>
              </a:rPr>
              <a:t>واحد</a:t>
            </a:r>
          </a:p>
          <a:p>
            <a:pPr marL="457200" indent="-457200" algn="just" rtl="1">
              <a:lnSpc>
                <a:spcPct val="150000"/>
              </a:lnSpc>
              <a:buFont typeface="Wingdings" panose="05000000000000000000" pitchFamily="2" charset="2"/>
              <a:buChar char="§"/>
            </a:pPr>
            <a:r>
              <a:rPr lang="fa-IR" sz="2800" dirty="0">
                <a:cs typeface="B Nazanin" panose="00000400000000000000" pitchFamily="2" charset="-78"/>
              </a:rPr>
              <a:t>قبل از برآورد تجربی انجام شده، مجموعه داده ها برای آزمون ریشه واحد با ایجاد شرایط ثابت برای آنها، حاصل ادغام ساختار ، قرار میگیرد. در آن یک سری داده ها دارای سطح غیر ثابت که ایجاد تفاوت میکند ، تا زمانی که ثابت شوند (گجراتی، 2007، بالتاجی، 2001). برای تست ریشه واحد دو روش متداول،  لوین، لین، چو (</a:t>
            </a:r>
            <a:r>
              <a:rPr lang="en-US" sz="2800" dirty="0">
                <a:cs typeface="B Nazanin" panose="00000400000000000000" pitchFamily="2" charset="-78"/>
              </a:rPr>
              <a:t>LLC</a:t>
            </a:r>
            <a:r>
              <a:rPr lang="fa-IR" sz="2800" dirty="0">
                <a:cs typeface="B Nazanin" panose="00000400000000000000" pitchFamily="2" charset="-78"/>
              </a:rPr>
              <a:t>) و ام، پسران ، شین (</a:t>
            </a:r>
            <a:r>
              <a:rPr lang="en-US" sz="2800" dirty="0">
                <a:cs typeface="B Nazanin" panose="00000400000000000000" pitchFamily="2" charset="-78"/>
              </a:rPr>
              <a:t>IPS</a:t>
            </a:r>
            <a:r>
              <a:rPr lang="fa-IR" sz="2800" dirty="0">
                <a:cs typeface="B Nazanin" panose="00000400000000000000" pitchFamily="2" charset="-78"/>
              </a:rPr>
              <a:t>) استفاده شد</a:t>
            </a:r>
            <a:r>
              <a:rPr lang="fa-IR" sz="2800" dirty="0" smtClean="0">
                <a:cs typeface="B Nazanin" panose="00000400000000000000" pitchFamily="2" charset="-78"/>
              </a:rPr>
              <a:t>.</a:t>
            </a:r>
            <a:endParaRPr lang="en-US" sz="2800" dirty="0">
              <a:cs typeface="B Nazanin" panose="00000400000000000000" pitchFamily="2" charset="-78"/>
            </a:endParaRPr>
          </a:p>
        </p:txBody>
      </p:sp>
      <p:sp>
        <p:nvSpPr>
          <p:cNvPr id="33" name="Action Button: Back or Previous 32">
            <a:hlinkClick r:id="" action="ppaction://hlinkshowjump?jump=previousslide" highlightClick="1"/>
          </p:cNvPr>
          <p:cNvSpPr/>
          <p:nvPr/>
        </p:nvSpPr>
        <p:spPr>
          <a:xfrm>
            <a:off x="9650277" y="5866752"/>
            <a:ext cx="609609" cy="511444"/>
          </a:xfrm>
          <a:prstGeom prst="actionButtonBackPrevious">
            <a:avLst/>
          </a:prstGeom>
        </p:spPr>
        <p:style>
          <a:lnRef idx="2">
            <a:schemeClr val="accent5"/>
          </a:lnRef>
          <a:fillRef idx="1">
            <a:schemeClr val="lt1"/>
          </a:fillRef>
          <a:effectRef idx="0">
            <a:schemeClr val="accent5"/>
          </a:effectRef>
          <a:fontRef idx="minor">
            <a:schemeClr val="dk1"/>
          </a:fontRef>
        </p:style>
        <p:txBody>
          <a:bodyPr rtlCol="0" anchor="ctr"/>
          <a:lstStyle/>
          <a:p>
            <a:pPr algn="ctr"/>
            <a:endParaRPr lang="en-US"/>
          </a:p>
        </p:txBody>
      </p:sp>
      <p:sp>
        <p:nvSpPr>
          <p:cNvPr id="34" name="TextBox 33"/>
          <p:cNvSpPr txBox="1"/>
          <p:nvPr/>
        </p:nvSpPr>
        <p:spPr>
          <a:xfrm>
            <a:off x="10259887" y="5827363"/>
            <a:ext cx="1007382" cy="523220"/>
          </a:xfrm>
          <a:prstGeom prst="rect">
            <a:avLst/>
          </a:prstGeom>
          <a:noFill/>
        </p:spPr>
        <p:txBody>
          <a:bodyPr wrap="square" rtlCol="0">
            <a:spAutoFit/>
          </a:bodyPr>
          <a:lstStyle/>
          <a:p>
            <a:pPr algn="ctr"/>
            <a:r>
              <a:rPr lang="fa-IR" sz="2800" b="1" dirty="0" smtClean="0">
                <a:latin typeface="Times New Roman" panose="02020603050405020304" pitchFamily="18" charset="0"/>
                <a:cs typeface="Times New Roman" panose="02020603050405020304" pitchFamily="18" charset="0"/>
              </a:rPr>
              <a:t>24</a:t>
            </a:r>
            <a:r>
              <a:rPr lang="en-US" sz="2800" b="1" dirty="0" smtClean="0">
                <a:latin typeface="Times New Roman" panose="02020603050405020304" pitchFamily="18" charset="0"/>
                <a:cs typeface="Times New Roman" panose="02020603050405020304" pitchFamily="18" charset="0"/>
              </a:rPr>
              <a:t>/</a:t>
            </a:r>
            <a:r>
              <a:rPr lang="fa-IR" sz="2800" b="1" dirty="0" smtClean="0">
                <a:latin typeface="Times New Roman" panose="02020603050405020304" pitchFamily="18" charset="0"/>
                <a:cs typeface="Times New Roman" panose="02020603050405020304" pitchFamily="18" charset="0"/>
              </a:rPr>
              <a:t>33</a:t>
            </a:r>
            <a:endParaRPr lang="en-US" sz="2400" b="1" dirty="0">
              <a:latin typeface="Times New Roman" panose="02020603050405020304" pitchFamily="18" charset="0"/>
              <a:cs typeface="Times New Roman" panose="02020603050405020304" pitchFamily="18" charset="0"/>
            </a:endParaRPr>
          </a:p>
        </p:txBody>
      </p:sp>
      <p:sp>
        <p:nvSpPr>
          <p:cNvPr id="35" name="Action Button: Forward or Next 34">
            <a:hlinkClick r:id="" action="ppaction://hlinkshowjump?jump=nextslide" highlightClick="1"/>
          </p:cNvPr>
          <p:cNvSpPr/>
          <p:nvPr/>
        </p:nvSpPr>
        <p:spPr>
          <a:xfrm>
            <a:off x="11355077" y="5866752"/>
            <a:ext cx="650929" cy="511444"/>
          </a:xfrm>
          <a:prstGeom prst="actionButtonForwardNex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25" name="Isosceles Triangle 24"/>
          <p:cNvSpPr/>
          <p:nvPr/>
        </p:nvSpPr>
        <p:spPr>
          <a:xfrm rot="16200000">
            <a:off x="9391041" y="2524680"/>
            <a:ext cx="384236" cy="258210"/>
          </a:xfrm>
          <a:prstGeom prst="triangle">
            <a:avLst/>
          </a:prstGeom>
          <a:solidFill>
            <a:schemeClr val="accent1">
              <a:lumMod val="20000"/>
              <a:lumOff val="80000"/>
            </a:schemeClr>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p:nvSpPr>
        <p:spPr>
          <a:xfrm>
            <a:off x="9603693" y="1422881"/>
            <a:ext cx="2014957" cy="461665"/>
          </a:xfrm>
          <a:prstGeom prst="rect">
            <a:avLst/>
          </a:prstGeom>
          <a:noFill/>
        </p:spPr>
        <p:txBody>
          <a:bodyPr wrap="square" rtlCol="0">
            <a:spAutoFit/>
          </a:bodyPr>
          <a:lstStyle/>
          <a:p>
            <a:pPr algn="r" rtl="1"/>
            <a:r>
              <a:rPr lang="fa-IR" sz="2400" dirty="0" smtClean="0">
                <a:cs typeface="B Nazanin" panose="00000400000000000000" pitchFamily="2" charset="-78"/>
              </a:rPr>
              <a:t>متد اقتصاد سنجی</a:t>
            </a:r>
            <a:endParaRPr lang="en-US" sz="2200" dirty="0">
              <a:cs typeface="B Nazanin" panose="00000400000000000000" pitchFamily="2" charset="-78"/>
            </a:endParaRPr>
          </a:p>
        </p:txBody>
      </p:sp>
      <p:sp>
        <p:nvSpPr>
          <p:cNvPr id="27" name="TextBox 26"/>
          <p:cNvSpPr txBox="1"/>
          <p:nvPr/>
        </p:nvSpPr>
        <p:spPr>
          <a:xfrm>
            <a:off x="9541783" y="3947224"/>
            <a:ext cx="2025112" cy="461665"/>
          </a:xfrm>
          <a:prstGeom prst="rect">
            <a:avLst/>
          </a:prstGeom>
          <a:noFill/>
        </p:spPr>
        <p:txBody>
          <a:bodyPr wrap="square" rtlCol="0">
            <a:spAutoFit/>
          </a:bodyPr>
          <a:lstStyle/>
          <a:p>
            <a:pPr algn="r" rtl="1"/>
            <a:r>
              <a:rPr lang="fa-IR" sz="2400" dirty="0" smtClean="0">
                <a:cs typeface="B Nazanin" panose="00000400000000000000" pitchFamily="2" charset="-78"/>
              </a:rPr>
              <a:t>نتیجه گیری</a:t>
            </a:r>
            <a:endParaRPr lang="en-US" sz="2200" dirty="0">
              <a:cs typeface="B Nazanin" panose="00000400000000000000" pitchFamily="2" charset="-78"/>
            </a:endParaRPr>
          </a:p>
        </p:txBody>
      </p:sp>
    </p:spTree>
    <p:extLst>
      <p:ext uri="{BB962C8B-B14F-4D97-AF65-F5344CB8AC3E}">
        <p14:creationId xmlns:p14="http://schemas.microsoft.com/office/powerpoint/2010/main" val="1005853922"/>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 name="Straight Connector 6"/>
          <p:cNvCxnSpPr/>
          <p:nvPr/>
        </p:nvCxnSpPr>
        <p:spPr>
          <a:xfrm flipH="1">
            <a:off x="9650278" y="542440"/>
            <a:ext cx="2541722" cy="0"/>
          </a:xfrm>
          <a:prstGeom prst="line">
            <a:avLst/>
          </a:prstGeom>
          <a:ln w="28575"/>
          <a:effectLst>
            <a:outerShdw blurRad="50800" dist="38100" dir="5400000" algn="t" rotWithShape="0">
              <a:prstClr val="black">
                <a:alpha val="40000"/>
              </a:prstClr>
            </a:outerShdw>
          </a:effectLst>
          <a:scene3d>
            <a:camera prst="orthographicFront"/>
            <a:lightRig rig="threePt" dir="t"/>
          </a:scene3d>
          <a:sp3d>
            <a:bevelT/>
          </a:sp3d>
        </p:spPr>
        <p:style>
          <a:lnRef idx="3">
            <a:schemeClr val="dk1"/>
          </a:lnRef>
          <a:fillRef idx="0">
            <a:schemeClr val="dk1"/>
          </a:fillRef>
          <a:effectRef idx="2">
            <a:schemeClr val="dk1"/>
          </a:effectRef>
          <a:fontRef idx="minor">
            <a:schemeClr val="tx1"/>
          </a:fontRef>
        </p:style>
      </p:cxnSp>
      <p:sp>
        <p:nvSpPr>
          <p:cNvPr id="5" name="Flowchart: Delay 4"/>
          <p:cNvSpPr/>
          <p:nvPr/>
        </p:nvSpPr>
        <p:spPr>
          <a:xfrm rot="5400000">
            <a:off x="11672804" y="423741"/>
            <a:ext cx="635430" cy="836908"/>
          </a:xfrm>
          <a:prstGeom prst="flowChartDelay">
            <a:avLst/>
          </a:prstGeom>
          <a:solidFill>
            <a:schemeClr val="bg1">
              <a:lumMod val="95000"/>
            </a:schemeClr>
          </a:solidFill>
          <a:effectLst>
            <a:outerShdw blurRad="50800" dist="38100" dir="5400000" algn="t" rotWithShape="0">
              <a:prstClr val="black">
                <a:alpha val="40000"/>
              </a:prstClr>
            </a:outerShdw>
          </a:effectLst>
          <a:scene3d>
            <a:camera prst="orthographicFront"/>
            <a:lightRig rig="threePt" dir="t"/>
          </a:scene3d>
          <a:sp3d>
            <a:bevelT/>
          </a:sp3d>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8" name="TextBox 7"/>
          <p:cNvSpPr txBox="1"/>
          <p:nvPr/>
        </p:nvSpPr>
        <p:spPr>
          <a:xfrm>
            <a:off x="9996400" y="580439"/>
            <a:ext cx="1570495" cy="461665"/>
          </a:xfrm>
          <a:prstGeom prst="rect">
            <a:avLst/>
          </a:prstGeom>
          <a:noFill/>
        </p:spPr>
        <p:txBody>
          <a:bodyPr wrap="square" rtlCol="0">
            <a:spAutoFit/>
          </a:bodyPr>
          <a:lstStyle/>
          <a:p>
            <a:pPr algn="r" rtl="1"/>
            <a:r>
              <a:rPr lang="fa-IR" sz="2400" dirty="0" smtClean="0">
                <a:cs typeface="B Nazanin" panose="00000400000000000000" pitchFamily="2" charset="-78"/>
              </a:rPr>
              <a:t>مقدمه</a:t>
            </a:r>
            <a:endParaRPr lang="en-US" sz="2200" dirty="0">
              <a:cs typeface="B Nazanin" panose="00000400000000000000" pitchFamily="2" charset="-78"/>
            </a:endParaRPr>
          </a:p>
        </p:txBody>
      </p:sp>
      <p:cxnSp>
        <p:nvCxnSpPr>
          <p:cNvPr id="9" name="Straight Connector 8"/>
          <p:cNvCxnSpPr/>
          <p:nvPr/>
        </p:nvCxnSpPr>
        <p:spPr>
          <a:xfrm flipH="1">
            <a:off x="9650278" y="1388039"/>
            <a:ext cx="2541722" cy="0"/>
          </a:xfrm>
          <a:prstGeom prst="line">
            <a:avLst/>
          </a:prstGeom>
          <a:ln w="28575"/>
          <a:effectLst>
            <a:outerShdw blurRad="50800" dist="38100" dir="5400000" algn="t" rotWithShape="0">
              <a:prstClr val="black">
                <a:alpha val="40000"/>
              </a:prstClr>
            </a:outerShdw>
          </a:effectLst>
          <a:scene3d>
            <a:camera prst="orthographicFront"/>
            <a:lightRig rig="threePt" dir="t"/>
          </a:scene3d>
          <a:sp3d>
            <a:bevelT/>
          </a:sp3d>
        </p:spPr>
        <p:style>
          <a:lnRef idx="3">
            <a:schemeClr val="dk1"/>
          </a:lnRef>
          <a:fillRef idx="0">
            <a:schemeClr val="dk1"/>
          </a:fillRef>
          <a:effectRef idx="2">
            <a:schemeClr val="dk1"/>
          </a:effectRef>
          <a:fontRef idx="minor">
            <a:schemeClr val="tx1"/>
          </a:fontRef>
        </p:style>
      </p:cxnSp>
      <p:sp>
        <p:nvSpPr>
          <p:cNvPr id="10" name="Flowchart: Delay 9"/>
          <p:cNvSpPr/>
          <p:nvPr/>
        </p:nvSpPr>
        <p:spPr>
          <a:xfrm rot="5400000">
            <a:off x="11672804" y="1271782"/>
            <a:ext cx="635430" cy="836908"/>
          </a:xfrm>
          <a:prstGeom prst="flowChartDelay">
            <a:avLst/>
          </a:prstGeom>
          <a:solidFill>
            <a:schemeClr val="tx2">
              <a:lumMod val="20000"/>
              <a:lumOff val="80000"/>
            </a:schemeClr>
          </a:solidFill>
          <a:effectLst>
            <a:outerShdw blurRad="50800" dist="38100" dir="5400000" algn="t" rotWithShape="0">
              <a:prstClr val="black">
                <a:alpha val="40000"/>
              </a:prstClr>
            </a:outerShdw>
          </a:effectLst>
          <a:scene3d>
            <a:camera prst="orthographicFront"/>
            <a:lightRig rig="threePt" dir="t"/>
          </a:scene3d>
          <a:sp3d>
            <a:bevelT/>
          </a:sp3d>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cxnSp>
        <p:nvCxnSpPr>
          <p:cNvPr id="12" name="Straight Connector 11"/>
          <p:cNvCxnSpPr/>
          <p:nvPr/>
        </p:nvCxnSpPr>
        <p:spPr>
          <a:xfrm flipH="1">
            <a:off x="9650278" y="2233638"/>
            <a:ext cx="2541722" cy="0"/>
          </a:xfrm>
          <a:prstGeom prst="line">
            <a:avLst/>
          </a:prstGeom>
          <a:ln w="28575"/>
          <a:effectLst>
            <a:outerShdw blurRad="50800" dist="38100" dir="5400000" algn="t" rotWithShape="0">
              <a:prstClr val="black">
                <a:alpha val="40000"/>
              </a:prstClr>
            </a:outerShdw>
          </a:effectLst>
          <a:scene3d>
            <a:camera prst="orthographicFront"/>
            <a:lightRig rig="threePt" dir="t"/>
          </a:scene3d>
          <a:sp3d>
            <a:bevelT/>
          </a:sp3d>
        </p:spPr>
        <p:style>
          <a:lnRef idx="3">
            <a:schemeClr val="dk1"/>
          </a:lnRef>
          <a:fillRef idx="0">
            <a:schemeClr val="dk1"/>
          </a:fillRef>
          <a:effectRef idx="2">
            <a:schemeClr val="dk1"/>
          </a:effectRef>
          <a:fontRef idx="minor">
            <a:schemeClr val="tx1"/>
          </a:fontRef>
        </p:style>
      </p:cxnSp>
      <p:sp>
        <p:nvSpPr>
          <p:cNvPr id="13" name="Flowchart: Delay 12"/>
          <p:cNvSpPr/>
          <p:nvPr/>
        </p:nvSpPr>
        <p:spPr>
          <a:xfrm rot="5400000">
            <a:off x="11672804" y="2116579"/>
            <a:ext cx="635430" cy="836908"/>
          </a:xfrm>
          <a:prstGeom prst="flowChartDelay">
            <a:avLst/>
          </a:prstGeom>
          <a:solidFill>
            <a:schemeClr val="accent1">
              <a:lumMod val="20000"/>
              <a:lumOff val="80000"/>
            </a:schemeClr>
          </a:solidFill>
          <a:effectLst>
            <a:outerShdw blurRad="50800" dist="38100" dir="5400000" algn="t" rotWithShape="0">
              <a:prstClr val="black">
                <a:alpha val="40000"/>
              </a:prstClr>
            </a:outerShdw>
          </a:effectLst>
          <a:scene3d>
            <a:camera prst="orthographicFront"/>
            <a:lightRig rig="threePt" dir="t"/>
          </a:scene3d>
          <a:sp3d>
            <a:bevelT/>
          </a:sp3d>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14" name="TextBox 13"/>
          <p:cNvSpPr txBox="1"/>
          <p:nvPr/>
        </p:nvSpPr>
        <p:spPr>
          <a:xfrm>
            <a:off x="9650277" y="2288848"/>
            <a:ext cx="1916618" cy="461665"/>
          </a:xfrm>
          <a:prstGeom prst="rect">
            <a:avLst/>
          </a:prstGeom>
          <a:noFill/>
        </p:spPr>
        <p:txBody>
          <a:bodyPr wrap="square" rtlCol="0">
            <a:spAutoFit/>
          </a:bodyPr>
          <a:lstStyle/>
          <a:p>
            <a:pPr algn="r" rtl="1"/>
            <a:r>
              <a:rPr lang="fa-IR" sz="2400" b="1" dirty="0" smtClean="0">
                <a:effectLst>
                  <a:outerShdw blurRad="38100" dist="38100" dir="2700000" algn="tl">
                    <a:srgbClr val="000000">
                      <a:alpha val="43137"/>
                    </a:srgbClr>
                  </a:outerShdw>
                </a:effectLst>
                <a:cs typeface="B Nazanin" panose="00000400000000000000" pitchFamily="2" charset="-78"/>
              </a:rPr>
              <a:t>داده ها و آزمون</a:t>
            </a:r>
            <a:endParaRPr lang="en-US" sz="2200" b="1" dirty="0">
              <a:effectLst>
                <a:outerShdw blurRad="38100" dist="38100" dir="2700000" algn="tl">
                  <a:srgbClr val="000000">
                    <a:alpha val="43137"/>
                  </a:srgbClr>
                </a:outerShdw>
              </a:effectLst>
              <a:cs typeface="B Nazanin" panose="00000400000000000000" pitchFamily="2" charset="-78"/>
            </a:endParaRPr>
          </a:p>
        </p:txBody>
      </p:sp>
      <p:cxnSp>
        <p:nvCxnSpPr>
          <p:cNvPr id="15" name="Straight Connector 14"/>
          <p:cNvCxnSpPr/>
          <p:nvPr/>
        </p:nvCxnSpPr>
        <p:spPr>
          <a:xfrm flipH="1">
            <a:off x="9650277" y="3079237"/>
            <a:ext cx="2541722" cy="0"/>
          </a:xfrm>
          <a:prstGeom prst="line">
            <a:avLst/>
          </a:prstGeom>
          <a:ln w="28575"/>
          <a:effectLst>
            <a:outerShdw blurRad="50800" dist="38100" dir="5400000" algn="t" rotWithShape="0">
              <a:prstClr val="black">
                <a:alpha val="40000"/>
              </a:prstClr>
            </a:outerShdw>
          </a:effectLst>
          <a:scene3d>
            <a:camera prst="orthographicFront"/>
            <a:lightRig rig="threePt" dir="t"/>
          </a:scene3d>
          <a:sp3d>
            <a:bevelT/>
          </a:sp3d>
        </p:spPr>
        <p:style>
          <a:lnRef idx="3">
            <a:schemeClr val="dk1"/>
          </a:lnRef>
          <a:fillRef idx="0">
            <a:schemeClr val="dk1"/>
          </a:fillRef>
          <a:effectRef idx="2">
            <a:schemeClr val="dk1"/>
          </a:effectRef>
          <a:fontRef idx="minor">
            <a:schemeClr val="tx1"/>
          </a:fontRef>
        </p:style>
      </p:cxnSp>
      <p:sp>
        <p:nvSpPr>
          <p:cNvPr id="16" name="Flowchart: Delay 15"/>
          <p:cNvSpPr/>
          <p:nvPr/>
        </p:nvSpPr>
        <p:spPr>
          <a:xfrm rot="5400000">
            <a:off x="11667633" y="2955894"/>
            <a:ext cx="635430" cy="836908"/>
          </a:xfrm>
          <a:prstGeom prst="flowChartDelay">
            <a:avLst/>
          </a:prstGeom>
          <a:solidFill>
            <a:schemeClr val="accent2">
              <a:lumMod val="20000"/>
              <a:lumOff val="80000"/>
            </a:schemeClr>
          </a:solidFill>
          <a:effectLst>
            <a:outerShdw blurRad="50800" dist="38100" dir="5400000" algn="t" rotWithShape="0">
              <a:prstClr val="black">
                <a:alpha val="40000"/>
              </a:prstClr>
            </a:outerShdw>
          </a:effectLst>
          <a:scene3d>
            <a:camera prst="orthographicFront"/>
            <a:lightRig rig="threePt" dir="t"/>
          </a:scene3d>
          <a:sp3d>
            <a:bevelT/>
          </a:sp3d>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17" name="TextBox 16"/>
          <p:cNvSpPr txBox="1"/>
          <p:nvPr/>
        </p:nvSpPr>
        <p:spPr>
          <a:xfrm>
            <a:off x="9944730" y="3119258"/>
            <a:ext cx="1570495" cy="461665"/>
          </a:xfrm>
          <a:prstGeom prst="rect">
            <a:avLst/>
          </a:prstGeom>
          <a:noFill/>
        </p:spPr>
        <p:txBody>
          <a:bodyPr wrap="square" rtlCol="0">
            <a:spAutoFit/>
          </a:bodyPr>
          <a:lstStyle/>
          <a:p>
            <a:pPr algn="r" rtl="1"/>
            <a:r>
              <a:rPr lang="fa-IR" sz="2400" dirty="0" smtClean="0">
                <a:cs typeface="B Nazanin" panose="00000400000000000000" pitchFamily="2" charset="-78"/>
              </a:rPr>
              <a:t>نتایج و بحث</a:t>
            </a:r>
            <a:endParaRPr lang="en-US" sz="2200" dirty="0">
              <a:cs typeface="B Nazanin" panose="00000400000000000000" pitchFamily="2" charset="-78"/>
            </a:endParaRPr>
          </a:p>
        </p:txBody>
      </p:sp>
      <p:cxnSp>
        <p:nvCxnSpPr>
          <p:cNvPr id="18" name="Straight Connector 17"/>
          <p:cNvCxnSpPr/>
          <p:nvPr/>
        </p:nvCxnSpPr>
        <p:spPr>
          <a:xfrm flipH="1">
            <a:off x="9650277" y="3924836"/>
            <a:ext cx="2541724" cy="0"/>
          </a:xfrm>
          <a:prstGeom prst="line">
            <a:avLst/>
          </a:prstGeom>
          <a:ln w="28575"/>
          <a:effectLst>
            <a:outerShdw blurRad="50800" dist="38100" dir="5400000" algn="t" rotWithShape="0">
              <a:prstClr val="black">
                <a:alpha val="40000"/>
              </a:prstClr>
            </a:outerShdw>
          </a:effectLst>
          <a:scene3d>
            <a:camera prst="orthographicFront"/>
            <a:lightRig rig="threePt" dir="t"/>
          </a:scene3d>
          <a:sp3d>
            <a:bevelT/>
          </a:sp3d>
        </p:spPr>
        <p:style>
          <a:lnRef idx="3">
            <a:schemeClr val="dk1"/>
          </a:lnRef>
          <a:fillRef idx="0">
            <a:schemeClr val="dk1"/>
          </a:fillRef>
          <a:effectRef idx="2">
            <a:schemeClr val="dk1"/>
          </a:effectRef>
          <a:fontRef idx="minor">
            <a:schemeClr val="tx1"/>
          </a:fontRef>
        </p:style>
      </p:cxnSp>
      <p:sp>
        <p:nvSpPr>
          <p:cNvPr id="19" name="Flowchart: Delay 18"/>
          <p:cNvSpPr/>
          <p:nvPr/>
        </p:nvSpPr>
        <p:spPr>
          <a:xfrm rot="5400000">
            <a:off x="11667634" y="3807774"/>
            <a:ext cx="635430" cy="836908"/>
          </a:xfrm>
          <a:prstGeom prst="flowChartDelay">
            <a:avLst/>
          </a:prstGeom>
          <a:solidFill>
            <a:schemeClr val="accent4">
              <a:lumMod val="20000"/>
              <a:lumOff val="80000"/>
            </a:schemeClr>
          </a:solidFill>
          <a:effectLst>
            <a:outerShdw blurRad="50800" dist="38100" dir="5400000" algn="t" rotWithShape="0">
              <a:prstClr val="black">
                <a:alpha val="40000"/>
              </a:prstClr>
            </a:outerShdw>
          </a:effectLst>
          <a:scene3d>
            <a:camera prst="orthographicFront"/>
            <a:lightRig rig="threePt" dir="t"/>
          </a:scene3d>
          <a:sp3d>
            <a:bevelT/>
          </a:sp3d>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cxnSp>
        <p:nvCxnSpPr>
          <p:cNvPr id="21" name="Straight Connector 20"/>
          <p:cNvCxnSpPr/>
          <p:nvPr/>
        </p:nvCxnSpPr>
        <p:spPr>
          <a:xfrm flipH="1">
            <a:off x="9650278" y="4808263"/>
            <a:ext cx="2541722" cy="0"/>
          </a:xfrm>
          <a:prstGeom prst="line">
            <a:avLst/>
          </a:prstGeom>
          <a:ln w="28575"/>
          <a:effectLst>
            <a:outerShdw blurRad="50800" dist="38100" dir="5400000" algn="t" rotWithShape="0">
              <a:prstClr val="black">
                <a:alpha val="40000"/>
              </a:prstClr>
            </a:outerShdw>
          </a:effectLst>
          <a:scene3d>
            <a:camera prst="orthographicFront"/>
            <a:lightRig rig="threePt" dir="t"/>
          </a:scene3d>
          <a:sp3d>
            <a:bevelT/>
          </a:sp3d>
        </p:spPr>
        <p:style>
          <a:lnRef idx="3">
            <a:schemeClr val="dk1"/>
          </a:lnRef>
          <a:fillRef idx="0">
            <a:schemeClr val="dk1"/>
          </a:fillRef>
          <a:effectRef idx="2">
            <a:schemeClr val="dk1"/>
          </a:effectRef>
          <a:fontRef idx="minor">
            <a:schemeClr val="tx1"/>
          </a:fontRef>
        </p:style>
      </p:cxnSp>
      <p:sp>
        <p:nvSpPr>
          <p:cNvPr id="22" name="Flowchart: Delay 21"/>
          <p:cNvSpPr/>
          <p:nvPr/>
        </p:nvSpPr>
        <p:spPr>
          <a:xfrm rot="5400000">
            <a:off x="11667634" y="4676575"/>
            <a:ext cx="635430" cy="836908"/>
          </a:xfrm>
          <a:prstGeom prst="flowChartDelay">
            <a:avLst/>
          </a:prstGeom>
          <a:solidFill>
            <a:schemeClr val="accent6">
              <a:lumMod val="20000"/>
              <a:lumOff val="80000"/>
            </a:schemeClr>
          </a:solidFill>
          <a:effectLst>
            <a:outerShdw blurRad="50800" dist="38100" dir="5400000" algn="t" rotWithShape="0">
              <a:prstClr val="black">
                <a:alpha val="40000"/>
              </a:prstClr>
            </a:outerShdw>
          </a:effectLst>
          <a:scene3d>
            <a:camera prst="orthographicFront"/>
            <a:lightRig rig="threePt" dir="t"/>
          </a:scene3d>
          <a:sp3d>
            <a:bevelT/>
          </a:sp3d>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23" name="TextBox 22"/>
          <p:cNvSpPr txBox="1"/>
          <p:nvPr/>
        </p:nvSpPr>
        <p:spPr>
          <a:xfrm>
            <a:off x="9712264" y="4815210"/>
            <a:ext cx="1854630" cy="461665"/>
          </a:xfrm>
          <a:prstGeom prst="rect">
            <a:avLst/>
          </a:prstGeom>
          <a:noFill/>
        </p:spPr>
        <p:txBody>
          <a:bodyPr wrap="square" rtlCol="0">
            <a:spAutoFit/>
          </a:bodyPr>
          <a:lstStyle/>
          <a:p>
            <a:pPr algn="r" rtl="1"/>
            <a:r>
              <a:rPr lang="fa-IR" sz="2400" dirty="0" smtClean="0">
                <a:cs typeface="B Nazanin" panose="00000400000000000000" pitchFamily="2" charset="-78"/>
              </a:rPr>
              <a:t>پیشنهادات</a:t>
            </a:r>
            <a:endParaRPr lang="en-US" sz="2200" dirty="0">
              <a:cs typeface="B Nazanin" panose="00000400000000000000" pitchFamily="2" charset="-78"/>
            </a:endParaRPr>
          </a:p>
        </p:txBody>
      </p:sp>
      <p:sp>
        <p:nvSpPr>
          <p:cNvPr id="24" name="Rectangle 23"/>
          <p:cNvSpPr/>
          <p:nvPr/>
        </p:nvSpPr>
        <p:spPr>
          <a:xfrm>
            <a:off x="139486" y="232476"/>
            <a:ext cx="9293818" cy="6400800"/>
          </a:xfrm>
          <a:prstGeom prst="rect">
            <a:avLst/>
          </a:prstGeom>
          <a:solidFill>
            <a:schemeClr val="accent1">
              <a:lumMod val="20000"/>
              <a:lumOff val="80000"/>
            </a:schemeClr>
          </a:solidFill>
          <a:ln w="28575"/>
          <a:effectLst>
            <a:outerShdw blurRad="50800" dist="38100" dir="2700000" algn="tl" rotWithShape="0">
              <a:prstClr val="black">
                <a:alpha val="40000"/>
              </a:prstClr>
            </a:outerShdw>
          </a:effectLst>
        </p:spPr>
        <p:style>
          <a:lnRef idx="2">
            <a:schemeClr val="dk1"/>
          </a:lnRef>
          <a:fillRef idx="1">
            <a:schemeClr val="lt1"/>
          </a:fillRef>
          <a:effectRef idx="0">
            <a:schemeClr val="dk1"/>
          </a:effectRef>
          <a:fontRef idx="minor">
            <a:schemeClr val="dk1"/>
          </a:fontRef>
        </p:style>
        <p:txBody>
          <a:bodyPr rtlCol="0" anchor="b" anchorCtr="0"/>
          <a:lstStyle/>
          <a:p>
            <a:pPr algn="ctr" rtl="1">
              <a:lnSpc>
                <a:spcPct val="150000"/>
              </a:lnSpc>
            </a:pPr>
            <a:r>
              <a:rPr lang="fa-IR" sz="2200" dirty="0">
                <a:solidFill>
                  <a:schemeClr val="tx1"/>
                </a:solidFill>
                <a:cs typeface="B Nazanin" panose="00000400000000000000" pitchFamily="2" charset="-78"/>
              </a:rPr>
              <a:t>جدول 2: خلاصه ای از نتایج آزمون ریشه را بیان می کند</a:t>
            </a:r>
            <a:r>
              <a:rPr lang="fa-IR" sz="2200" dirty="0" smtClean="0">
                <a:solidFill>
                  <a:schemeClr val="tx1"/>
                </a:solidFill>
                <a:cs typeface="B Nazanin" panose="00000400000000000000" pitchFamily="2" charset="-78"/>
              </a:rPr>
              <a:t>.</a:t>
            </a:r>
          </a:p>
          <a:p>
            <a:pPr algn="ctr" rtl="1">
              <a:lnSpc>
                <a:spcPct val="150000"/>
              </a:lnSpc>
            </a:pPr>
            <a:endParaRPr lang="fa-IR" sz="2200" dirty="0" smtClean="0">
              <a:solidFill>
                <a:schemeClr val="tx1"/>
              </a:solidFill>
              <a:cs typeface="B Nazanin" panose="00000400000000000000" pitchFamily="2" charset="-78"/>
            </a:endParaRPr>
          </a:p>
          <a:p>
            <a:pPr algn="ctr" rtl="1">
              <a:lnSpc>
                <a:spcPct val="150000"/>
              </a:lnSpc>
            </a:pPr>
            <a:endParaRPr lang="fa-IR" sz="2200" dirty="0">
              <a:solidFill>
                <a:schemeClr val="tx1"/>
              </a:solidFill>
              <a:cs typeface="B Nazanin" panose="00000400000000000000" pitchFamily="2" charset="-78"/>
            </a:endParaRPr>
          </a:p>
        </p:txBody>
      </p:sp>
      <p:sp>
        <p:nvSpPr>
          <p:cNvPr id="33" name="Action Button: Back or Previous 32">
            <a:hlinkClick r:id="" action="ppaction://hlinkshowjump?jump=previousslide" highlightClick="1"/>
          </p:cNvPr>
          <p:cNvSpPr/>
          <p:nvPr/>
        </p:nvSpPr>
        <p:spPr>
          <a:xfrm>
            <a:off x="9650277" y="5866752"/>
            <a:ext cx="609609" cy="511444"/>
          </a:xfrm>
          <a:prstGeom prst="actionButtonBackPrevious">
            <a:avLst/>
          </a:prstGeom>
        </p:spPr>
        <p:style>
          <a:lnRef idx="2">
            <a:schemeClr val="accent5"/>
          </a:lnRef>
          <a:fillRef idx="1">
            <a:schemeClr val="lt1"/>
          </a:fillRef>
          <a:effectRef idx="0">
            <a:schemeClr val="accent5"/>
          </a:effectRef>
          <a:fontRef idx="minor">
            <a:schemeClr val="dk1"/>
          </a:fontRef>
        </p:style>
        <p:txBody>
          <a:bodyPr rtlCol="0" anchor="ctr"/>
          <a:lstStyle/>
          <a:p>
            <a:pPr algn="ctr"/>
            <a:endParaRPr lang="en-US"/>
          </a:p>
        </p:txBody>
      </p:sp>
      <p:sp>
        <p:nvSpPr>
          <p:cNvPr id="34" name="TextBox 33"/>
          <p:cNvSpPr txBox="1"/>
          <p:nvPr/>
        </p:nvSpPr>
        <p:spPr>
          <a:xfrm>
            <a:off x="10259887" y="5827363"/>
            <a:ext cx="1007382" cy="523220"/>
          </a:xfrm>
          <a:prstGeom prst="rect">
            <a:avLst/>
          </a:prstGeom>
          <a:noFill/>
        </p:spPr>
        <p:txBody>
          <a:bodyPr wrap="square" rtlCol="0">
            <a:spAutoFit/>
          </a:bodyPr>
          <a:lstStyle/>
          <a:p>
            <a:pPr algn="ctr"/>
            <a:r>
              <a:rPr lang="fa-IR" sz="2800" b="1" dirty="0" smtClean="0">
                <a:latin typeface="Times New Roman" panose="02020603050405020304" pitchFamily="18" charset="0"/>
                <a:cs typeface="Times New Roman" panose="02020603050405020304" pitchFamily="18" charset="0"/>
              </a:rPr>
              <a:t>25</a:t>
            </a:r>
            <a:r>
              <a:rPr lang="en-US" sz="2800" b="1" dirty="0" smtClean="0">
                <a:latin typeface="Times New Roman" panose="02020603050405020304" pitchFamily="18" charset="0"/>
                <a:cs typeface="Times New Roman" panose="02020603050405020304" pitchFamily="18" charset="0"/>
              </a:rPr>
              <a:t>/</a:t>
            </a:r>
            <a:r>
              <a:rPr lang="fa-IR" sz="2800" b="1" dirty="0" smtClean="0">
                <a:latin typeface="Times New Roman" panose="02020603050405020304" pitchFamily="18" charset="0"/>
                <a:cs typeface="Times New Roman" panose="02020603050405020304" pitchFamily="18" charset="0"/>
              </a:rPr>
              <a:t>33</a:t>
            </a:r>
            <a:endParaRPr lang="en-US" sz="2400" b="1" dirty="0">
              <a:latin typeface="Times New Roman" panose="02020603050405020304" pitchFamily="18" charset="0"/>
              <a:cs typeface="Times New Roman" panose="02020603050405020304" pitchFamily="18" charset="0"/>
            </a:endParaRPr>
          </a:p>
        </p:txBody>
      </p:sp>
      <p:sp>
        <p:nvSpPr>
          <p:cNvPr id="35" name="Action Button: Forward or Next 34">
            <a:hlinkClick r:id="" action="ppaction://hlinkshowjump?jump=nextslide" highlightClick="1"/>
          </p:cNvPr>
          <p:cNvSpPr/>
          <p:nvPr/>
        </p:nvSpPr>
        <p:spPr>
          <a:xfrm>
            <a:off x="11355077" y="5866752"/>
            <a:ext cx="650929" cy="511444"/>
          </a:xfrm>
          <a:prstGeom prst="actionButtonForwardNex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25" name="Isosceles Triangle 24"/>
          <p:cNvSpPr/>
          <p:nvPr/>
        </p:nvSpPr>
        <p:spPr>
          <a:xfrm rot="16200000">
            <a:off x="9391041" y="2524680"/>
            <a:ext cx="384236" cy="258210"/>
          </a:xfrm>
          <a:prstGeom prst="triangle">
            <a:avLst/>
          </a:prstGeom>
          <a:solidFill>
            <a:schemeClr val="accent1">
              <a:lumMod val="20000"/>
              <a:lumOff val="80000"/>
            </a:schemeClr>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p:nvSpPr>
        <p:spPr>
          <a:xfrm>
            <a:off x="9603693" y="1422881"/>
            <a:ext cx="2014957" cy="461665"/>
          </a:xfrm>
          <a:prstGeom prst="rect">
            <a:avLst/>
          </a:prstGeom>
          <a:noFill/>
        </p:spPr>
        <p:txBody>
          <a:bodyPr wrap="square" rtlCol="0">
            <a:spAutoFit/>
          </a:bodyPr>
          <a:lstStyle/>
          <a:p>
            <a:pPr algn="r" rtl="1"/>
            <a:r>
              <a:rPr lang="fa-IR" sz="2400" dirty="0" smtClean="0">
                <a:cs typeface="B Nazanin" panose="00000400000000000000" pitchFamily="2" charset="-78"/>
              </a:rPr>
              <a:t>متد اقتصاد سنجی</a:t>
            </a:r>
            <a:endParaRPr lang="en-US" sz="2200" dirty="0">
              <a:cs typeface="B Nazanin" panose="00000400000000000000" pitchFamily="2" charset="-78"/>
            </a:endParaRPr>
          </a:p>
        </p:txBody>
      </p:sp>
      <p:sp>
        <p:nvSpPr>
          <p:cNvPr id="27" name="TextBox 26"/>
          <p:cNvSpPr txBox="1"/>
          <p:nvPr/>
        </p:nvSpPr>
        <p:spPr>
          <a:xfrm>
            <a:off x="9541783" y="3947224"/>
            <a:ext cx="2025112" cy="461665"/>
          </a:xfrm>
          <a:prstGeom prst="rect">
            <a:avLst/>
          </a:prstGeom>
          <a:noFill/>
        </p:spPr>
        <p:txBody>
          <a:bodyPr wrap="square" rtlCol="0">
            <a:spAutoFit/>
          </a:bodyPr>
          <a:lstStyle/>
          <a:p>
            <a:pPr algn="r" rtl="1"/>
            <a:r>
              <a:rPr lang="fa-IR" sz="2400" dirty="0" smtClean="0">
                <a:cs typeface="B Nazanin" panose="00000400000000000000" pitchFamily="2" charset="-78"/>
              </a:rPr>
              <a:t>نتیجه گیری</a:t>
            </a:r>
            <a:endParaRPr lang="en-US" sz="2200" dirty="0">
              <a:cs typeface="B Nazanin" panose="00000400000000000000" pitchFamily="2" charset="-78"/>
            </a:endParaRPr>
          </a:p>
        </p:txBody>
      </p:sp>
      <p:pic>
        <p:nvPicPr>
          <p:cNvPr id="2" name="Picture 1"/>
          <p:cNvPicPr>
            <a:picLocks noChangeAspect="1"/>
          </p:cNvPicPr>
          <p:nvPr/>
        </p:nvPicPr>
        <p:blipFill>
          <a:blip r:embed="rId2"/>
          <a:stretch>
            <a:fillRect/>
          </a:stretch>
        </p:blipFill>
        <p:spPr>
          <a:xfrm>
            <a:off x="308952" y="1285530"/>
            <a:ext cx="8889389" cy="3491784"/>
          </a:xfrm>
          <a:prstGeom prst="rect">
            <a:avLst/>
          </a:prstGeom>
        </p:spPr>
      </p:pic>
    </p:spTree>
    <p:extLst>
      <p:ext uri="{BB962C8B-B14F-4D97-AF65-F5344CB8AC3E}">
        <p14:creationId xmlns:p14="http://schemas.microsoft.com/office/powerpoint/2010/main" val="1896104527"/>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 name="Straight Connector 6"/>
          <p:cNvCxnSpPr/>
          <p:nvPr/>
        </p:nvCxnSpPr>
        <p:spPr>
          <a:xfrm flipH="1">
            <a:off x="9650278" y="542440"/>
            <a:ext cx="2541722" cy="0"/>
          </a:xfrm>
          <a:prstGeom prst="line">
            <a:avLst/>
          </a:prstGeom>
          <a:ln w="28575"/>
          <a:effectLst>
            <a:outerShdw blurRad="50800" dist="38100" dir="5400000" algn="t" rotWithShape="0">
              <a:prstClr val="black">
                <a:alpha val="40000"/>
              </a:prstClr>
            </a:outerShdw>
          </a:effectLst>
          <a:scene3d>
            <a:camera prst="orthographicFront"/>
            <a:lightRig rig="threePt" dir="t"/>
          </a:scene3d>
          <a:sp3d>
            <a:bevelT/>
          </a:sp3d>
        </p:spPr>
        <p:style>
          <a:lnRef idx="3">
            <a:schemeClr val="dk1"/>
          </a:lnRef>
          <a:fillRef idx="0">
            <a:schemeClr val="dk1"/>
          </a:fillRef>
          <a:effectRef idx="2">
            <a:schemeClr val="dk1"/>
          </a:effectRef>
          <a:fontRef idx="minor">
            <a:schemeClr val="tx1"/>
          </a:fontRef>
        </p:style>
      </p:cxnSp>
      <p:sp>
        <p:nvSpPr>
          <p:cNvPr id="5" name="Flowchart: Delay 4"/>
          <p:cNvSpPr/>
          <p:nvPr/>
        </p:nvSpPr>
        <p:spPr>
          <a:xfrm rot="5400000">
            <a:off x="11672804" y="423741"/>
            <a:ext cx="635430" cy="836908"/>
          </a:xfrm>
          <a:prstGeom prst="flowChartDelay">
            <a:avLst/>
          </a:prstGeom>
          <a:solidFill>
            <a:schemeClr val="bg1">
              <a:lumMod val="95000"/>
            </a:schemeClr>
          </a:solidFill>
          <a:effectLst>
            <a:outerShdw blurRad="50800" dist="38100" dir="5400000" algn="t" rotWithShape="0">
              <a:prstClr val="black">
                <a:alpha val="40000"/>
              </a:prstClr>
            </a:outerShdw>
          </a:effectLst>
          <a:scene3d>
            <a:camera prst="orthographicFront"/>
            <a:lightRig rig="threePt" dir="t"/>
          </a:scene3d>
          <a:sp3d>
            <a:bevelT/>
          </a:sp3d>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8" name="TextBox 7"/>
          <p:cNvSpPr txBox="1"/>
          <p:nvPr/>
        </p:nvSpPr>
        <p:spPr>
          <a:xfrm>
            <a:off x="9996400" y="580439"/>
            <a:ext cx="1570495" cy="461665"/>
          </a:xfrm>
          <a:prstGeom prst="rect">
            <a:avLst/>
          </a:prstGeom>
          <a:noFill/>
        </p:spPr>
        <p:txBody>
          <a:bodyPr wrap="square" rtlCol="0">
            <a:spAutoFit/>
          </a:bodyPr>
          <a:lstStyle/>
          <a:p>
            <a:pPr algn="r" rtl="1"/>
            <a:r>
              <a:rPr lang="fa-IR" sz="2400" dirty="0" smtClean="0">
                <a:cs typeface="B Nazanin" panose="00000400000000000000" pitchFamily="2" charset="-78"/>
              </a:rPr>
              <a:t>مقدمه</a:t>
            </a:r>
            <a:endParaRPr lang="en-US" sz="2200" dirty="0">
              <a:cs typeface="B Nazanin" panose="00000400000000000000" pitchFamily="2" charset="-78"/>
            </a:endParaRPr>
          </a:p>
        </p:txBody>
      </p:sp>
      <p:cxnSp>
        <p:nvCxnSpPr>
          <p:cNvPr id="9" name="Straight Connector 8"/>
          <p:cNvCxnSpPr/>
          <p:nvPr/>
        </p:nvCxnSpPr>
        <p:spPr>
          <a:xfrm flipH="1">
            <a:off x="9650278" y="1388039"/>
            <a:ext cx="2541722" cy="0"/>
          </a:xfrm>
          <a:prstGeom prst="line">
            <a:avLst/>
          </a:prstGeom>
          <a:ln w="28575"/>
          <a:effectLst>
            <a:outerShdw blurRad="50800" dist="38100" dir="5400000" algn="t" rotWithShape="0">
              <a:prstClr val="black">
                <a:alpha val="40000"/>
              </a:prstClr>
            </a:outerShdw>
          </a:effectLst>
          <a:scene3d>
            <a:camera prst="orthographicFront"/>
            <a:lightRig rig="threePt" dir="t"/>
          </a:scene3d>
          <a:sp3d>
            <a:bevelT/>
          </a:sp3d>
        </p:spPr>
        <p:style>
          <a:lnRef idx="3">
            <a:schemeClr val="dk1"/>
          </a:lnRef>
          <a:fillRef idx="0">
            <a:schemeClr val="dk1"/>
          </a:fillRef>
          <a:effectRef idx="2">
            <a:schemeClr val="dk1"/>
          </a:effectRef>
          <a:fontRef idx="minor">
            <a:schemeClr val="tx1"/>
          </a:fontRef>
        </p:style>
      </p:cxnSp>
      <p:sp>
        <p:nvSpPr>
          <p:cNvPr id="10" name="Flowchart: Delay 9"/>
          <p:cNvSpPr/>
          <p:nvPr/>
        </p:nvSpPr>
        <p:spPr>
          <a:xfrm rot="5400000">
            <a:off x="11672804" y="1271782"/>
            <a:ext cx="635430" cy="836908"/>
          </a:xfrm>
          <a:prstGeom prst="flowChartDelay">
            <a:avLst/>
          </a:prstGeom>
          <a:solidFill>
            <a:schemeClr val="tx2">
              <a:lumMod val="20000"/>
              <a:lumOff val="80000"/>
            </a:schemeClr>
          </a:solidFill>
          <a:effectLst>
            <a:outerShdw blurRad="50800" dist="38100" dir="5400000" algn="t" rotWithShape="0">
              <a:prstClr val="black">
                <a:alpha val="40000"/>
              </a:prstClr>
            </a:outerShdw>
          </a:effectLst>
          <a:scene3d>
            <a:camera prst="orthographicFront"/>
            <a:lightRig rig="threePt" dir="t"/>
          </a:scene3d>
          <a:sp3d>
            <a:bevelT/>
          </a:sp3d>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cxnSp>
        <p:nvCxnSpPr>
          <p:cNvPr id="12" name="Straight Connector 11"/>
          <p:cNvCxnSpPr/>
          <p:nvPr/>
        </p:nvCxnSpPr>
        <p:spPr>
          <a:xfrm flipH="1">
            <a:off x="9650278" y="2233638"/>
            <a:ext cx="2541722" cy="0"/>
          </a:xfrm>
          <a:prstGeom prst="line">
            <a:avLst/>
          </a:prstGeom>
          <a:ln w="28575"/>
          <a:effectLst>
            <a:outerShdw blurRad="50800" dist="38100" dir="5400000" algn="t" rotWithShape="0">
              <a:prstClr val="black">
                <a:alpha val="40000"/>
              </a:prstClr>
            </a:outerShdw>
          </a:effectLst>
          <a:scene3d>
            <a:camera prst="orthographicFront"/>
            <a:lightRig rig="threePt" dir="t"/>
          </a:scene3d>
          <a:sp3d>
            <a:bevelT/>
          </a:sp3d>
        </p:spPr>
        <p:style>
          <a:lnRef idx="3">
            <a:schemeClr val="dk1"/>
          </a:lnRef>
          <a:fillRef idx="0">
            <a:schemeClr val="dk1"/>
          </a:fillRef>
          <a:effectRef idx="2">
            <a:schemeClr val="dk1"/>
          </a:effectRef>
          <a:fontRef idx="minor">
            <a:schemeClr val="tx1"/>
          </a:fontRef>
        </p:style>
      </p:cxnSp>
      <p:sp>
        <p:nvSpPr>
          <p:cNvPr id="13" name="Flowchart: Delay 12"/>
          <p:cNvSpPr/>
          <p:nvPr/>
        </p:nvSpPr>
        <p:spPr>
          <a:xfrm rot="5400000">
            <a:off x="11672804" y="2116579"/>
            <a:ext cx="635430" cy="836908"/>
          </a:xfrm>
          <a:prstGeom prst="flowChartDelay">
            <a:avLst/>
          </a:prstGeom>
          <a:solidFill>
            <a:schemeClr val="accent1">
              <a:lumMod val="20000"/>
              <a:lumOff val="80000"/>
            </a:schemeClr>
          </a:solidFill>
          <a:effectLst>
            <a:outerShdw blurRad="50800" dist="38100" dir="5400000" algn="t" rotWithShape="0">
              <a:prstClr val="black">
                <a:alpha val="40000"/>
              </a:prstClr>
            </a:outerShdw>
          </a:effectLst>
          <a:scene3d>
            <a:camera prst="orthographicFront"/>
            <a:lightRig rig="threePt" dir="t"/>
          </a:scene3d>
          <a:sp3d>
            <a:bevelT/>
          </a:sp3d>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14" name="TextBox 13"/>
          <p:cNvSpPr txBox="1"/>
          <p:nvPr/>
        </p:nvSpPr>
        <p:spPr>
          <a:xfrm>
            <a:off x="9650277" y="2288848"/>
            <a:ext cx="1916618" cy="461665"/>
          </a:xfrm>
          <a:prstGeom prst="rect">
            <a:avLst/>
          </a:prstGeom>
          <a:noFill/>
        </p:spPr>
        <p:txBody>
          <a:bodyPr wrap="square" rtlCol="0">
            <a:spAutoFit/>
          </a:bodyPr>
          <a:lstStyle/>
          <a:p>
            <a:pPr algn="r" rtl="1"/>
            <a:r>
              <a:rPr lang="fa-IR" sz="2400" b="1" dirty="0" smtClean="0">
                <a:effectLst>
                  <a:outerShdw blurRad="38100" dist="38100" dir="2700000" algn="tl">
                    <a:srgbClr val="000000">
                      <a:alpha val="43137"/>
                    </a:srgbClr>
                  </a:outerShdw>
                </a:effectLst>
                <a:cs typeface="B Nazanin" panose="00000400000000000000" pitchFamily="2" charset="-78"/>
              </a:rPr>
              <a:t>داده ها و آزمون</a:t>
            </a:r>
            <a:endParaRPr lang="en-US" sz="2200" b="1" dirty="0">
              <a:effectLst>
                <a:outerShdw blurRad="38100" dist="38100" dir="2700000" algn="tl">
                  <a:srgbClr val="000000">
                    <a:alpha val="43137"/>
                  </a:srgbClr>
                </a:outerShdw>
              </a:effectLst>
              <a:cs typeface="B Nazanin" panose="00000400000000000000" pitchFamily="2" charset="-78"/>
            </a:endParaRPr>
          </a:p>
        </p:txBody>
      </p:sp>
      <p:cxnSp>
        <p:nvCxnSpPr>
          <p:cNvPr id="15" name="Straight Connector 14"/>
          <p:cNvCxnSpPr/>
          <p:nvPr/>
        </p:nvCxnSpPr>
        <p:spPr>
          <a:xfrm flipH="1">
            <a:off x="9650277" y="3079237"/>
            <a:ext cx="2541722" cy="0"/>
          </a:xfrm>
          <a:prstGeom prst="line">
            <a:avLst/>
          </a:prstGeom>
          <a:ln w="28575"/>
          <a:effectLst>
            <a:outerShdw blurRad="50800" dist="38100" dir="5400000" algn="t" rotWithShape="0">
              <a:prstClr val="black">
                <a:alpha val="40000"/>
              </a:prstClr>
            </a:outerShdw>
          </a:effectLst>
          <a:scene3d>
            <a:camera prst="orthographicFront"/>
            <a:lightRig rig="threePt" dir="t"/>
          </a:scene3d>
          <a:sp3d>
            <a:bevelT/>
          </a:sp3d>
        </p:spPr>
        <p:style>
          <a:lnRef idx="3">
            <a:schemeClr val="dk1"/>
          </a:lnRef>
          <a:fillRef idx="0">
            <a:schemeClr val="dk1"/>
          </a:fillRef>
          <a:effectRef idx="2">
            <a:schemeClr val="dk1"/>
          </a:effectRef>
          <a:fontRef idx="minor">
            <a:schemeClr val="tx1"/>
          </a:fontRef>
        </p:style>
      </p:cxnSp>
      <p:sp>
        <p:nvSpPr>
          <p:cNvPr id="16" name="Flowchart: Delay 15"/>
          <p:cNvSpPr/>
          <p:nvPr/>
        </p:nvSpPr>
        <p:spPr>
          <a:xfrm rot="5400000">
            <a:off x="11667633" y="2955894"/>
            <a:ext cx="635430" cy="836908"/>
          </a:xfrm>
          <a:prstGeom prst="flowChartDelay">
            <a:avLst/>
          </a:prstGeom>
          <a:solidFill>
            <a:schemeClr val="accent2">
              <a:lumMod val="20000"/>
              <a:lumOff val="80000"/>
            </a:schemeClr>
          </a:solidFill>
          <a:effectLst>
            <a:outerShdw blurRad="50800" dist="38100" dir="5400000" algn="t" rotWithShape="0">
              <a:prstClr val="black">
                <a:alpha val="40000"/>
              </a:prstClr>
            </a:outerShdw>
          </a:effectLst>
          <a:scene3d>
            <a:camera prst="orthographicFront"/>
            <a:lightRig rig="threePt" dir="t"/>
          </a:scene3d>
          <a:sp3d>
            <a:bevelT/>
          </a:sp3d>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17" name="TextBox 16"/>
          <p:cNvSpPr txBox="1"/>
          <p:nvPr/>
        </p:nvSpPr>
        <p:spPr>
          <a:xfrm>
            <a:off x="9944730" y="3119258"/>
            <a:ext cx="1570495" cy="461665"/>
          </a:xfrm>
          <a:prstGeom prst="rect">
            <a:avLst/>
          </a:prstGeom>
          <a:noFill/>
        </p:spPr>
        <p:txBody>
          <a:bodyPr wrap="square" rtlCol="0">
            <a:spAutoFit/>
          </a:bodyPr>
          <a:lstStyle/>
          <a:p>
            <a:pPr algn="r" rtl="1"/>
            <a:r>
              <a:rPr lang="fa-IR" sz="2400" dirty="0" smtClean="0">
                <a:cs typeface="B Nazanin" panose="00000400000000000000" pitchFamily="2" charset="-78"/>
              </a:rPr>
              <a:t>نتایج و بحث</a:t>
            </a:r>
            <a:endParaRPr lang="en-US" sz="2200" dirty="0">
              <a:cs typeface="B Nazanin" panose="00000400000000000000" pitchFamily="2" charset="-78"/>
            </a:endParaRPr>
          </a:p>
        </p:txBody>
      </p:sp>
      <p:cxnSp>
        <p:nvCxnSpPr>
          <p:cNvPr id="18" name="Straight Connector 17"/>
          <p:cNvCxnSpPr/>
          <p:nvPr/>
        </p:nvCxnSpPr>
        <p:spPr>
          <a:xfrm flipH="1">
            <a:off x="9650277" y="3924836"/>
            <a:ext cx="2541724" cy="0"/>
          </a:xfrm>
          <a:prstGeom prst="line">
            <a:avLst/>
          </a:prstGeom>
          <a:ln w="28575"/>
          <a:effectLst>
            <a:outerShdw blurRad="50800" dist="38100" dir="5400000" algn="t" rotWithShape="0">
              <a:prstClr val="black">
                <a:alpha val="40000"/>
              </a:prstClr>
            </a:outerShdw>
          </a:effectLst>
          <a:scene3d>
            <a:camera prst="orthographicFront"/>
            <a:lightRig rig="threePt" dir="t"/>
          </a:scene3d>
          <a:sp3d>
            <a:bevelT/>
          </a:sp3d>
        </p:spPr>
        <p:style>
          <a:lnRef idx="3">
            <a:schemeClr val="dk1"/>
          </a:lnRef>
          <a:fillRef idx="0">
            <a:schemeClr val="dk1"/>
          </a:fillRef>
          <a:effectRef idx="2">
            <a:schemeClr val="dk1"/>
          </a:effectRef>
          <a:fontRef idx="minor">
            <a:schemeClr val="tx1"/>
          </a:fontRef>
        </p:style>
      </p:cxnSp>
      <p:sp>
        <p:nvSpPr>
          <p:cNvPr id="19" name="Flowchart: Delay 18"/>
          <p:cNvSpPr/>
          <p:nvPr/>
        </p:nvSpPr>
        <p:spPr>
          <a:xfrm rot="5400000">
            <a:off x="11667634" y="3807774"/>
            <a:ext cx="635430" cy="836908"/>
          </a:xfrm>
          <a:prstGeom prst="flowChartDelay">
            <a:avLst/>
          </a:prstGeom>
          <a:solidFill>
            <a:schemeClr val="accent4">
              <a:lumMod val="20000"/>
              <a:lumOff val="80000"/>
            </a:schemeClr>
          </a:solidFill>
          <a:effectLst>
            <a:outerShdw blurRad="50800" dist="38100" dir="5400000" algn="t" rotWithShape="0">
              <a:prstClr val="black">
                <a:alpha val="40000"/>
              </a:prstClr>
            </a:outerShdw>
          </a:effectLst>
          <a:scene3d>
            <a:camera prst="orthographicFront"/>
            <a:lightRig rig="threePt" dir="t"/>
          </a:scene3d>
          <a:sp3d>
            <a:bevelT/>
          </a:sp3d>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cxnSp>
        <p:nvCxnSpPr>
          <p:cNvPr id="21" name="Straight Connector 20"/>
          <p:cNvCxnSpPr/>
          <p:nvPr/>
        </p:nvCxnSpPr>
        <p:spPr>
          <a:xfrm flipH="1">
            <a:off x="9650278" y="4808263"/>
            <a:ext cx="2541722" cy="0"/>
          </a:xfrm>
          <a:prstGeom prst="line">
            <a:avLst/>
          </a:prstGeom>
          <a:ln w="28575"/>
          <a:effectLst>
            <a:outerShdw blurRad="50800" dist="38100" dir="5400000" algn="t" rotWithShape="0">
              <a:prstClr val="black">
                <a:alpha val="40000"/>
              </a:prstClr>
            </a:outerShdw>
          </a:effectLst>
          <a:scene3d>
            <a:camera prst="orthographicFront"/>
            <a:lightRig rig="threePt" dir="t"/>
          </a:scene3d>
          <a:sp3d>
            <a:bevelT/>
          </a:sp3d>
        </p:spPr>
        <p:style>
          <a:lnRef idx="3">
            <a:schemeClr val="dk1"/>
          </a:lnRef>
          <a:fillRef idx="0">
            <a:schemeClr val="dk1"/>
          </a:fillRef>
          <a:effectRef idx="2">
            <a:schemeClr val="dk1"/>
          </a:effectRef>
          <a:fontRef idx="minor">
            <a:schemeClr val="tx1"/>
          </a:fontRef>
        </p:style>
      </p:cxnSp>
      <p:sp>
        <p:nvSpPr>
          <p:cNvPr id="22" name="Flowchart: Delay 21"/>
          <p:cNvSpPr/>
          <p:nvPr/>
        </p:nvSpPr>
        <p:spPr>
          <a:xfrm rot="5400000">
            <a:off x="11667634" y="4676575"/>
            <a:ext cx="635430" cy="836908"/>
          </a:xfrm>
          <a:prstGeom prst="flowChartDelay">
            <a:avLst/>
          </a:prstGeom>
          <a:solidFill>
            <a:schemeClr val="accent6">
              <a:lumMod val="20000"/>
              <a:lumOff val="80000"/>
            </a:schemeClr>
          </a:solidFill>
          <a:effectLst>
            <a:outerShdw blurRad="50800" dist="38100" dir="5400000" algn="t" rotWithShape="0">
              <a:prstClr val="black">
                <a:alpha val="40000"/>
              </a:prstClr>
            </a:outerShdw>
          </a:effectLst>
          <a:scene3d>
            <a:camera prst="orthographicFront"/>
            <a:lightRig rig="threePt" dir="t"/>
          </a:scene3d>
          <a:sp3d>
            <a:bevelT/>
          </a:sp3d>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23" name="TextBox 22"/>
          <p:cNvSpPr txBox="1"/>
          <p:nvPr/>
        </p:nvSpPr>
        <p:spPr>
          <a:xfrm>
            <a:off x="9712264" y="4815210"/>
            <a:ext cx="1854630" cy="461665"/>
          </a:xfrm>
          <a:prstGeom prst="rect">
            <a:avLst/>
          </a:prstGeom>
          <a:noFill/>
        </p:spPr>
        <p:txBody>
          <a:bodyPr wrap="square" rtlCol="0">
            <a:spAutoFit/>
          </a:bodyPr>
          <a:lstStyle/>
          <a:p>
            <a:pPr algn="r" rtl="1"/>
            <a:r>
              <a:rPr lang="fa-IR" sz="2400" dirty="0" smtClean="0">
                <a:cs typeface="B Nazanin" panose="00000400000000000000" pitchFamily="2" charset="-78"/>
              </a:rPr>
              <a:t>پیشنهادات</a:t>
            </a:r>
            <a:endParaRPr lang="en-US" sz="2200" dirty="0">
              <a:cs typeface="B Nazanin" panose="00000400000000000000" pitchFamily="2" charset="-78"/>
            </a:endParaRPr>
          </a:p>
        </p:txBody>
      </p:sp>
      <p:sp>
        <p:nvSpPr>
          <p:cNvPr id="24" name="Rectangle 23"/>
          <p:cNvSpPr/>
          <p:nvPr/>
        </p:nvSpPr>
        <p:spPr>
          <a:xfrm>
            <a:off x="139486" y="232476"/>
            <a:ext cx="9293818" cy="6400800"/>
          </a:xfrm>
          <a:prstGeom prst="rect">
            <a:avLst/>
          </a:prstGeom>
          <a:solidFill>
            <a:schemeClr val="accent1">
              <a:lumMod val="20000"/>
              <a:lumOff val="80000"/>
            </a:schemeClr>
          </a:solidFill>
          <a:ln w="28575"/>
          <a:effectLst>
            <a:outerShdw blurRad="50800" dist="38100" dir="2700000" algn="tl" rotWithShape="0">
              <a:prstClr val="black">
                <a:alpha val="40000"/>
              </a:prstClr>
            </a:outerShdw>
          </a:effectLst>
        </p:spPr>
        <p:style>
          <a:lnRef idx="2">
            <a:schemeClr val="dk1"/>
          </a:lnRef>
          <a:fillRef idx="1">
            <a:schemeClr val="lt1"/>
          </a:fillRef>
          <a:effectRef idx="0">
            <a:schemeClr val="dk1"/>
          </a:effectRef>
          <a:fontRef idx="minor">
            <a:schemeClr val="dk1"/>
          </a:fontRef>
        </p:style>
        <p:txBody>
          <a:bodyPr rtlCol="0" anchor="ctr" anchorCtr="0"/>
          <a:lstStyle/>
          <a:p>
            <a:pPr marL="457200" indent="-457200" algn="just" rtl="1">
              <a:lnSpc>
                <a:spcPct val="150000"/>
              </a:lnSpc>
              <a:buFont typeface="Wingdings" panose="05000000000000000000" pitchFamily="2" charset="2"/>
              <a:buChar char="§"/>
            </a:pPr>
            <a:r>
              <a:rPr lang="fa-IR" sz="2800" dirty="0">
                <a:solidFill>
                  <a:schemeClr val="tx1"/>
                </a:solidFill>
                <a:cs typeface="B Nazanin" panose="00000400000000000000" pitchFamily="2" charset="-78"/>
              </a:rPr>
              <a:t>نتایج نشان می دهد که تمام متغیرهای درجه صفر یکپارچه و دارای سطوح ثابت می باشند. توجه شود که تمام متغیرهای صفر، یکپارچه شد، بنابراین نیاز به تست برای انباشتگی در مجموعه وجود ندارد. جدول </a:t>
            </a:r>
            <a:r>
              <a:rPr lang="fa-IR" sz="2800" dirty="0" smtClean="0">
                <a:solidFill>
                  <a:schemeClr val="tx1"/>
                </a:solidFill>
                <a:cs typeface="B Nazanin" panose="00000400000000000000" pitchFamily="2" charset="-78"/>
              </a:rPr>
              <a:t>2 </a:t>
            </a:r>
            <a:r>
              <a:rPr lang="fa-IR" sz="2800" dirty="0">
                <a:solidFill>
                  <a:schemeClr val="tx1"/>
                </a:solidFill>
                <a:cs typeface="B Nazanin" panose="00000400000000000000" pitchFamily="2" charset="-78"/>
              </a:rPr>
              <a:t>نمایش خلاصه ای از نتایج دستگاه تست ریشه، بر متغیرهای مطالعه را نشان میدهد.</a:t>
            </a:r>
          </a:p>
        </p:txBody>
      </p:sp>
      <p:sp>
        <p:nvSpPr>
          <p:cNvPr id="33" name="Action Button: Back or Previous 32">
            <a:hlinkClick r:id="" action="ppaction://hlinkshowjump?jump=previousslide" highlightClick="1"/>
          </p:cNvPr>
          <p:cNvSpPr/>
          <p:nvPr/>
        </p:nvSpPr>
        <p:spPr>
          <a:xfrm>
            <a:off x="9650277" y="5866752"/>
            <a:ext cx="609609" cy="511444"/>
          </a:xfrm>
          <a:prstGeom prst="actionButtonBackPrevious">
            <a:avLst/>
          </a:prstGeom>
        </p:spPr>
        <p:style>
          <a:lnRef idx="2">
            <a:schemeClr val="accent5"/>
          </a:lnRef>
          <a:fillRef idx="1">
            <a:schemeClr val="lt1"/>
          </a:fillRef>
          <a:effectRef idx="0">
            <a:schemeClr val="accent5"/>
          </a:effectRef>
          <a:fontRef idx="minor">
            <a:schemeClr val="dk1"/>
          </a:fontRef>
        </p:style>
        <p:txBody>
          <a:bodyPr rtlCol="0" anchor="ctr"/>
          <a:lstStyle/>
          <a:p>
            <a:pPr algn="ctr"/>
            <a:endParaRPr lang="en-US"/>
          </a:p>
        </p:txBody>
      </p:sp>
      <p:sp>
        <p:nvSpPr>
          <p:cNvPr id="34" name="TextBox 33"/>
          <p:cNvSpPr txBox="1"/>
          <p:nvPr/>
        </p:nvSpPr>
        <p:spPr>
          <a:xfrm>
            <a:off x="10259887" y="5827363"/>
            <a:ext cx="1007382" cy="523220"/>
          </a:xfrm>
          <a:prstGeom prst="rect">
            <a:avLst/>
          </a:prstGeom>
          <a:noFill/>
        </p:spPr>
        <p:txBody>
          <a:bodyPr wrap="square" rtlCol="0">
            <a:spAutoFit/>
          </a:bodyPr>
          <a:lstStyle/>
          <a:p>
            <a:pPr algn="ctr"/>
            <a:r>
              <a:rPr lang="fa-IR" sz="2800" b="1" dirty="0" smtClean="0">
                <a:latin typeface="Times New Roman" panose="02020603050405020304" pitchFamily="18" charset="0"/>
                <a:cs typeface="Times New Roman" panose="02020603050405020304" pitchFamily="18" charset="0"/>
              </a:rPr>
              <a:t>26</a:t>
            </a:r>
            <a:r>
              <a:rPr lang="en-US" sz="2800" b="1" dirty="0" smtClean="0">
                <a:latin typeface="Times New Roman" panose="02020603050405020304" pitchFamily="18" charset="0"/>
                <a:cs typeface="Times New Roman" panose="02020603050405020304" pitchFamily="18" charset="0"/>
              </a:rPr>
              <a:t>/</a:t>
            </a:r>
            <a:r>
              <a:rPr lang="fa-IR" sz="2800" b="1" dirty="0" smtClean="0">
                <a:latin typeface="Times New Roman" panose="02020603050405020304" pitchFamily="18" charset="0"/>
                <a:cs typeface="Times New Roman" panose="02020603050405020304" pitchFamily="18" charset="0"/>
              </a:rPr>
              <a:t>33</a:t>
            </a:r>
            <a:endParaRPr lang="en-US" sz="2400" b="1" dirty="0">
              <a:latin typeface="Times New Roman" panose="02020603050405020304" pitchFamily="18" charset="0"/>
              <a:cs typeface="Times New Roman" panose="02020603050405020304" pitchFamily="18" charset="0"/>
            </a:endParaRPr>
          </a:p>
        </p:txBody>
      </p:sp>
      <p:sp>
        <p:nvSpPr>
          <p:cNvPr id="35" name="Action Button: Forward or Next 34">
            <a:hlinkClick r:id="" action="ppaction://hlinkshowjump?jump=nextslide" highlightClick="1"/>
          </p:cNvPr>
          <p:cNvSpPr/>
          <p:nvPr/>
        </p:nvSpPr>
        <p:spPr>
          <a:xfrm>
            <a:off x="11355077" y="5866752"/>
            <a:ext cx="650929" cy="511444"/>
          </a:xfrm>
          <a:prstGeom prst="actionButtonForwardNex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25" name="Isosceles Triangle 24"/>
          <p:cNvSpPr/>
          <p:nvPr/>
        </p:nvSpPr>
        <p:spPr>
          <a:xfrm rot="16200000">
            <a:off x="9391041" y="2524680"/>
            <a:ext cx="384236" cy="258210"/>
          </a:xfrm>
          <a:prstGeom prst="triangle">
            <a:avLst/>
          </a:prstGeom>
          <a:solidFill>
            <a:schemeClr val="accent1">
              <a:lumMod val="20000"/>
              <a:lumOff val="80000"/>
            </a:schemeClr>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p:nvSpPr>
        <p:spPr>
          <a:xfrm>
            <a:off x="9603693" y="1422881"/>
            <a:ext cx="2014957" cy="461665"/>
          </a:xfrm>
          <a:prstGeom prst="rect">
            <a:avLst/>
          </a:prstGeom>
          <a:noFill/>
        </p:spPr>
        <p:txBody>
          <a:bodyPr wrap="square" rtlCol="0">
            <a:spAutoFit/>
          </a:bodyPr>
          <a:lstStyle/>
          <a:p>
            <a:pPr algn="r" rtl="1"/>
            <a:r>
              <a:rPr lang="fa-IR" sz="2400" dirty="0" smtClean="0">
                <a:cs typeface="B Nazanin" panose="00000400000000000000" pitchFamily="2" charset="-78"/>
              </a:rPr>
              <a:t>متد اقتصاد سنجی</a:t>
            </a:r>
            <a:endParaRPr lang="en-US" sz="2200" dirty="0">
              <a:cs typeface="B Nazanin" panose="00000400000000000000" pitchFamily="2" charset="-78"/>
            </a:endParaRPr>
          </a:p>
        </p:txBody>
      </p:sp>
      <p:sp>
        <p:nvSpPr>
          <p:cNvPr id="27" name="TextBox 26"/>
          <p:cNvSpPr txBox="1"/>
          <p:nvPr/>
        </p:nvSpPr>
        <p:spPr>
          <a:xfrm>
            <a:off x="9541783" y="3947224"/>
            <a:ext cx="2025112" cy="461665"/>
          </a:xfrm>
          <a:prstGeom prst="rect">
            <a:avLst/>
          </a:prstGeom>
          <a:noFill/>
        </p:spPr>
        <p:txBody>
          <a:bodyPr wrap="square" rtlCol="0">
            <a:spAutoFit/>
          </a:bodyPr>
          <a:lstStyle/>
          <a:p>
            <a:pPr algn="r" rtl="1"/>
            <a:r>
              <a:rPr lang="fa-IR" sz="2400" dirty="0" smtClean="0">
                <a:cs typeface="B Nazanin" panose="00000400000000000000" pitchFamily="2" charset="-78"/>
              </a:rPr>
              <a:t>نتیجه گیری</a:t>
            </a:r>
            <a:endParaRPr lang="en-US" sz="2200" dirty="0">
              <a:cs typeface="B Nazanin" panose="00000400000000000000" pitchFamily="2" charset="-78"/>
            </a:endParaRPr>
          </a:p>
        </p:txBody>
      </p:sp>
    </p:spTree>
    <p:extLst>
      <p:ext uri="{BB962C8B-B14F-4D97-AF65-F5344CB8AC3E}">
        <p14:creationId xmlns:p14="http://schemas.microsoft.com/office/powerpoint/2010/main" val="38891844"/>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158</TotalTime>
  <Words>320</Words>
  <Application>Microsoft Office PowerPoint</Application>
  <PresentationFormat>Widescreen</PresentationFormat>
  <Paragraphs>33</Paragraphs>
  <Slides>4</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4</vt:i4>
      </vt:variant>
    </vt:vector>
  </HeadingPairs>
  <TitlesOfParts>
    <vt:vector size="11" baseType="lpstr">
      <vt:lpstr>Arial</vt:lpstr>
      <vt:lpstr>B Nazanin</vt:lpstr>
      <vt:lpstr>Calibri</vt:lpstr>
      <vt:lpstr>Calibri Light</vt:lpstr>
      <vt:lpstr>Times New Roman</vt:lpstr>
      <vt:lpstr>Wingdings</vt:lpstr>
      <vt:lpstr>Office Theme</vt:lpstr>
      <vt:lpstr>PowerPoint Presentation</vt:lpstr>
      <vt:lpstr>PowerPoint Presentation</vt:lpstr>
      <vt:lpstr>PowerPoint Presentation</vt:lpstr>
      <vt:lpstr>PowerPoint Presentation</vt:lpstr>
    </vt:vector>
  </TitlesOfParts>
  <Company>madsg.com</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Khastkhodaei;madsg.com</dc:creator>
  <dc:description>madsg.com</dc:description>
  <cp:lastModifiedBy>8p</cp:lastModifiedBy>
  <cp:revision>27</cp:revision>
  <dcterms:created xsi:type="dcterms:W3CDTF">2014-08-21T14:23:12Z</dcterms:created>
  <dcterms:modified xsi:type="dcterms:W3CDTF">2017-10-08T09:15:47Z</dcterms:modified>
</cp:coreProperties>
</file>