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فیلتر کردن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فیلتر کردن مشترک سریع</a:t>
            </a: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314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فیلتر کردن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روش ما شامل دو مرحله اصلی است 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  اول، ما حدود یک نزدیکترین گراف همسایه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(نمودار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-NN</a:t>
                </a:r>
                <a:r>
                  <a:rPr lang="fa-IR" sz="2800" dirty="0">
                    <a:cs typeface="B Nazanin" panose="00000400000000000000" pitchFamily="2" charset="-78"/>
                  </a:rPr>
                  <a:t>) را به عنوان یک گام پیش پردازش می سازیم. دوم، ما </a:t>
                </a:r>
                <a:r>
                  <a:rPr lang="en-US" sz="2800" dirty="0">
                    <a:cs typeface="B Nazanin" panose="00000400000000000000" pitchFamily="2" charset="-78"/>
                  </a:rPr>
                  <a:t>K </a:t>
                </a:r>
                <a:r>
                  <a:rPr lang="fa-IR" sz="2800" dirty="0">
                    <a:cs typeface="B Nazanin" panose="00000400000000000000" pitchFamily="2" charset="-78"/>
                  </a:rPr>
                  <a:t>همسایگی آیتم های رتبه بندی نشده را بر اساس نمودار </a:t>
                </a:r>
                <a:r>
                  <a:rPr lang="en-US" sz="2800" dirty="0">
                    <a:cs typeface="B Nazanin" panose="00000400000000000000" pitchFamily="2" charset="-78"/>
                  </a:rPr>
                  <a:t>k0-NN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پیدا </a:t>
                </a:r>
                <a:r>
                  <a:rPr lang="fa-IR" sz="2800" dirty="0">
                    <a:cs typeface="B Nazanin" panose="00000400000000000000" pitchFamily="2" charset="-78"/>
                  </a:rPr>
                  <a:t>می کنیم . سپس آیتم ها را به کاربران با استفاده از همسایگان </a:t>
                </a:r>
                <a:r>
                  <a:rPr lang="en-US" sz="2800" dirty="0">
                    <a:cs typeface="B Nazanin" panose="00000400000000000000" pitchFamily="2" charset="-78"/>
                  </a:rPr>
                  <a:t>K</a:t>
                </a:r>
                <a:r>
                  <a:rPr lang="fa-IR" sz="2800" dirty="0">
                    <a:cs typeface="B Nazanin" panose="00000400000000000000" pitchFamily="2" charset="-78"/>
                  </a:rPr>
                  <a:t> و نسخه اصلاح شده ما از همسایگی کسینوس غیر نرمالیزه شده ، توصیه می کنیم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379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فیلتر کردن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ساختار نزدیکترین همسایگی گراف </a:t>
                </a:r>
                <a:endParaRPr lang="fa-IR" sz="2800" b="1" u="sng" dirty="0" smtClean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ساختار نمودار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-NN</a:t>
                </a:r>
                <a:r>
                  <a:rPr lang="fa-IR" sz="2800" dirty="0">
                    <a:cs typeface="B Nazanin" panose="00000400000000000000" pitchFamily="2" charset="-78"/>
                  </a:rPr>
                  <a:t> وظیفه ای دارد که شامل پیدا کردن گره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که دارای بیشترین شباهت با هریک از گره ها را دارد. اگر چه وظایف دیگر، مانند جستجو </a:t>
                </a:r>
                <a:r>
                  <a:rPr lang="en-US" sz="2800" dirty="0">
                    <a:cs typeface="B Nazanin" panose="00000400000000000000" pitchFamily="2" charset="-78"/>
                  </a:rPr>
                  <a:t>K-NN </a:t>
                </a:r>
                <a:r>
                  <a:rPr lang="fa-IR" sz="2800" dirty="0">
                    <a:cs typeface="B Nazanin" panose="00000400000000000000" pitchFamily="2" charset="-78"/>
                  </a:rPr>
                  <a:t>، جستجو معکوس</a:t>
                </a:r>
                <a:r>
                  <a:rPr lang="en-US" sz="2800" dirty="0">
                    <a:cs typeface="B Nazanin" panose="00000400000000000000" pitchFamily="2" charset="-78"/>
                  </a:rPr>
                  <a:t>K-NN </a:t>
                </a:r>
                <a:r>
                  <a:rPr lang="fa-IR" sz="2800" dirty="0">
                    <a:cs typeface="B Nazanin" panose="00000400000000000000" pitchFamily="2" charset="-78"/>
                  </a:rPr>
                  <a:t>، شباهت پیوستن و پیوستن برترین </a:t>
                </a:r>
                <a:r>
                  <a:rPr lang="en-US" sz="2800" dirty="0">
                    <a:cs typeface="B Nazanin" panose="00000400000000000000" pitchFamily="2" charset="-78"/>
                  </a:rPr>
                  <a:t>k</a:t>
                </a:r>
                <a:r>
                  <a:rPr lang="fa-IR" sz="2800" dirty="0">
                    <a:cs typeface="B Nazanin" panose="00000400000000000000" pitchFamily="2" charset="-78"/>
                  </a:rPr>
                  <a:t> مشابه ، می­تواند برای سیستم های توصیه گر سفارش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کرد، </a:t>
                </a:r>
                <a:r>
                  <a:rPr lang="fa-IR" sz="2800" dirty="0">
                    <a:cs typeface="B Nazanin" panose="00000400000000000000" pitchFamily="2" charset="-78"/>
                  </a:rPr>
                  <a:t>ما از نمودار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-NN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به </a:t>
                </a:r>
                <a:r>
                  <a:rPr lang="fa-IR" sz="2800" dirty="0">
                    <a:cs typeface="B Nazanin" panose="00000400000000000000" pitchFamily="2" charset="-78"/>
                  </a:rPr>
                  <a:t>دلیل اینکه یکی از مناسب ترین ساختمان داده برای الگوریتم ما است</a:t>
                </a:r>
                <a:r>
                  <a:rPr lang="ar-SA" sz="2800" dirty="0">
                    <a:cs typeface="B Nazanin" panose="00000400000000000000" pitchFamily="2" charset="-78"/>
                  </a:rPr>
                  <a:t> استفاده می­کنیم</a:t>
                </a:r>
                <a:r>
                  <a:rPr lang="fa-IR" sz="2800" dirty="0">
                    <a:cs typeface="B Nazanin" panose="00000400000000000000" pitchFamily="2" charset="-78"/>
                  </a:rPr>
                  <a:t>. . یکی از ساده ترین راه</a:t>
                </a:r>
                <a:r>
                  <a:rPr lang="ar-SA" sz="2800" dirty="0">
                    <a:cs typeface="B Nazanin" panose="00000400000000000000" pitchFamily="2" charset="-78"/>
                  </a:rPr>
                  <a:t> ها</a:t>
                </a:r>
                <a:r>
                  <a:rPr lang="fa-IR" sz="2800" dirty="0">
                    <a:cs typeface="B Nazanin" panose="00000400000000000000" pitchFamily="2" charset="-78"/>
                  </a:rPr>
                  <a:t> برای ساخت یک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نمودار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-NN </a:t>
                </a:r>
                <a:r>
                  <a:rPr lang="ar-SA" sz="2800" dirty="0">
                    <a:cs typeface="B Nazanin" panose="00000400000000000000" pitchFamily="2" charset="-78"/>
                  </a:rPr>
                  <a:t> این است </a:t>
                </a:r>
                <a:r>
                  <a:rPr lang="fa-IR" sz="2800" dirty="0">
                    <a:cs typeface="B Nazanin" panose="00000400000000000000" pitchFamily="2" charset="-78"/>
                  </a:rPr>
                  <a:t>برای شباهت بین تمام گره ها محاسبه </a:t>
                </a:r>
                <a:r>
                  <a:rPr lang="ar-SA" sz="2800" dirty="0">
                    <a:cs typeface="B Nazanin" panose="00000400000000000000" pitchFamily="2" charset="-78"/>
                  </a:rPr>
                  <a:t>کرده </a:t>
                </a:r>
                <a:r>
                  <a:rPr lang="fa-IR" sz="2800" dirty="0">
                    <a:cs typeface="B Nazanin" panose="00000400000000000000" pitchFamily="2" charset="-78"/>
                  </a:rPr>
                  <a:t>و گره</a:t>
                </a:r>
                <a:r>
                  <a:rPr lang="ar-SA" sz="2800" dirty="0">
                    <a:cs typeface="B Nazanin" panose="00000400000000000000" pitchFamily="2" charset="-78"/>
                  </a:rPr>
                  <a:t> هایی که دارای</a:t>
                </a:r>
                <a:r>
                  <a:rPr lang="fa-IR" sz="2800" dirty="0">
                    <a:cs typeface="B Nazanin" panose="00000400000000000000" pitchFamily="2" charset="-78"/>
                  </a:rPr>
                  <a:t> بیشتر</a:t>
                </a:r>
                <a:r>
                  <a:rPr lang="ar-SA" sz="2800" dirty="0">
                    <a:cs typeface="B Nazanin" panose="00000400000000000000" pitchFamily="2" charset="-78"/>
                  </a:rPr>
                  <a:t>ین</a:t>
                </a:r>
                <a:r>
                  <a:rPr lang="fa-IR" sz="2800" dirty="0">
                    <a:cs typeface="B Nazanin" panose="00000400000000000000" pitchFamily="2" charset="-78"/>
                  </a:rPr>
                  <a:t> شب</a:t>
                </a:r>
                <a:r>
                  <a:rPr lang="ar-SA" sz="2800" dirty="0">
                    <a:cs typeface="B Nazanin" panose="00000400000000000000" pitchFamily="2" charset="-78"/>
                  </a:rPr>
                  <a:t>ا</a:t>
                </a:r>
                <a:r>
                  <a:rPr lang="fa-IR" sz="2800" dirty="0">
                    <a:cs typeface="B Nazanin" panose="00000400000000000000" pitchFamily="2" charset="-78"/>
                  </a:rPr>
                  <a:t>ه</a:t>
                </a:r>
                <a:r>
                  <a:rPr lang="ar-SA" sz="2800" dirty="0">
                    <a:cs typeface="B Nazanin" panose="00000400000000000000" pitchFamily="2" charset="-78"/>
                  </a:rPr>
                  <a:t>ت</a:t>
                </a:r>
                <a:r>
                  <a:rPr lang="fa-IR" sz="2800" dirty="0">
                    <a:cs typeface="B Nazanin" panose="00000400000000000000" pitchFamily="2" charset="-78"/>
                  </a:rPr>
                  <a:t> به هر گره</a:t>
                </a:r>
                <a:r>
                  <a:rPr lang="ar-SA" sz="2800" dirty="0">
                    <a:cs typeface="B Nazanin" panose="00000400000000000000" pitchFamily="2" charset="-78"/>
                  </a:rPr>
                  <a:t> را دارند </a:t>
                </a:r>
                <a:r>
                  <a:rPr lang="fa-IR" sz="2800" dirty="0">
                    <a:cs typeface="B Nazanin" panose="00000400000000000000" pitchFamily="2" charset="-78"/>
                  </a:rPr>
                  <a:t>استخراج</a:t>
                </a:r>
                <a:r>
                  <a:rPr lang="ar-SA" sz="2800" dirty="0">
                    <a:cs typeface="B Nazanin" panose="00000400000000000000" pitchFamily="2" charset="-78"/>
                  </a:rPr>
                  <a:t> کرد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380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فیلتر کردن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 وجود سادگی آن، این روش نیرومند خشن نیاز به پیچیدگی زمانی درجه دوم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دارد،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هنگامی که در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رابطه،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 مقادیر زیادی از داده استفاده می شود بسیار سنگین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است.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یک روش جایگزین برای مقابله با این مشکل، که از شاخص های معکوس با توجه به این واقعیت که ماتریس آیتم با کاربر معمولا بسیار پراکنده است استفاده کنیم . با این حال، این رویکرد نیز برای اداره کردن مقادیر زیادی از داده های ابعادی بالا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(high-dimensional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مناسب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نیست.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کارهای مرتبط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362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2017-08-08T10:20:27Z</dcterms:modified>
</cp:coreProperties>
</file>