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9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73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74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780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4307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0219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6345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4790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090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1459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0198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4339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102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021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865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FC436C-4D9D-4627-9D98-4A15F1D889EB}" type="datetimeFigureOut">
              <a:rPr lang="en-US" smtClean="0"/>
              <a:t>7/24/2017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3D688C-C062-40ED-BD6C-ADA8FBA67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41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106325" y="5864352"/>
            <a:ext cx="8910083" cy="646176"/>
          </a:xfrm>
          <a:prstGeom prst="roundRect">
            <a:avLst/>
          </a:prstGeom>
          <a:effectLst>
            <a:reflection blurRad="6350" stA="50000" endA="300" endPos="55500" dist="1016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1557478" y="6436862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7796715" y="5991246"/>
            <a:ext cx="11712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200" dirty="0" smtClean="0">
                <a:solidFill>
                  <a:schemeClr val="bg1"/>
                </a:solidFill>
                <a:cs typeface="B Nazanin" panose="00000400000000000000" pitchFamily="2" charset="-78"/>
              </a:rPr>
              <a:t>مقدمه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320357" y="5983134"/>
            <a:ext cx="147635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200" dirty="0" smtClean="0">
                <a:solidFill>
                  <a:schemeClr val="bg1"/>
                </a:solidFill>
                <a:cs typeface="B Nazanin" panose="00000400000000000000" pitchFamily="2" charset="-78"/>
              </a:rPr>
              <a:t>امنیت ترکیبی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827498" y="5983134"/>
            <a:ext cx="1462395" cy="43088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fa-IR" sz="2200" dirty="0" smtClean="0">
                <a:solidFill>
                  <a:schemeClr val="bg1"/>
                </a:solidFill>
                <a:cs typeface="B Nazanin" panose="00000400000000000000" pitchFamily="2" charset="-78"/>
              </a:rPr>
              <a:t>ارزیابی امنیت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439225" y="5994838"/>
            <a:ext cx="138129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200" dirty="0" smtClean="0">
                <a:solidFill>
                  <a:schemeClr val="bg1"/>
                </a:solidFill>
                <a:cs typeface="B Nazanin" panose="00000400000000000000" pitchFamily="2" charset="-78"/>
              </a:rPr>
              <a:t>سیستم تست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733781" y="5983133"/>
            <a:ext cx="16704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200" dirty="0" smtClean="0">
                <a:solidFill>
                  <a:schemeClr val="bg1"/>
                </a:solidFill>
                <a:cs typeface="B Nazanin" panose="00000400000000000000" pitchFamily="2" charset="-78"/>
              </a:rPr>
              <a:t>نتیجه گیری 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26959" y="5967890"/>
            <a:ext cx="150682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200" dirty="0" smtClean="0">
                <a:solidFill>
                  <a:schemeClr val="bg1"/>
                </a:solidFill>
                <a:cs typeface="B Nazanin" panose="00000400000000000000" pitchFamily="2" charset="-78"/>
              </a:rPr>
              <a:t>پیشنهادات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3289046" y="6429263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ounded Rectangle 34"/>
          <p:cNvSpPr/>
          <p:nvPr/>
        </p:nvSpPr>
        <p:spPr>
          <a:xfrm>
            <a:off x="4680310" y="6422133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ounded Rectangle 35"/>
          <p:cNvSpPr/>
          <p:nvPr/>
        </p:nvSpPr>
        <p:spPr>
          <a:xfrm>
            <a:off x="6137516" y="6409910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ounded Rectangle 36"/>
          <p:cNvSpPr/>
          <p:nvPr/>
        </p:nvSpPr>
        <p:spPr>
          <a:xfrm>
            <a:off x="7754082" y="6418995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06325" y="96253"/>
            <a:ext cx="8910084" cy="571632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26959" y="168442"/>
            <a:ext cx="8652346" cy="509792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 rtl="1"/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315585" y="168441"/>
            <a:ext cx="8652346" cy="509792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just" rtl="1">
              <a:lnSpc>
                <a:spcPct val="150000"/>
              </a:lnSpc>
            </a:pPr>
            <a:r>
              <a:rPr lang="fa-IR" sz="2800" b="1" u="sng" dirty="0" smtClean="0">
                <a:cs typeface="B Nazanin" panose="00000400000000000000" pitchFamily="2" charset="-78"/>
              </a:rPr>
              <a:t>یک  </a:t>
            </a:r>
            <a:r>
              <a:rPr lang="fa-IR" sz="2800" b="1" u="sng" dirty="0">
                <a:cs typeface="B Nazanin" panose="00000400000000000000" pitchFamily="2" charset="-78"/>
              </a:rPr>
              <a:t>شبکه  پیش خور چند لایه  </a:t>
            </a:r>
            <a:r>
              <a:rPr lang="en-US" sz="2800" b="1" u="sng" dirty="0">
                <a:cs typeface="B Nazanin" panose="00000400000000000000" pitchFamily="2" charset="-78"/>
              </a:rPr>
              <a:t>(MLFFN</a:t>
            </a:r>
            <a:r>
              <a:rPr lang="en-US" sz="2800" b="1" u="sng" dirty="0" smtClean="0">
                <a:cs typeface="B Nazanin" panose="00000400000000000000" pitchFamily="2" charset="-78"/>
              </a:rPr>
              <a:t>)</a:t>
            </a:r>
            <a:endParaRPr lang="fa-IR" sz="2800" b="1" u="sng" dirty="0" smtClean="0">
              <a:cs typeface="B Nazanin" panose="00000400000000000000" pitchFamily="2" charset="-78"/>
            </a:endParaRPr>
          </a:p>
          <a:p>
            <a:pPr marL="457200" indent="-457200" algn="just" rt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a-IR" sz="2800" dirty="0">
                <a:cs typeface="B Nazanin" panose="00000400000000000000" pitchFamily="2" charset="-78"/>
              </a:rPr>
              <a:t>در این مقاله، </a:t>
            </a:r>
            <a:r>
              <a:rPr lang="en-US" sz="2800" dirty="0" smtClean="0">
                <a:cs typeface="B Nazanin" panose="00000400000000000000" pitchFamily="2" charset="-78"/>
              </a:rPr>
              <a:t>MLFFN</a:t>
            </a:r>
            <a:r>
              <a:rPr lang="fa-IR" sz="2800" dirty="0" smtClean="0">
                <a:cs typeface="B Nazanin" panose="00000400000000000000" pitchFamily="2" charset="-78"/>
              </a:rPr>
              <a:t> شامل </a:t>
            </a:r>
            <a:r>
              <a:rPr lang="fa-IR" sz="2800" dirty="0">
                <a:cs typeface="B Nazanin" panose="00000400000000000000" pitchFamily="2" charset="-78"/>
              </a:rPr>
              <a:t>دو لایه پنهان است که </a:t>
            </a:r>
            <a:r>
              <a:rPr lang="fa-IR" sz="2800" dirty="0" smtClean="0">
                <a:cs typeface="B Nazanin" panose="00000400000000000000" pitchFamily="2" charset="-78"/>
              </a:rPr>
              <a:t>داری </a:t>
            </a:r>
            <a:r>
              <a:rPr lang="fa-IR" sz="2800" dirty="0">
                <a:cs typeface="B Nazanin" panose="00000400000000000000" pitchFamily="2" charset="-78"/>
              </a:rPr>
              <a:t>گره‌هایی با تابع </a:t>
            </a:r>
            <a:r>
              <a:rPr lang="fa-IR" sz="2800" dirty="0" smtClean="0">
                <a:cs typeface="B Nazanin" panose="00000400000000000000" pitchFamily="2" charset="-78"/>
              </a:rPr>
              <a:t>فعالیت </a:t>
            </a:r>
            <a:r>
              <a:rPr lang="fa-IR" sz="2800" dirty="0">
                <a:cs typeface="B Nazanin" panose="00000400000000000000" pitchFamily="2" charset="-78"/>
              </a:rPr>
              <a:t>غیرخطی </a:t>
            </a:r>
            <a:r>
              <a:rPr lang="fa-IR" sz="2800" dirty="0" smtClean="0">
                <a:cs typeface="B Nazanin" panose="00000400000000000000" pitchFamily="2" charset="-78"/>
              </a:rPr>
              <a:t>هستند </a:t>
            </a:r>
            <a:r>
              <a:rPr lang="fa-IR" sz="2800" dirty="0">
                <a:cs typeface="B Nazanin" panose="00000400000000000000" pitchFamily="2" charset="-78"/>
              </a:rPr>
              <a:t>و برای ارزیابی امنیت </a:t>
            </a:r>
            <a:r>
              <a:rPr lang="fa-IR" sz="2800" dirty="0" smtClean="0">
                <a:cs typeface="B Nazanin" panose="00000400000000000000" pitchFamily="2" charset="-78"/>
              </a:rPr>
              <a:t>سیستم قدرت بیان‌ شده‌اند</a:t>
            </a:r>
            <a:r>
              <a:rPr lang="fa-IR" sz="2800" dirty="0">
                <a:cs typeface="B Nazanin" panose="00000400000000000000" pitchFamily="2" charset="-78"/>
              </a:rPr>
              <a:t>. </a:t>
            </a:r>
            <a:r>
              <a:rPr lang="fa-IR" sz="2800" dirty="0" smtClean="0">
                <a:cs typeface="B Nazanin" panose="00000400000000000000" pitchFamily="2" charset="-78"/>
              </a:rPr>
              <a:t>هر </a:t>
            </a:r>
            <a:r>
              <a:rPr lang="fa-IR" sz="2800" dirty="0">
                <a:cs typeface="B Nazanin" panose="00000400000000000000" pitchFamily="2" charset="-78"/>
              </a:rPr>
              <a:t>گره </a:t>
            </a:r>
            <a:r>
              <a:rPr lang="fa-IR" sz="2800" dirty="0" smtClean="0">
                <a:cs typeface="B Nazanin" panose="00000400000000000000" pitchFamily="2" charset="-78"/>
              </a:rPr>
              <a:t>در </a:t>
            </a:r>
            <a:r>
              <a:rPr lang="fa-IR" sz="2800" dirty="0">
                <a:cs typeface="B Nazanin" panose="00000400000000000000" pitchFamily="2" charset="-78"/>
              </a:rPr>
              <a:t>لایه  با  یک </a:t>
            </a:r>
            <a:r>
              <a:rPr lang="fa-IR" sz="2800" dirty="0" smtClean="0">
                <a:cs typeface="B Nazanin" panose="00000400000000000000" pitchFamily="2" charset="-78"/>
              </a:rPr>
              <a:t>مقدار </a:t>
            </a:r>
            <a:r>
              <a:rPr lang="fa-IR" sz="2800" dirty="0">
                <a:cs typeface="B Nazanin" panose="00000400000000000000" pitchFamily="2" charset="-78"/>
              </a:rPr>
              <a:t>وزن‌ اصلی به هر گره  دیگر </a:t>
            </a:r>
            <a:r>
              <a:rPr lang="fa-IR" sz="2800" dirty="0" smtClean="0">
                <a:cs typeface="B Nazanin" panose="00000400000000000000" pitchFamily="2" charset="-78"/>
              </a:rPr>
              <a:t>در </a:t>
            </a:r>
            <a:r>
              <a:rPr lang="fa-IR" sz="2800" dirty="0">
                <a:cs typeface="B Nazanin" panose="00000400000000000000" pitchFamily="2" charset="-78"/>
              </a:rPr>
              <a:t>لایه‌های بعدی متصل است.  توان واکنشی و واقعی در </a:t>
            </a:r>
            <a:r>
              <a:rPr lang="fa-IR" sz="2800" dirty="0" smtClean="0">
                <a:cs typeface="B Nazanin" panose="00000400000000000000" pitchFamily="2" charset="-78"/>
              </a:rPr>
              <a:t>انواع گذرگاه‌های </a:t>
            </a:r>
            <a:r>
              <a:rPr lang="fa-IR" sz="2800" dirty="0">
                <a:cs typeface="B Nazanin" panose="00000400000000000000" pitchFamily="2" charset="-78"/>
              </a:rPr>
              <a:t>بار  تقاضا می‌شوند </a:t>
            </a:r>
            <a:r>
              <a:rPr lang="fa-IR" sz="2800" dirty="0" smtClean="0">
                <a:cs typeface="B Nazanin" panose="00000400000000000000" pitchFamily="2" charset="-78"/>
              </a:rPr>
              <a:t>و </a:t>
            </a:r>
            <a:r>
              <a:rPr lang="fa-IR" sz="2800" dirty="0">
                <a:cs typeface="B Nazanin" panose="00000400000000000000" pitchFamily="2" charset="-78"/>
              </a:rPr>
              <a:t>عدد باینری </a:t>
            </a:r>
            <a:r>
              <a:rPr lang="fa-IR" sz="2800" dirty="0" smtClean="0">
                <a:cs typeface="B Nazanin" panose="00000400000000000000" pitchFamily="2" charset="-78"/>
              </a:rPr>
              <a:t>نمایش‌ دهنده </a:t>
            </a:r>
            <a:r>
              <a:rPr lang="fa-IR" sz="2800" dirty="0">
                <a:cs typeface="B Nazanin" panose="00000400000000000000" pitchFamily="2" charset="-78"/>
              </a:rPr>
              <a:t>پیشامدها </a:t>
            </a:r>
            <a:r>
              <a:rPr lang="fa-IR" sz="2800" dirty="0" smtClean="0">
                <a:cs typeface="B Nazanin" panose="00000400000000000000" pitchFamily="2" charset="-78"/>
              </a:rPr>
              <a:t>به </a:t>
            </a:r>
            <a:r>
              <a:rPr lang="fa-IR" sz="2800" dirty="0">
                <a:cs typeface="B Nazanin" panose="00000400000000000000" pitchFamily="2" charset="-78"/>
              </a:rPr>
              <a:t>عنوان </a:t>
            </a:r>
            <a:r>
              <a:rPr lang="fa-IR" sz="2800" dirty="0" smtClean="0">
                <a:cs typeface="B Nazanin" panose="00000400000000000000" pitchFamily="2" charset="-78"/>
              </a:rPr>
              <a:t>ورودی </a:t>
            </a:r>
            <a:r>
              <a:rPr lang="en-US" sz="2800" dirty="0" smtClean="0">
                <a:cs typeface="B Nazanin" panose="00000400000000000000" pitchFamily="2" charset="-78"/>
              </a:rPr>
              <a:t>MLFFN</a:t>
            </a:r>
            <a:r>
              <a:rPr lang="fa-IR" sz="2800" dirty="0" smtClean="0">
                <a:cs typeface="B Nazanin" panose="00000400000000000000" pitchFamily="2" charset="-78"/>
              </a:rPr>
              <a:t> در نظر گرفته </a:t>
            </a:r>
            <a:r>
              <a:rPr lang="fa-IR" sz="2800" dirty="0">
                <a:cs typeface="B Nazanin" panose="00000400000000000000" pitchFamily="2" charset="-78"/>
              </a:rPr>
              <a:t>می‌شوند.</a:t>
            </a:r>
            <a:endParaRPr lang="en-US" sz="2800" dirty="0">
              <a:cs typeface="B Nazanin" panose="00000400000000000000" pitchFamily="2" charset="-78"/>
            </a:endParaRPr>
          </a:p>
        </p:txBody>
      </p:sp>
      <p:sp>
        <p:nvSpPr>
          <p:cNvPr id="21" name="Action Button: Home 20">
            <a:hlinkClick r:id="" action="ppaction://hlinkshowjump?jump=firstslide" highlightClick="1"/>
          </p:cNvPr>
          <p:cNvSpPr/>
          <p:nvPr/>
        </p:nvSpPr>
        <p:spPr>
          <a:xfrm>
            <a:off x="226959" y="5266365"/>
            <a:ext cx="421105" cy="489703"/>
          </a:xfrm>
          <a:prstGeom prst="actionButtonHom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ction Button: Return 21">
            <a:hlinkClick r:id="" action="ppaction://hlinkshowjump?jump=lastslideviewed" highlightClick="1"/>
          </p:cNvPr>
          <p:cNvSpPr/>
          <p:nvPr/>
        </p:nvSpPr>
        <p:spPr>
          <a:xfrm>
            <a:off x="757989" y="5266366"/>
            <a:ext cx="457200" cy="486236"/>
          </a:xfrm>
          <a:prstGeom prst="actionButtonReturn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ction Button: Custom 23">
            <a:hlinkClick r:id="" action="ppaction://noaction" highlightClick="1"/>
          </p:cNvPr>
          <p:cNvSpPr/>
          <p:nvPr/>
        </p:nvSpPr>
        <p:spPr>
          <a:xfrm>
            <a:off x="7799364" y="5270777"/>
            <a:ext cx="1079941" cy="438015"/>
          </a:xfrm>
          <a:prstGeom prst="actionButtonBlank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400" dirty="0" smtClean="0"/>
              <a:t>18</a:t>
            </a:r>
            <a:r>
              <a:rPr lang="en-US" sz="2400" dirty="0" smtClean="0"/>
              <a:t>/</a:t>
            </a:r>
            <a:r>
              <a:rPr lang="fa-IR" sz="2400" dirty="0" smtClean="0"/>
              <a:t>38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49518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106325" y="5864352"/>
            <a:ext cx="8910083" cy="646176"/>
          </a:xfrm>
          <a:prstGeom prst="roundRect">
            <a:avLst/>
          </a:prstGeom>
          <a:effectLst>
            <a:reflection blurRad="6350" stA="50000" endA="300" endPos="55500" dist="1016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1557478" y="6436862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7796715" y="5991246"/>
            <a:ext cx="11712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200" dirty="0" smtClean="0">
                <a:solidFill>
                  <a:schemeClr val="bg1"/>
                </a:solidFill>
                <a:cs typeface="B Nazanin" panose="00000400000000000000" pitchFamily="2" charset="-78"/>
              </a:rPr>
              <a:t>مقدمه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320357" y="5983134"/>
            <a:ext cx="147635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200" dirty="0" smtClean="0">
                <a:solidFill>
                  <a:schemeClr val="bg1"/>
                </a:solidFill>
                <a:cs typeface="B Nazanin" panose="00000400000000000000" pitchFamily="2" charset="-78"/>
              </a:rPr>
              <a:t>امنیت ترکیبی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827498" y="5983134"/>
            <a:ext cx="1462395" cy="43088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fa-IR" sz="2200" dirty="0" smtClean="0">
                <a:solidFill>
                  <a:schemeClr val="bg1"/>
                </a:solidFill>
                <a:cs typeface="B Nazanin" panose="00000400000000000000" pitchFamily="2" charset="-78"/>
              </a:rPr>
              <a:t>ارزیابی امنیت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439225" y="5994838"/>
            <a:ext cx="138129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200" dirty="0" smtClean="0">
                <a:solidFill>
                  <a:schemeClr val="bg1"/>
                </a:solidFill>
                <a:cs typeface="B Nazanin" panose="00000400000000000000" pitchFamily="2" charset="-78"/>
              </a:rPr>
              <a:t>سیستم تست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733781" y="5983133"/>
            <a:ext cx="16704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200" dirty="0" smtClean="0">
                <a:solidFill>
                  <a:schemeClr val="bg1"/>
                </a:solidFill>
                <a:cs typeface="B Nazanin" panose="00000400000000000000" pitchFamily="2" charset="-78"/>
              </a:rPr>
              <a:t>نتیجه گیری 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26959" y="5967890"/>
            <a:ext cx="150682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200" dirty="0" smtClean="0">
                <a:solidFill>
                  <a:schemeClr val="bg1"/>
                </a:solidFill>
                <a:cs typeface="B Nazanin" panose="00000400000000000000" pitchFamily="2" charset="-78"/>
              </a:rPr>
              <a:t>پیشنهادات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3289046" y="6429263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ounded Rectangle 34"/>
          <p:cNvSpPr/>
          <p:nvPr/>
        </p:nvSpPr>
        <p:spPr>
          <a:xfrm>
            <a:off x="4680310" y="6422133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ounded Rectangle 35"/>
          <p:cNvSpPr/>
          <p:nvPr/>
        </p:nvSpPr>
        <p:spPr>
          <a:xfrm>
            <a:off x="6137516" y="6409910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ounded Rectangle 36"/>
          <p:cNvSpPr/>
          <p:nvPr/>
        </p:nvSpPr>
        <p:spPr>
          <a:xfrm>
            <a:off x="7754082" y="6418995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06325" y="96253"/>
            <a:ext cx="8910084" cy="571632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26959" y="168442"/>
            <a:ext cx="8652346" cy="509792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 rtl="1"/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315585" y="168441"/>
            <a:ext cx="8652346" cy="509792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457200" indent="-457200" algn="just" rt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a-IR" sz="2800" dirty="0">
                <a:cs typeface="B Nazanin" panose="00000400000000000000" pitchFamily="2" charset="-78"/>
              </a:rPr>
              <a:t>تابع  فعال‌سازی  استفاده شده در لایه  پنهان </a:t>
            </a:r>
            <a:r>
              <a:rPr lang="fa-IR" sz="2800" dirty="0" smtClean="0">
                <a:cs typeface="B Nazanin" panose="00000400000000000000" pitchFamily="2" charset="-78"/>
              </a:rPr>
              <a:t>"</a:t>
            </a:r>
            <a:r>
              <a:rPr lang="fa-IR" sz="2800" dirty="0">
                <a:cs typeface="B Nazanin" panose="00000400000000000000" pitchFamily="2" charset="-78"/>
              </a:rPr>
              <a:t>مماس هذلولی" </a:t>
            </a:r>
            <a:r>
              <a:rPr lang="fa-IR" sz="2800" dirty="0" smtClean="0">
                <a:cs typeface="B Nazanin" panose="00000400000000000000" pitchFamily="2" charset="-78"/>
              </a:rPr>
              <a:t>است</a:t>
            </a:r>
            <a:r>
              <a:rPr lang="fa-IR" sz="2800" dirty="0">
                <a:cs typeface="B Nazanin" panose="00000400000000000000" pitchFamily="2" charset="-78"/>
              </a:rPr>
              <a:t>،  و در لایه  خروجی،  تابع خطی استفاده می‌شود. </a:t>
            </a:r>
            <a:r>
              <a:rPr lang="fa-IR" sz="2800" dirty="0" smtClean="0">
                <a:cs typeface="B Nazanin" panose="00000400000000000000" pitchFamily="2" charset="-78"/>
              </a:rPr>
              <a:t>شبکه  </a:t>
            </a:r>
            <a:r>
              <a:rPr lang="fa-IR" sz="2800" dirty="0">
                <a:cs typeface="B Nazanin" panose="00000400000000000000" pitchFamily="2" charset="-78"/>
              </a:rPr>
              <a:t>با </a:t>
            </a:r>
            <a:r>
              <a:rPr lang="fa-IR" sz="2800" dirty="0" smtClean="0">
                <a:cs typeface="B Nazanin" panose="00000400000000000000" pitchFamily="2" charset="-78"/>
              </a:rPr>
              <a:t>الگوریتم  </a:t>
            </a:r>
            <a:r>
              <a:rPr lang="fa-IR" sz="2800" dirty="0">
                <a:cs typeface="B Nazanin" panose="00000400000000000000" pitchFamily="2" charset="-78"/>
              </a:rPr>
              <a:t>انتشار به  </a:t>
            </a:r>
            <a:r>
              <a:rPr lang="fa-IR" sz="2800" dirty="0" smtClean="0">
                <a:cs typeface="B Nazanin" panose="00000400000000000000" pitchFamily="2" charset="-78"/>
              </a:rPr>
              <a:t>عقب </a:t>
            </a:r>
            <a:r>
              <a:rPr lang="en-US" sz="2800" dirty="0" smtClean="0">
                <a:cs typeface="B Nazanin" panose="00000400000000000000" pitchFamily="2" charset="-78"/>
              </a:rPr>
              <a:t>“</a:t>
            </a:r>
            <a:r>
              <a:rPr lang="en-US" sz="2800" dirty="0" err="1" smtClean="0">
                <a:cs typeface="B Nazanin" panose="00000400000000000000" pitchFamily="2" charset="-78"/>
              </a:rPr>
              <a:t>Levenberg</a:t>
            </a:r>
            <a:r>
              <a:rPr lang="en-US" sz="2800" dirty="0" smtClean="0">
                <a:cs typeface="B Nazanin" panose="00000400000000000000" pitchFamily="2" charset="-78"/>
              </a:rPr>
              <a:t>-Marquardt "</a:t>
            </a:r>
            <a:r>
              <a:rPr lang="fa-IR" sz="2800" dirty="0" smtClean="0">
                <a:cs typeface="B Nazanin" panose="00000400000000000000" pitchFamily="2" charset="-78"/>
              </a:rPr>
              <a:t> با </a:t>
            </a:r>
            <a:r>
              <a:rPr lang="fa-IR" sz="2800" dirty="0">
                <a:cs typeface="B Nazanin" panose="00000400000000000000" pitchFamily="2" charset="-78"/>
              </a:rPr>
              <a:t>توجه به </a:t>
            </a:r>
            <a:r>
              <a:rPr lang="fa-IR" sz="2800" dirty="0" smtClean="0">
                <a:cs typeface="B Nazanin" panose="00000400000000000000" pitchFamily="2" charset="-78"/>
              </a:rPr>
              <a:t>خصیصه همگرایی خوب </a:t>
            </a:r>
            <a:r>
              <a:rPr lang="fa-IR" sz="2800" dirty="0">
                <a:cs typeface="B Nazanin" panose="00000400000000000000" pitchFamily="2" charset="-78"/>
              </a:rPr>
              <a:t>آموزش داده‌شده است.  به منظور بدست آوردن </a:t>
            </a:r>
            <a:r>
              <a:rPr lang="fa-IR" sz="2800" dirty="0" smtClean="0">
                <a:cs typeface="B Nazanin" panose="00000400000000000000" pitchFamily="2" charset="-78"/>
              </a:rPr>
              <a:t>تعداد </a:t>
            </a:r>
            <a:r>
              <a:rPr lang="fa-IR" sz="2800" dirty="0">
                <a:cs typeface="B Nazanin" panose="00000400000000000000" pitchFamily="2" charset="-78"/>
              </a:rPr>
              <a:t>بهینه  از نورون‌ها  در لایه  پنهان، </a:t>
            </a:r>
            <a:r>
              <a:rPr lang="fa-IR" sz="2800" dirty="0" smtClean="0">
                <a:cs typeface="B Nazanin" panose="00000400000000000000" pitchFamily="2" charset="-78"/>
              </a:rPr>
              <a:t>تعداد </a:t>
            </a:r>
            <a:r>
              <a:rPr lang="fa-IR" sz="2800" dirty="0">
                <a:cs typeface="B Nazanin" panose="00000400000000000000" pitchFamily="2" charset="-78"/>
              </a:rPr>
              <a:t>نورون‌ها در اولین </a:t>
            </a:r>
            <a:r>
              <a:rPr lang="fa-IR" sz="2800" dirty="0" smtClean="0">
                <a:cs typeface="B Nazanin" panose="00000400000000000000" pitchFamily="2" charset="-78"/>
              </a:rPr>
              <a:t>لایه پنهان  از </a:t>
            </a:r>
            <a:r>
              <a:rPr lang="fa-IR" sz="2800" dirty="0">
                <a:cs typeface="B Nazanin" panose="00000400000000000000" pitchFamily="2" charset="-78"/>
              </a:rPr>
              <a:t>10 تا 60  تغییر می‌کند و در دومین لایه  پنهان  از  3  تا 10 تغییر می‌کند. </a:t>
            </a:r>
            <a:endParaRPr lang="fa-IR" sz="2800" dirty="0" smtClean="0">
              <a:cs typeface="B Nazanin" panose="00000400000000000000" pitchFamily="2" charset="-78"/>
            </a:endParaRPr>
          </a:p>
        </p:txBody>
      </p:sp>
      <p:sp>
        <p:nvSpPr>
          <p:cNvPr id="21" name="Action Button: Home 20">
            <a:hlinkClick r:id="" action="ppaction://hlinkshowjump?jump=firstslide" highlightClick="1"/>
          </p:cNvPr>
          <p:cNvSpPr/>
          <p:nvPr/>
        </p:nvSpPr>
        <p:spPr>
          <a:xfrm>
            <a:off x="226959" y="5266365"/>
            <a:ext cx="421105" cy="489703"/>
          </a:xfrm>
          <a:prstGeom prst="actionButtonHom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ction Button: Return 21">
            <a:hlinkClick r:id="" action="ppaction://hlinkshowjump?jump=lastslideviewed" highlightClick="1"/>
          </p:cNvPr>
          <p:cNvSpPr/>
          <p:nvPr/>
        </p:nvSpPr>
        <p:spPr>
          <a:xfrm>
            <a:off x="757989" y="5266366"/>
            <a:ext cx="457200" cy="486236"/>
          </a:xfrm>
          <a:prstGeom prst="actionButtonReturn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ction Button: Custom 23">
            <a:hlinkClick r:id="" action="ppaction://noaction" highlightClick="1"/>
          </p:cNvPr>
          <p:cNvSpPr/>
          <p:nvPr/>
        </p:nvSpPr>
        <p:spPr>
          <a:xfrm>
            <a:off x="7799364" y="5270777"/>
            <a:ext cx="1079941" cy="438015"/>
          </a:xfrm>
          <a:prstGeom prst="actionButtonBlank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400" dirty="0" smtClean="0"/>
              <a:t>19</a:t>
            </a:r>
            <a:r>
              <a:rPr lang="en-US" sz="2400" dirty="0" smtClean="0"/>
              <a:t>/</a:t>
            </a:r>
            <a:r>
              <a:rPr lang="fa-IR" sz="2400" dirty="0" smtClean="0"/>
              <a:t>38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6950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106325" y="5864352"/>
            <a:ext cx="8910083" cy="646176"/>
          </a:xfrm>
          <a:prstGeom prst="roundRect">
            <a:avLst/>
          </a:prstGeom>
          <a:effectLst>
            <a:reflection blurRad="6350" stA="50000" endA="300" endPos="55500" dist="1016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1557478" y="6436862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7796715" y="5991246"/>
            <a:ext cx="11712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200" dirty="0" smtClean="0">
                <a:solidFill>
                  <a:schemeClr val="bg1"/>
                </a:solidFill>
                <a:cs typeface="B Nazanin" panose="00000400000000000000" pitchFamily="2" charset="-78"/>
              </a:rPr>
              <a:t>مقدمه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320357" y="5983134"/>
            <a:ext cx="147635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200" dirty="0" smtClean="0">
                <a:solidFill>
                  <a:schemeClr val="bg1"/>
                </a:solidFill>
                <a:cs typeface="B Nazanin" panose="00000400000000000000" pitchFamily="2" charset="-78"/>
              </a:rPr>
              <a:t>امنیت ترکیبی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827498" y="5983134"/>
            <a:ext cx="1462395" cy="43088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fa-IR" sz="2200" dirty="0" smtClean="0">
                <a:solidFill>
                  <a:schemeClr val="bg1"/>
                </a:solidFill>
                <a:cs typeface="B Nazanin" panose="00000400000000000000" pitchFamily="2" charset="-78"/>
              </a:rPr>
              <a:t>ارزیابی امنیت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439225" y="5994838"/>
            <a:ext cx="138129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200" dirty="0" smtClean="0">
                <a:solidFill>
                  <a:schemeClr val="bg1"/>
                </a:solidFill>
                <a:cs typeface="B Nazanin" panose="00000400000000000000" pitchFamily="2" charset="-78"/>
              </a:rPr>
              <a:t>سیستم تست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733781" y="5983133"/>
            <a:ext cx="16704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200" dirty="0" smtClean="0">
                <a:solidFill>
                  <a:schemeClr val="bg1"/>
                </a:solidFill>
                <a:cs typeface="B Nazanin" panose="00000400000000000000" pitchFamily="2" charset="-78"/>
              </a:rPr>
              <a:t>نتیجه گیری 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26959" y="5967890"/>
            <a:ext cx="150682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200" dirty="0" smtClean="0">
                <a:solidFill>
                  <a:schemeClr val="bg1"/>
                </a:solidFill>
                <a:cs typeface="B Nazanin" panose="00000400000000000000" pitchFamily="2" charset="-78"/>
              </a:rPr>
              <a:t>پیشنهادات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3289046" y="6429263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ounded Rectangle 34"/>
          <p:cNvSpPr/>
          <p:nvPr/>
        </p:nvSpPr>
        <p:spPr>
          <a:xfrm>
            <a:off x="4680310" y="6422133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ounded Rectangle 35"/>
          <p:cNvSpPr/>
          <p:nvPr/>
        </p:nvSpPr>
        <p:spPr>
          <a:xfrm>
            <a:off x="6137516" y="6409910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ounded Rectangle 36"/>
          <p:cNvSpPr/>
          <p:nvPr/>
        </p:nvSpPr>
        <p:spPr>
          <a:xfrm>
            <a:off x="7754082" y="6418995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06325" y="96253"/>
            <a:ext cx="8910084" cy="571632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26959" y="168442"/>
            <a:ext cx="8652346" cy="509792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 rtl="1"/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315585" y="168441"/>
            <a:ext cx="8652346" cy="509792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just" rtl="1">
              <a:lnSpc>
                <a:spcPct val="150000"/>
              </a:lnSpc>
            </a:pPr>
            <a:r>
              <a:rPr lang="fa-IR" sz="2800" b="1" u="sng" dirty="0">
                <a:cs typeface="B Nazanin" panose="00000400000000000000" pitchFamily="2" charset="-78"/>
              </a:rPr>
              <a:t>شبکه  تابع بنیادی شعاعی </a:t>
            </a:r>
          </a:p>
          <a:p>
            <a:pPr marL="457200" indent="-457200" algn="just" rt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600" dirty="0" smtClean="0">
                <a:cs typeface="B Nazanin" panose="00000400000000000000" pitchFamily="2" charset="-78"/>
              </a:rPr>
              <a:t>RBFN</a:t>
            </a:r>
            <a:r>
              <a:rPr lang="fa-IR" sz="2600" dirty="0" smtClean="0">
                <a:cs typeface="B Nazanin" panose="00000400000000000000" pitchFamily="2" charset="-78"/>
              </a:rPr>
              <a:t> یک کلاس از </a:t>
            </a:r>
            <a:r>
              <a:rPr lang="fa-IR" sz="2600" dirty="0">
                <a:cs typeface="B Nazanin" panose="00000400000000000000" pitchFamily="2" charset="-78"/>
              </a:rPr>
              <a:t>شبکه‌های عصبی پیشخور و شامل  یک لایه </a:t>
            </a:r>
            <a:r>
              <a:rPr lang="fa-IR" sz="2600" dirty="0" smtClean="0">
                <a:cs typeface="B Nazanin" panose="00000400000000000000" pitchFamily="2" charset="-78"/>
              </a:rPr>
              <a:t>ورودی </a:t>
            </a:r>
            <a:r>
              <a:rPr lang="fa-IR" sz="2600" dirty="0">
                <a:cs typeface="B Nazanin" panose="00000400000000000000" pitchFamily="2" charset="-78"/>
              </a:rPr>
              <a:t>، یک لایه مخفی، و یک لایه  خروجی بودند. </a:t>
            </a:r>
            <a:r>
              <a:rPr lang="fa-IR" sz="2600" dirty="0" smtClean="0">
                <a:cs typeface="B Nazanin" panose="00000400000000000000" pitchFamily="2" charset="-78"/>
              </a:rPr>
              <a:t>شبکه  </a:t>
            </a:r>
            <a:r>
              <a:rPr lang="fa-IR" sz="2600" dirty="0">
                <a:cs typeface="B Nazanin" panose="00000400000000000000" pitchFamily="2" charset="-78"/>
              </a:rPr>
              <a:t>قادر به </a:t>
            </a:r>
            <a:r>
              <a:rPr lang="fa-IR" sz="2600" dirty="0" smtClean="0">
                <a:cs typeface="B Nazanin" panose="00000400000000000000" pitchFamily="2" charset="-78"/>
              </a:rPr>
              <a:t>اجرای  </a:t>
            </a:r>
            <a:r>
              <a:rPr lang="fa-IR" sz="2600" dirty="0">
                <a:cs typeface="B Nazanin" panose="00000400000000000000" pitchFamily="2" charset="-78"/>
              </a:rPr>
              <a:t>نگاشت غیرخطی </a:t>
            </a:r>
            <a:r>
              <a:rPr lang="fa-IR" sz="2600" dirty="0" smtClean="0">
                <a:cs typeface="B Nazanin" panose="00000400000000000000" pitchFamily="2" charset="-78"/>
              </a:rPr>
              <a:t>خصیصه‌های ورودی در </a:t>
            </a:r>
            <a:r>
              <a:rPr lang="fa-IR" sz="2600" dirty="0">
                <a:cs typeface="B Nazanin" panose="00000400000000000000" pitchFamily="2" charset="-78"/>
              </a:rPr>
              <a:t>خروجی بود. </a:t>
            </a:r>
            <a:r>
              <a:rPr lang="fa-IR" sz="2600" dirty="0" smtClean="0">
                <a:cs typeface="B Nazanin" panose="00000400000000000000" pitchFamily="2" charset="-78"/>
              </a:rPr>
              <a:t>لایه مخفی شامل نورون‌هایی </a:t>
            </a:r>
            <a:r>
              <a:rPr lang="fa-IR" sz="2600" dirty="0">
                <a:cs typeface="B Nazanin" panose="00000400000000000000" pitchFamily="2" charset="-78"/>
              </a:rPr>
              <a:t>با </a:t>
            </a:r>
            <a:r>
              <a:rPr lang="fa-IR" sz="2600" dirty="0" smtClean="0">
                <a:cs typeface="B Nazanin" panose="00000400000000000000" pitchFamily="2" charset="-78"/>
              </a:rPr>
              <a:t>تابع فعال‌سازی گاووس بود. </a:t>
            </a:r>
            <a:r>
              <a:rPr lang="fa-IR" sz="2600" dirty="0">
                <a:cs typeface="B Nazanin" panose="00000400000000000000" pitchFamily="2" charset="-78"/>
              </a:rPr>
              <a:t>در طول آموزش، </a:t>
            </a:r>
            <a:r>
              <a:rPr lang="fa-IR" sz="2600" dirty="0" smtClean="0">
                <a:cs typeface="B Nazanin" panose="00000400000000000000" pitchFamily="2" charset="-78"/>
              </a:rPr>
              <a:t>همه </a:t>
            </a:r>
            <a:r>
              <a:rPr lang="fa-IR" sz="2600" dirty="0">
                <a:cs typeface="B Nazanin" panose="00000400000000000000" pitchFamily="2" charset="-78"/>
              </a:rPr>
              <a:t>متغییرهای ورودی به  نورن‌ها در طول </a:t>
            </a:r>
            <a:r>
              <a:rPr lang="fa-IR" sz="2600" dirty="0" smtClean="0">
                <a:cs typeface="B Nazanin" panose="00000400000000000000" pitchFamily="2" charset="-78"/>
              </a:rPr>
              <a:t>لایه‌مخفی </a:t>
            </a:r>
            <a:r>
              <a:rPr lang="fa-IR" sz="2600" dirty="0">
                <a:cs typeface="B Nazanin" panose="00000400000000000000" pitchFamily="2" charset="-78"/>
              </a:rPr>
              <a:t>به </a:t>
            </a:r>
            <a:r>
              <a:rPr lang="fa-IR" sz="2600" dirty="0" smtClean="0">
                <a:cs typeface="B Nazanin" panose="00000400000000000000" pitchFamily="2" charset="-78"/>
              </a:rPr>
              <a:t>طور </a:t>
            </a:r>
            <a:r>
              <a:rPr lang="fa-IR" sz="2600" dirty="0">
                <a:cs typeface="B Nazanin" panose="00000400000000000000" pitchFamily="2" charset="-78"/>
              </a:rPr>
              <a:t>مستقیم از طریق </a:t>
            </a:r>
            <a:r>
              <a:rPr lang="fa-IR" sz="2600" dirty="0" smtClean="0">
                <a:cs typeface="B Nazanin" panose="00000400000000000000" pitchFamily="2" charset="-78"/>
              </a:rPr>
              <a:t>ارتباطات </a:t>
            </a:r>
            <a:r>
              <a:rPr lang="fa-IR" sz="2600" dirty="0">
                <a:cs typeface="B Nazanin" panose="00000400000000000000" pitchFamily="2" charset="-78"/>
              </a:rPr>
              <a:t>درونی </a:t>
            </a:r>
            <a:r>
              <a:rPr lang="fa-IR" sz="2600" dirty="0" smtClean="0">
                <a:cs typeface="B Nazanin" panose="00000400000000000000" pitchFamily="2" charset="-78"/>
              </a:rPr>
              <a:t>با وزن </a:t>
            </a:r>
            <a:r>
              <a:rPr lang="fa-IR" sz="2600" dirty="0">
                <a:cs typeface="B Nazanin" panose="00000400000000000000" pitchFamily="2" charset="-78"/>
              </a:rPr>
              <a:t>واحد خورانده  می‌شود و </a:t>
            </a:r>
            <a:r>
              <a:rPr lang="fa-IR" sz="2600" dirty="0" smtClean="0">
                <a:cs typeface="B Nazanin" panose="00000400000000000000" pitchFamily="2" charset="-78"/>
              </a:rPr>
              <a:t>تنها وزن‌ها </a:t>
            </a:r>
            <a:r>
              <a:rPr lang="fa-IR" sz="2600" dirty="0">
                <a:cs typeface="B Nazanin" panose="00000400000000000000" pitchFamily="2" charset="-78"/>
              </a:rPr>
              <a:t>بین </a:t>
            </a:r>
            <a:r>
              <a:rPr lang="fa-IR" sz="2600" dirty="0" smtClean="0">
                <a:cs typeface="B Nazanin" panose="00000400000000000000" pitchFamily="2" charset="-78"/>
              </a:rPr>
              <a:t>لایه </a:t>
            </a:r>
            <a:r>
              <a:rPr lang="fa-IR" sz="2600" dirty="0">
                <a:cs typeface="B Nazanin" panose="00000400000000000000" pitchFamily="2" charset="-78"/>
              </a:rPr>
              <a:t>مخفی </a:t>
            </a:r>
            <a:r>
              <a:rPr lang="fa-IR" sz="2600" dirty="0" smtClean="0">
                <a:cs typeface="B Nazanin" panose="00000400000000000000" pitchFamily="2" charset="-78"/>
              </a:rPr>
              <a:t>و </a:t>
            </a:r>
            <a:r>
              <a:rPr lang="fa-IR" sz="2600" dirty="0">
                <a:cs typeface="B Nazanin" panose="00000400000000000000" pitchFamily="2" charset="-78"/>
              </a:rPr>
              <a:t>لایه  </a:t>
            </a:r>
            <a:r>
              <a:rPr lang="fa-IR" sz="2600" dirty="0" smtClean="0">
                <a:cs typeface="B Nazanin" panose="00000400000000000000" pitchFamily="2" charset="-78"/>
              </a:rPr>
              <a:t>یاد گرفته </a:t>
            </a:r>
            <a:r>
              <a:rPr lang="fa-IR" sz="2600" dirty="0">
                <a:cs typeface="B Nazanin" panose="00000400000000000000" pitchFamily="2" charset="-78"/>
              </a:rPr>
              <a:t>می‌شدند. </a:t>
            </a:r>
            <a:r>
              <a:rPr lang="fa-IR" sz="2600" dirty="0" smtClean="0">
                <a:cs typeface="B Nazanin" panose="00000400000000000000" pitchFamily="2" charset="-78"/>
              </a:rPr>
              <a:t>بنابراین</a:t>
            </a:r>
            <a:r>
              <a:rPr lang="fa-IR" sz="2600" dirty="0">
                <a:cs typeface="B Nazanin" panose="00000400000000000000" pitchFamily="2" charset="-78"/>
              </a:rPr>
              <a:t>، </a:t>
            </a:r>
            <a:r>
              <a:rPr lang="en-US" sz="2600" dirty="0" smtClean="0">
                <a:cs typeface="B Nazanin" panose="00000400000000000000" pitchFamily="2" charset="-78"/>
              </a:rPr>
              <a:t>RBFN </a:t>
            </a:r>
            <a:r>
              <a:rPr lang="fa-IR" sz="2600" dirty="0" smtClean="0">
                <a:cs typeface="B Nazanin" panose="00000400000000000000" pitchFamily="2" charset="-78"/>
              </a:rPr>
              <a:t> همگرایی </a:t>
            </a:r>
            <a:r>
              <a:rPr lang="fa-IR" sz="2600" dirty="0">
                <a:cs typeface="B Nazanin" panose="00000400000000000000" pitchFamily="2" charset="-78"/>
              </a:rPr>
              <a:t>سریعتری را  نسبت  به </a:t>
            </a:r>
            <a:r>
              <a:rPr lang="en-US" sz="2600" dirty="0" smtClean="0">
                <a:cs typeface="B Nazanin" panose="00000400000000000000" pitchFamily="2" charset="-78"/>
              </a:rPr>
              <a:t>MLFFN </a:t>
            </a:r>
            <a:r>
              <a:rPr lang="fa-IR" sz="2600" dirty="0" smtClean="0">
                <a:cs typeface="B Nazanin" panose="00000400000000000000" pitchFamily="2" charset="-78"/>
              </a:rPr>
              <a:t> معمولی </a:t>
            </a:r>
            <a:r>
              <a:rPr lang="fa-IR" sz="2600" dirty="0">
                <a:cs typeface="B Nazanin" panose="00000400000000000000" pitchFamily="2" charset="-78"/>
              </a:rPr>
              <a:t>ارائه می‌دهد. </a:t>
            </a:r>
          </a:p>
        </p:txBody>
      </p:sp>
      <p:sp>
        <p:nvSpPr>
          <p:cNvPr id="21" name="Action Button: Home 20">
            <a:hlinkClick r:id="" action="ppaction://hlinkshowjump?jump=firstslide" highlightClick="1"/>
          </p:cNvPr>
          <p:cNvSpPr/>
          <p:nvPr/>
        </p:nvSpPr>
        <p:spPr>
          <a:xfrm>
            <a:off x="226959" y="5266365"/>
            <a:ext cx="421105" cy="489703"/>
          </a:xfrm>
          <a:prstGeom prst="actionButtonHom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ction Button: Return 21">
            <a:hlinkClick r:id="" action="ppaction://hlinkshowjump?jump=lastslideviewed" highlightClick="1"/>
          </p:cNvPr>
          <p:cNvSpPr/>
          <p:nvPr/>
        </p:nvSpPr>
        <p:spPr>
          <a:xfrm>
            <a:off x="757989" y="5266366"/>
            <a:ext cx="457200" cy="486236"/>
          </a:xfrm>
          <a:prstGeom prst="actionButtonReturn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ction Button: Custom 23">
            <a:hlinkClick r:id="" action="ppaction://noaction" highlightClick="1"/>
          </p:cNvPr>
          <p:cNvSpPr/>
          <p:nvPr/>
        </p:nvSpPr>
        <p:spPr>
          <a:xfrm>
            <a:off x="7799364" y="5270777"/>
            <a:ext cx="1079941" cy="438015"/>
          </a:xfrm>
          <a:prstGeom prst="actionButtonBlank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400" dirty="0" smtClean="0"/>
              <a:t>20</a:t>
            </a:r>
            <a:r>
              <a:rPr lang="en-US" sz="2400" dirty="0" smtClean="0"/>
              <a:t>/</a:t>
            </a:r>
            <a:r>
              <a:rPr lang="fa-IR" sz="2400" dirty="0" smtClean="0"/>
              <a:t>38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92689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106325" y="5864352"/>
            <a:ext cx="8910083" cy="646176"/>
          </a:xfrm>
          <a:prstGeom prst="roundRect">
            <a:avLst/>
          </a:prstGeom>
          <a:effectLst>
            <a:reflection blurRad="6350" stA="50000" endA="300" endPos="55500" dist="1016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1557478" y="6436862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7796715" y="5991246"/>
            <a:ext cx="11712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200" dirty="0" smtClean="0">
                <a:solidFill>
                  <a:schemeClr val="bg1"/>
                </a:solidFill>
                <a:cs typeface="B Nazanin" panose="00000400000000000000" pitchFamily="2" charset="-78"/>
              </a:rPr>
              <a:t>مقدمه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320357" y="5983134"/>
            <a:ext cx="147635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200" dirty="0" smtClean="0">
                <a:solidFill>
                  <a:schemeClr val="bg1"/>
                </a:solidFill>
                <a:cs typeface="B Nazanin" panose="00000400000000000000" pitchFamily="2" charset="-78"/>
              </a:rPr>
              <a:t>امنیت ترکیبی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827498" y="5983134"/>
            <a:ext cx="1462395" cy="43088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fa-IR" sz="2200" dirty="0" smtClean="0">
                <a:solidFill>
                  <a:schemeClr val="bg1"/>
                </a:solidFill>
                <a:cs typeface="B Nazanin" panose="00000400000000000000" pitchFamily="2" charset="-78"/>
              </a:rPr>
              <a:t>ارزیابی امنیت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439225" y="5994838"/>
            <a:ext cx="138129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200" dirty="0" smtClean="0">
                <a:solidFill>
                  <a:schemeClr val="bg1"/>
                </a:solidFill>
                <a:cs typeface="B Nazanin" panose="00000400000000000000" pitchFamily="2" charset="-78"/>
              </a:rPr>
              <a:t>سیستم تست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733781" y="5983133"/>
            <a:ext cx="16704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200" dirty="0" smtClean="0">
                <a:solidFill>
                  <a:schemeClr val="bg1"/>
                </a:solidFill>
                <a:cs typeface="B Nazanin" panose="00000400000000000000" pitchFamily="2" charset="-78"/>
              </a:rPr>
              <a:t>نتیجه گیری 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26959" y="5967890"/>
            <a:ext cx="150682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200" dirty="0" smtClean="0">
                <a:solidFill>
                  <a:schemeClr val="bg1"/>
                </a:solidFill>
                <a:cs typeface="B Nazanin" panose="00000400000000000000" pitchFamily="2" charset="-78"/>
              </a:rPr>
              <a:t>پیشنهادات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3289046" y="6429263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ounded Rectangle 34"/>
          <p:cNvSpPr/>
          <p:nvPr/>
        </p:nvSpPr>
        <p:spPr>
          <a:xfrm>
            <a:off x="4680310" y="6422133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ounded Rectangle 35"/>
          <p:cNvSpPr/>
          <p:nvPr/>
        </p:nvSpPr>
        <p:spPr>
          <a:xfrm>
            <a:off x="6137516" y="6409910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ounded Rectangle 36"/>
          <p:cNvSpPr/>
          <p:nvPr/>
        </p:nvSpPr>
        <p:spPr>
          <a:xfrm>
            <a:off x="7754082" y="6418995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06325" y="96253"/>
            <a:ext cx="8910084" cy="571632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26959" y="168442"/>
            <a:ext cx="8652346" cy="509792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 rtl="1"/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315585" y="168441"/>
            <a:ext cx="8652346" cy="509792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just" rtl="1">
              <a:lnSpc>
                <a:spcPct val="150000"/>
              </a:lnSpc>
            </a:pPr>
            <a:r>
              <a:rPr lang="fa-IR" sz="2800" b="1" u="sng" dirty="0">
                <a:cs typeface="B Nazanin" panose="00000400000000000000" pitchFamily="2" charset="-78"/>
              </a:rPr>
              <a:t> تولید داده، آموزش و تست </a:t>
            </a:r>
            <a:endParaRPr lang="fa-IR" sz="2800" b="1" u="sng" dirty="0" smtClean="0">
              <a:cs typeface="B Nazanin" panose="00000400000000000000" pitchFamily="2" charset="-78"/>
            </a:endParaRPr>
          </a:p>
          <a:p>
            <a:pPr marL="457200" indent="-457200" algn="just" rt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a-IR" sz="2500" dirty="0">
                <a:cs typeface="B Nazanin" panose="00000400000000000000" pitchFamily="2" charset="-78"/>
              </a:rPr>
              <a:t>برای سیستم  تحت بررسی، </a:t>
            </a:r>
            <a:r>
              <a:rPr lang="fa-IR" sz="2500" dirty="0" smtClean="0">
                <a:cs typeface="B Nazanin" panose="00000400000000000000" pitchFamily="2" charset="-78"/>
              </a:rPr>
              <a:t>اول پیشامدهای </a:t>
            </a:r>
            <a:r>
              <a:rPr lang="fa-IR" sz="2500" dirty="0">
                <a:cs typeface="B Nazanin" panose="00000400000000000000" pitchFamily="2" charset="-78"/>
              </a:rPr>
              <a:t>احتمالی لیست می‌شوند. </a:t>
            </a:r>
            <a:r>
              <a:rPr lang="fa-IR" sz="2500" dirty="0" smtClean="0">
                <a:cs typeface="B Nazanin" panose="00000400000000000000" pitchFamily="2" charset="-78"/>
              </a:rPr>
              <a:t>در </a:t>
            </a:r>
            <a:r>
              <a:rPr lang="fa-IR" sz="2500" dirty="0">
                <a:cs typeface="B Nazanin" panose="00000400000000000000" pitchFamily="2" charset="-78"/>
              </a:rPr>
              <a:t>این کار تنها قطع </a:t>
            </a:r>
            <a:r>
              <a:rPr lang="fa-IR" sz="2500" dirty="0" smtClean="0">
                <a:cs typeface="B Nazanin" panose="00000400000000000000" pitchFamily="2" charset="-78"/>
              </a:rPr>
              <a:t>خط درنظرگرفته </a:t>
            </a:r>
            <a:r>
              <a:rPr lang="fa-IR" sz="2500" dirty="0">
                <a:cs typeface="B Nazanin" panose="00000400000000000000" pitchFamily="2" charset="-78"/>
              </a:rPr>
              <a:t>می‌شود. </a:t>
            </a:r>
            <a:r>
              <a:rPr lang="fa-IR" sz="2500" dirty="0" smtClean="0">
                <a:cs typeface="B Nazanin" panose="00000400000000000000" pitchFamily="2" charset="-78"/>
              </a:rPr>
              <a:t>داده‌های </a:t>
            </a:r>
            <a:r>
              <a:rPr lang="fa-IR" sz="2500" dirty="0">
                <a:cs typeface="B Nazanin" panose="00000400000000000000" pitchFamily="2" charset="-78"/>
              </a:rPr>
              <a:t>آموزشی با </a:t>
            </a:r>
            <a:r>
              <a:rPr lang="fa-IR" sz="2500" dirty="0" smtClean="0">
                <a:cs typeface="B Nazanin" panose="00000400000000000000" pitchFamily="2" charset="-78"/>
              </a:rPr>
              <a:t>تغییر </a:t>
            </a:r>
            <a:r>
              <a:rPr lang="fa-IR" sz="2500" dirty="0">
                <a:cs typeface="B Nazanin" panose="00000400000000000000" pitchFamily="2" charset="-78"/>
              </a:rPr>
              <a:t>بار </a:t>
            </a:r>
            <a:r>
              <a:rPr lang="fa-IR" sz="2500" dirty="0" smtClean="0">
                <a:cs typeface="B Nazanin" panose="00000400000000000000" pitchFamily="2" charset="-78"/>
              </a:rPr>
              <a:t>به صورت  </a:t>
            </a:r>
            <a:r>
              <a:rPr lang="fa-IR" sz="2500" dirty="0">
                <a:cs typeface="B Nazanin" panose="00000400000000000000" pitchFamily="2" charset="-78"/>
              </a:rPr>
              <a:t>تصادفی </a:t>
            </a:r>
            <a:r>
              <a:rPr lang="fa-IR" sz="2500" dirty="0" smtClean="0">
                <a:cs typeface="B Nazanin" panose="00000400000000000000" pitchFamily="2" charset="-78"/>
              </a:rPr>
              <a:t>بین 50 </a:t>
            </a:r>
            <a:r>
              <a:rPr lang="fa-IR" sz="2500" dirty="0">
                <a:cs typeface="B Nazanin" panose="00000400000000000000" pitchFamily="2" charset="-78"/>
              </a:rPr>
              <a:t>تا 150 درصد </a:t>
            </a:r>
            <a:r>
              <a:rPr lang="fa-IR" sz="2500" dirty="0" smtClean="0">
                <a:cs typeface="B Nazanin" panose="00000400000000000000" pitchFamily="2" charset="-78"/>
              </a:rPr>
              <a:t>مقدار </a:t>
            </a:r>
            <a:r>
              <a:rPr lang="fa-IR" sz="2500" dirty="0">
                <a:cs typeface="B Nazanin" panose="00000400000000000000" pitchFamily="2" charset="-78"/>
              </a:rPr>
              <a:t>پایه </a:t>
            </a:r>
            <a:r>
              <a:rPr lang="fa-IR" sz="2500" dirty="0" smtClean="0">
                <a:cs typeface="B Nazanin" panose="00000400000000000000" pitchFamily="2" charset="-78"/>
              </a:rPr>
              <a:t>تولید </a:t>
            </a:r>
            <a:r>
              <a:rPr lang="fa-IR" sz="2500" dirty="0">
                <a:cs typeface="B Nazanin" panose="00000400000000000000" pitchFamily="2" charset="-78"/>
              </a:rPr>
              <a:t>می‌شوند. برای هر شرط  بارگذاری بعد و پس از قطع </a:t>
            </a:r>
            <a:r>
              <a:rPr lang="fa-IR" sz="2500" dirty="0" smtClean="0">
                <a:cs typeface="B Nazanin" panose="00000400000000000000" pitchFamily="2" charset="-78"/>
              </a:rPr>
              <a:t>ولتاژ </a:t>
            </a:r>
            <a:r>
              <a:rPr lang="fa-IR" sz="2500" dirty="0">
                <a:cs typeface="B Nazanin" panose="00000400000000000000" pitchFamily="2" charset="-78"/>
              </a:rPr>
              <a:t>گذرگاه </a:t>
            </a:r>
            <a:r>
              <a:rPr lang="fa-IR" sz="2500" dirty="0" smtClean="0">
                <a:cs typeface="B Nazanin" panose="00000400000000000000" pitchFamily="2" charset="-78"/>
              </a:rPr>
              <a:t>و جریان </a:t>
            </a:r>
            <a:r>
              <a:rPr lang="fa-IR" sz="2500" dirty="0">
                <a:cs typeface="B Nazanin" panose="00000400000000000000" pitchFamily="2" charset="-78"/>
              </a:rPr>
              <a:t>خط </a:t>
            </a:r>
            <a:r>
              <a:rPr lang="fa-IR" sz="2500" dirty="0" smtClean="0">
                <a:cs typeface="B Nazanin" panose="00000400000000000000" pitchFamily="2" charset="-78"/>
              </a:rPr>
              <a:t>با تکرار </a:t>
            </a:r>
            <a:r>
              <a:rPr lang="fa-IR" sz="2500" dirty="0">
                <a:cs typeface="B Nazanin" panose="00000400000000000000" pitchFamily="2" charset="-78"/>
              </a:rPr>
              <a:t>کامل </a:t>
            </a:r>
            <a:r>
              <a:rPr lang="fa-IR" sz="2500" dirty="0" smtClean="0">
                <a:cs typeface="B Nazanin" panose="00000400000000000000" pitchFamily="2" charset="-78"/>
              </a:rPr>
              <a:t>تحلیل </a:t>
            </a:r>
            <a:r>
              <a:rPr lang="fa-IR" sz="2500" dirty="0">
                <a:cs typeface="B Nazanin" panose="00000400000000000000" pitchFamily="2" charset="-78"/>
              </a:rPr>
              <a:t>جریان بار  نیوتون </a:t>
            </a:r>
            <a:r>
              <a:rPr lang="fa-IR" sz="2500" dirty="0" smtClean="0">
                <a:cs typeface="B Nazanin" panose="00000400000000000000" pitchFamily="2" charset="-78"/>
              </a:rPr>
              <a:t>رافسون </a:t>
            </a:r>
            <a:r>
              <a:rPr lang="en-US" sz="2500" dirty="0" smtClean="0">
                <a:cs typeface="B Nazanin" panose="00000400000000000000" pitchFamily="2" charset="-78"/>
              </a:rPr>
              <a:t>(NR</a:t>
            </a:r>
            <a:r>
              <a:rPr lang="en-US" sz="2500" dirty="0">
                <a:cs typeface="B Nazanin" panose="00000400000000000000" pitchFamily="2" charset="-78"/>
              </a:rPr>
              <a:t>)</a:t>
            </a:r>
            <a:r>
              <a:rPr lang="fa-IR" sz="2500" dirty="0">
                <a:cs typeface="B Nazanin" panose="00000400000000000000" pitchFamily="2" charset="-78"/>
              </a:rPr>
              <a:t> </a:t>
            </a:r>
            <a:r>
              <a:rPr lang="fa-IR" sz="2500" dirty="0" smtClean="0">
                <a:cs typeface="B Nazanin" panose="00000400000000000000" pitchFamily="2" charset="-78"/>
              </a:rPr>
              <a:t>محاسبه </a:t>
            </a:r>
            <a:r>
              <a:rPr lang="fa-IR" sz="2500" dirty="0">
                <a:cs typeface="B Nazanin" panose="00000400000000000000" pitchFamily="2" charset="-78"/>
              </a:rPr>
              <a:t>می‌شود. برای هر مورد، </a:t>
            </a:r>
            <a:r>
              <a:rPr lang="fa-IR" sz="2500" dirty="0" smtClean="0">
                <a:cs typeface="B Nazanin" panose="00000400000000000000" pitchFamily="2" charset="-78"/>
              </a:rPr>
              <a:t>شاخص </a:t>
            </a:r>
            <a:r>
              <a:rPr lang="fa-IR" sz="2500" dirty="0">
                <a:cs typeface="B Nazanin" panose="00000400000000000000" pitchFamily="2" charset="-78"/>
              </a:rPr>
              <a:t>امنیت  ترکیبی  بااستفاده از معادله (</a:t>
            </a:r>
            <a:r>
              <a:rPr lang="fa-IR" sz="2500" dirty="0" smtClean="0">
                <a:cs typeface="B Nazanin" panose="00000400000000000000" pitchFamily="2" charset="-78"/>
              </a:rPr>
              <a:t>5)  با در </a:t>
            </a:r>
            <a:r>
              <a:rPr lang="fa-IR" sz="2500" dirty="0">
                <a:cs typeface="B Nazanin" panose="00000400000000000000" pitchFamily="2" charset="-78"/>
              </a:rPr>
              <a:t>نظرگرفتن </a:t>
            </a:r>
            <a:r>
              <a:rPr lang="en-US" sz="2500" dirty="0" smtClean="0">
                <a:cs typeface="B Nazanin" panose="00000400000000000000" pitchFamily="2" charset="-78"/>
              </a:rPr>
              <a:t>n</a:t>
            </a:r>
            <a:r>
              <a:rPr lang="fa-IR" sz="2500" dirty="0" smtClean="0">
                <a:cs typeface="B Nazanin" panose="00000400000000000000" pitchFamily="2" charset="-78"/>
              </a:rPr>
              <a:t> </a:t>
            </a:r>
            <a:r>
              <a:rPr lang="fa-IR" sz="2500" dirty="0">
                <a:cs typeface="B Nazanin" panose="00000400000000000000" pitchFamily="2" charset="-78"/>
              </a:rPr>
              <a:t>برابر 2 </a:t>
            </a:r>
            <a:r>
              <a:rPr lang="fa-IR" sz="2500" dirty="0" smtClean="0">
                <a:cs typeface="B Nazanin" panose="00000400000000000000" pitchFamily="2" charset="-78"/>
              </a:rPr>
              <a:t>محاسبه </a:t>
            </a:r>
            <a:r>
              <a:rPr lang="fa-IR" sz="2500" dirty="0">
                <a:cs typeface="B Nazanin" panose="00000400000000000000" pitchFamily="2" charset="-78"/>
              </a:rPr>
              <a:t>می‌شود.  نزدیک به  5000  مجموعه  آموزشی یا  </a:t>
            </a:r>
            <a:r>
              <a:rPr lang="fa-IR" sz="2500" dirty="0" smtClean="0">
                <a:cs typeface="B Nazanin" panose="00000400000000000000" pitchFamily="2" charset="-78"/>
              </a:rPr>
              <a:t>یاد دهنده از </a:t>
            </a:r>
            <a:r>
              <a:rPr lang="fa-IR" sz="2500" dirty="0">
                <a:cs typeface="B Nazanin" panose="00000400000000000000" pitchFamily="2" charset="-78"/>
              </a:rPr>
              <a:t>سیستم تست تحت بررسی تولید شد.  </a:t>
            </a:r>
            <a:endParaRPr lang="en-US" sz="2500" dirty="0">
              <a:cs typeface="B Nazanin" panose="00000400000000000000" pitchFamily="2" charset="-78"/>
            </a:endParaRPr>
          </a:p>
        </p:txBody>
      </p:sp>
      <p:sp>
        <p:nvSpPr>
          <p:cNvPr id="21" name="Action Button: Home 20">
            <a:hlinkClick r:id="" action="ppaction://hlinkshowjump?jump=firstslide" highlightClick="1"/>
          </p:cNvPr>
          <p:cNvSpPr/>
          <p:nvPr/>
        </p:nvSpPr>
        <p:spPr>
          <a:xfrm>
            <a:off x="226959" y="5266365"/>
            <a:ext cx="421105" cy="489703"/>
          </a:xfrm>
          <a:prstGeom prst="actionButtonHom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ction Button: Return 21">
            <a:hlinkClick r:id="" action="ppaction://hlinkshowjump?jump=lastslideviewed" highlightClick="1"/>
          </p:cNvPr>
          <p:cNvSpPr/>
          <p:nvPr/>
        </p:nvSpPr>
        <p:spPr>
          <a:xfrm>
            <a:off x="757989" y="5266366"/>
            <a:ext cx="457200" cy="486236"/>
          </a:xfrm>
          <a:prstGeom prst="actionButtonReturn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ction Button: Custom 23">
            <a:hlinkClick r:id="" action="ppaction://noaction" highlightClick="1"/>
          </p:cNvPr>
          <p:cNvSpPr/>
          <p:nvPr/>
        </p:nvSpPr>
        <p:spPr>
          <a:xfrm>
            <a:off x="7799364" y="5270777"/>
            <a:ext cx="1079941" cy="438015"/>
          </a:xfrm>
          <a:prstGeom prst="actionButtonBlank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400" dirty="0" smtClean="0"/>
              <a:t>21</a:t>
            </a:r>
            <a:r>
              <a:rPr lang="en-US" sz="2400" dirty="0" smtClean="0"/>
              <a:t>/</a:t>
            </a:r>
            <a:r>
              <a:rPr lang="fa-IR" sz="2400" dirty="0" smtClean="0"/>
              <a:t>38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0309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7_Office Theme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419</Words>
  <Application>Microsoft Office PowerPoint</Application>
  <PresentationFormat>On-screen Show (4:3)</PresentationFormat>
  <Paragraphs>35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B Nazanin</vt:lpstr>
      <vt:lpstr>Calibri</vt:lpstr>
      <vt:lpstr>Calibri Light</vt:lpstr>
      <vt:lpstr>Wingdings</vt:lpstr>
      <vt:lpstr>7_Office Theme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dc:description>madsg.com</dc:description>
  <cp:lastModifiedBy/>
  <cp:revision>1</cp:revision>
  <dcterms:created xsi:type="dcterms:W3CDTF">2013-09-24T05:01:40Z</dcterms:created>
  <dcterms:modified xsi:type="dcterms:W3CDTF">2017-07-24T05:18:08Z</dcterms:modified>
</cp:coreProperties>
</file>