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8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7/15/2017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فرضیه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روش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 rtl="1"/>
            <a:r>
              <a:rPr lang="fa-I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دوم</a:t>
            </a:r>
          </a:p>
          <a:p>
            <a:pPr algn="ctr" rtl="1"/>
            <a:r>
              <a:rPr lang="fa-IR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پیش زمینه نظری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8</a:t>
            </a:r>
            <a:r>
              <a:rPr lang="en-US" sz="2400" dirty="0" smtClean="0"/>
              <a:t>/</a:t>
            </a:r>
            <a:r>
              <a:rPr lang="fa-IR" sz="2400" dirty="0" smtClean="0"/>
              <a:t>43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 زمینه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01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فرضیه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روش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امنیت نقطه‌نهایی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بزرگترین تهدید برای </a:t>
            </a:r>
            <a:r>
              <a:rPr lang="fa-IR" sz="2800" dirty="0" smtClean="0">
                <a:cs typeface="B Nazanin" panose="00000400000000000000" pitchFamily="2" charset="-78"/>
              </a:rPr>
              <a:t>امنیت اطلاعات </a:t>
            </a:r>
            <a:r>
              <a:rPr lang="fa-IR" sz="2800" dirty="0">
                <a:cs typeface="B Nazanin" panose="00000400000000000000" pitchFamily="2" charset="-78"/>
              </a:rPr>
              <a:t>در  ورای محیط امنیتی نهفته نیست،  </a:t>
            </a:r>
            <a:r>
              <a:rPr lang="fa-IR" sz="2800" dirty="0" smtClean="0">
                <a:cs typeface="B Nazanin" panose="00000400000000000000" pitchFamily="2" charset="-78"/>
              </a:rPr>
              <a:t>بلکه  </a:t>
            </a:r>
            <a:r>
              <a:rPr lang="fa-IR" sz="2800" dirty="0">
                <a:cs typeface="B Nazanin" panose="00000400000000000000" pitchFamily="2" charset="-78"/>
              </a:rPr>
              <a:t>در </a:t>
            </a:r>
            <a:r>
              <a:rPr lang="fa-IR" sz="2800" dirty="0" smtClean="0">
                <a:cs typeface="B Nazanin" panose="00000400000000000000" pitchFamily="2" charset="-78"/>
              </a:rPr>
              <a:t>اقدامات </a:t>
            </a:r>
            <a:r>
              <a:rPr lang="fa-IR" sz="2800" dirty="0">
                <a:cs typeface="B Nazanin" panose="00000400000000000000" pitchFamily="2" charset="-78"/>
              </a:rPr>
              <a:t>بی‌دقتی </a:t>
            </a:r>
            <a:r>
              <a:rPr lang="fa-IR" sz="2800" dirty="0" smtClean="0">
                <a:cs typeface="B Nazanin" panose="00000400000000000000" pitchFamily="2" charset="-78"/>
              </a:rPr>
              <a:t>و </a:t>
            </a:r>
            <a:r>
              <a:rPr lang="fa-IR" sz="2800" dirty="0">
                <a:cs typeface="B Nazanin" panose="00000400000000000000" pitchFamily="2" charset="-78"/>
              </a:rPr>
              <a:t>رفتارهای مخرب  </a:t>
            </a:r>
            <a:r>
              <a:rPr lang="fa-IR" sz="2800" dirty="0" smtClean="0">
                <a:cs typeface="B Nazanin" panose="00000400000000000000" pitchFamily="2" charset="-78"/>
              </a:rPr>
              <a:t>کابران </a:t>
            </a:r>
            <a:r>
              <a:rPr lang="fa-IR" sz="2800" dirty="0">
                <a:cs typeface="B Nazanin" panose="00000400000000000000" pitchFamily="2" charset="-78"/>
              </a:rPr>
              <a:t>درونی مانند کارمندان و دیگر  ترکیبات مورد </a:t>
            </a:r>
            <a:r>
              <a:rPr lang="fa-IR" sz="2800" dirty="0" smtClean="0">
                <a:cs typeface="B Nazanin" panose="00000400000000000000" pitchFamily="2" charset="-78"/>
              </a:rPr>
              <a:t>اعتماد </a:t>
            </a:r>
            <a:r>
              <a:rPr lang="fa-IR" sz="2800" dirty="0">
                <a:cs typeface="B Nazanin" panose="00000400000000000000" pitchFamily="2" charset="-78"/>
              </a:rPr>
              <a:t>با دسترسی آسان  به منابع  اطلاعاتی سازمان نهفته است.  هر کاربر نهایی یک </a:t>
            </a:r>
            <a:r>
              <a:rPr lang="en-US" sz="2800" dirty="0" smtClean="0">
                <a:cs typeface="B Nazanin" panose="00000400000000000000" pitchFamily="2" charset="-78"/>
              </a:rPr>
              <a:t>Endpoint</a:t>
            </a:r>
            <a:r>
              <a:rPr lang="fa-IR" sz="2800" dirty="0" smtClean="0">
                <a:cs typeface="B Nazanin" panose="00000400000000000000" pitchFamily="2" charset="-78"/>
              </a:rPr>
              <a:t> را </a:t>
            </a:r>
            <a:r>
              <a:rPr lang="fa-IR" sz="2800" dirty="0">
                <a:cs typeface="B Nazanin" panose="00000400000000000000" pitchFamily="2" charset="-78"/>
              </a:rPr>
              <a:t>در شبکه کامپیوتری یا یک سیستم نشان‌می‌دهد و بدون  رفتارهای امنیتی </a:t>
            </a:r>
            <a:r>
              <a:rPr lang="fa-IR" sz="2800" dirty="0" smtClean="0">
                <a:cs typeface="B Nazanin" panose="00000400000000000000" pitchFamily="2" charset="-78"/>
              </a:rPr>
              <a:t>سازگار </a:t>
            </a:r>
            <a:r>
              <a:rPr lang="fa-IR" sz="2800" dirty="0">
                <a:cs typeface="B Nazanin" panose="00000400000000000000" pitchFamily="2" charset="-78"/>
              </a:rPr>
              <a:t>هر کاربر، شبکه  امن  نخواهد بود. 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9</a:t>
            </a:r>
            <a:r>
              <a:rPr lang="en-US" sz="2400" dirty="0" smtClean="0"/>
              <a:t>/</a:t>
            </a:r>
            <a:r>
              <a:rPr lang="fa-IR" sz="2400" dirty="0" smtClean="0"/>
              <a:t>43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 زمینه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61663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فرضیه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روش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رفتارهای امن شامل  پشتیبان‌گیری  منظم،  تغییر کلمه‌عبور،  اسکن ویروس،  و  بسیاری از فعالیت‌های </a:t>
            </a:r>
            <a:r>
              <a:rPr lang="fa-IR" sz="2800" dirty="0" smtClean="0">
                <a:cs typeface="B Nazanin" panose="00000400000000000000" pitchFamily="2" charset="-78"/>
              </a:rPr>
              <a:t>شناخته ‌شده  توسط</a:t>
            </a:r>
            <a:r>
              <a:rPr lang="en-US" sz="2800" dirty="0" smtClean="0">
                <a:cs typeface="B Nazanin" panose="00000400000000000000" pitchFamily="2" charset="-78"/>
              </a:rPr>
              <a:t>Whitman </a:t>
            </a:r>
            <a:r>
              <a:rPr lang="fa-IR" sz="2800" dirty="0" smtClean="0">
                <a:cs typeface="B Nazanin" panose="00000400000000000000" pitchFamily="2" charset="-78"/>
              </a:rPr>
              <a:t> و دیگران </a:t>
            </a:r>
            <a:r>
              <a:rPr lang="fa-IR" sz="2800" dirty="0">
                <a:cs typeface="B Nazanin" panose="00000400000000000000" pitchFamily="2" charset="-78"/>
              </a:rPr>
              <a:t>است</a:t>
            </a:r>
            <a:r>
              <a:rPr lang="fa-IR" sz="2800" dirty="0" smtClean="0">
                <a:cs typeface="B Nazanin" panose="00000400000000000000" pitchFamily="2" charset="-78"/>
              </a:rPr>
              <a:t>. </a:t>
            </a:r>
            <a:r>
              <a:rPr lang="fa-IR" sz="2800" dirty="0">
                <a:cs typeface="B Nazanin" panose="00000400000000000000" pitchFamily="2" charset="-78"/>
              </a:rPr>
              <a:t>دیگر  اقدامات امنیتی شامل  به‌روزرسانی برنامه‌های کاربردی،  نصب پچ‌ها</a:t>
            </a:r>
            <a:r>
              <a:rPr lang="fa-IR" sz="2800" dirty="0" smtClean="0">
                <a:cs typeface="B Nazanin" panose="00000400000000000000" pitchFamily="2" charset="-78"/>
              </a:rPr>
              <a:t>، </a:t>
            </a:r>
            <a:r>
              <a:rPr lang="fa-IR" sz="2800" dirty="0">
                <a:cs typeface="B Nazanin" panose="00000400000000000000" pitchFamily="2" charset="-78"/>
              </a:rPr>
              <a:t>خاموش‌کردن  پرت‌های </a:t>
            </a:r>
            <a:r>
              <a:rPr lang="fa-IR" sz="2800" dirty="0" smtClean="0">
                <a:cs typeface="B Nazanin" panose="00000400000000000000" pitchFamily="2" charset="-78"/>
              </a:rPr>
              <a:t>غیرضروری </a:t>
            </a:r>
            <a:r>
              <a:rPr lang="fa-IR" sz="2800" dirty="0">
                <a:cs typeface="B Nazanin" panose="00000400000000000000" pitchFamily="2" charset="-78"/>
              </a:rPr>
              <a:t>و   تنظیملات دیواره  آتش است. 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10</a:t>
            </a:r>
            <a:r>
              <a:rPr lang="en-US" sz="2400" dirty="0" smtClean="0"/>
              <a:t>/</a:t>
            </a:r>
            <a:r>
              <a:rPr lang="fa-IR" sz="2400" dirty="0" smtClean="0"/>
              <a:t>43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 زمینه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05494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فرضیه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روش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 نگرش </a:t>
            </a:r>
            <a:endParaRPr lang="fa-IR" sz="2800" b="1" u="sng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600" dirty="0">
                <a:cs typeface="B Nazanin" panose="00000400000000000000" pitchFamily="2" charset="-78"/>
              </a:rPr>
              <a:t>پس از </a:t>
            </a:r>
            <a:r>
              <a:rPr lang="fa-IR" sz="2600" dirty="0" smtClean="0">
                <a:cs typeface="B Nazanin" panose="00000400000000000000" pitchFamily="2" charset="-78"/>
              </a:rPr>
              <a:t>تئوری </a:t>
            </a:r>
            <a:r>
              <a:rPr lang="en-US" sz="2600" dirty="0" err="1">
                <a:cs typeface="B Nazanin" panose="00000400000000000000" pitchFamily="2" charset="-78"/>
              </a:rPr>
              <a:t>Fishbein</a:t>
            </a:r>
            <a:r>
              <a:rPr lang="fa-IR" sz="2600" dirty="0">
                <a:cs typeface="B Nazanin" panose="00000400000000000000" pitchFamily="2" charset="-78"/>
              </a:rPr>
              <a:t> </a:t>
            </a:r>
            <a:r>
              <a:rPr lang="fa-IR" sz="2600" dirty="0" smtClean="0">
                <a:cs typeface="B Nazanin" panose="00000400000000000000" pitchFamily="2" charset="-78"/>
              </a:rPr>
              <a:t>و </a:t>
            </a:r>
            <a:r>
              <a:rPr lang="en-US" sz="2600" dirty="0" err="1">
                <a:cs typeface="B Nazanin" panose="00000400000000000000" pitchFamily="2" charset="-78"/>
              </a:rPr>
              <a:t>Ajzenn</a:t>
            </a:r>
            <a:r>
              <a:rPr lang="en-US" sz="2600" dirty="0">
                <a:cs typeface="B Nazanin" panose="00000400000000000000" pitchFamily="2" charset="-78"/>
              </a:rPr>
              <a:t> Seminal</a:t>
            </a:r>
            <a:r>
              <a:rPr lang="fa-IR" sz="2600" dirty="0">
                <a:cs typeface="B Nazanin" panose="00000400000000000000" pitchFamily="2" charset="-78"/>
              </a:rPr>
              <a:t>  از  منطق عمل،  بسیاری از مطالعات رفتاری از نگرش برای تشریح نیت رفتاری استفاده‌کردند</a:t>
            </a:r>
            <a:r>
              <a:rPr lang="fa-IR" sz="2600" dirty="0" smtClean="0">
                <a:cs typeface="B Nazanin" panose="00000400000000000000" pitchFamily="2" charset="-78"/>
              </a:rPr>
              <a:t>. </a:t>
            </a:r>
            <a:r>
              <a:rPr lang="fa-IR" sz="2600" dirty="0">
                <a:cs typeface="B Nazanin" panose="00000400000000000000" pitchFamily="2" charset="-78"/>
              </a:rPr>
              <a:t>در زمینه سیستم اطلاعاتی، این زیرساخت‌های تئوریکی به  پیش‌بینی نیت رفتاری سازگار  و استفاده از انواع تکنولوژی‌های اطلاعاتی  بسط یافته است. </a:t>
            </a:r>
            <a:r>
              <a:rPr lang="fa-IR" sz="2600" dirty="0" smtClean="0">
                <a:cs typeface="B Nazanin" panose="00000400000000000000" pitchFamily="2" charset="-78"/>
              </a:rPr>
              <a:t>مدل </a:t>
            </a:r>
            <a:r>
              <a:rPr lang="fa-IR" sz="2600" dirty="0">
                <a:cs typeface="B Nazanin" panose="00000400000000000000" pitchFamily="2" charset="-78"/>
              </a:rPr>
              <a:t>پذیرش </a:t>
            </a:r>
            <a:r>
              <a:rPr lang="fa-IR" sz="2600" dirty="0" smtClean="0">
                <a:cs typeface="B Nazanin" panose="00000400000000000000" pitchFamily="2" charset="-78"/>
              </a:rPr>
              <a:t>تکنولوژی </a:t>
            </a:r>
            <a:r>
              <a:rPr lang="en-US" sz="2600" dirty="0">
                <a:cs typeface="B Nazanin" panose="00000400000000000000" pitchFamily="2" charset="-78"/>
              </a:rPr>
              <a:t>(TAM)</a:t>
            </a:r>
            <a:r>
              <a:rPr lang="fa-IR" sz="2600" dirty="0" smtClean="0">
                <a:cs typeface="B Nazanin" panose="00000400000000000000" pitchFamily="2" charset="-78"/>
              </a:rPr>
              <a:t>، </a:t>
            </a:r>
            <a:r>
              <a:rPr lang="fa-IR" sz="2600" dirty="0">
                <a:cs typeface="B Nazanin" panose="00000400000000000000" pitchFamily="2" charset="-78"/>
              </a:rPr>
              <a:t>یکی از گسترده‌ترین مدل‌های </a:t>
            </a:r>
            <a:r>
              <a:rPr lang="fa-IR" sz="2600" dirty="0" smtClean="0">
                <a:cs typeface="B Nazanin" panose="00000400000000000000" pitchFamily="2" charset="-78"/>
              </a:rPr>
              <a:t>پذیرفته ‌شده </a:t>
            </a:r>
            <a:r>
              <a:rPr lang="fa-IR" sz="2600" dirty="0">
                <a:cs typeface="B Nazanin" panose="00000400000000000000" pitchFamily="2" charset="-78"/>
              </a:rPr>
              <a:t>و </a:t>
            </a:r>
            <a:r>
              <a:rPr lang="fa-IR" sz="2600" dirty="0" smtClean="0">
                <a:cs typeface="B Nazanin" panose="00000400000000000000" pitchFamily="2" charset="-78"/>
              </a:rPr>
              <a:t>بکار رفته  </a:t>
            </a:r>
            <a:r>
              <a:rPr lang="fa-IR" sz="2600" dirty="0">
                <a:cs typeface="B Nazanin" panose="00000400000000000000" pitchFamily="2" charset="-78"/>
              </a:rPr>
              <a:t>در این زمینه است</a:t>
            </a:r>
            <a:r>
              <a:rPr lang="fa-IR" sz="2600" dirty="0" smtClean="0">
                <a:cs typeface="B Nazanin" panose="00000400000000000000" pitchFamily="2" charset="-78"/>
              </a:rPr>
              <a:t>، </a:t>
            </a:r>
            <a:r>
              <a:rPr lang="fa-IR" sz="2600" dirty="0">
                <a:cs typeface="B Nazanin" panose="00000400000000000000" pitchFamily="2" charset="-78"/>
              </a:rPr>
              <a:t>که </a:t>
            </a:r>
            <a:r>
              <a:rPr lang="fa-IR" sz="2600" dirty="0" smtClean="0">
                <a:cs typeface="B Nazanin" panose="00000400000000000000" pitchFamily="2" charset="-78"/>
              </a:rPr>
              <a:t>از </a:t>
            </a:r>
            <a:r>
              <a:rPr lang="fa-IR" sz="2600" dirty="0">
                <a:cs typeface="B Nazanin" panose="00000400000000000000" pitchFamily="2" charset="-78"/>
              </a:rPr>
              <a:t>دو متغییر مستقل </a:t>
            </a:r>
            <a:r>
              <a:rPr lang="fa-IR" sz="2600" dirty="0" smtClean="0">
                <a:cs typeface="B Nazanin" panose="00000400000000000000" pitchFamily="2" charset="-78"/>
              </a:rPr>
              <a:t>تشکیل‌شده‌است: سودمندی‌درک‌شده </a:t>
            </a:r>
            <a:r>
              <a:rPr lang="en-US" sz="2600" dirty="0">
                <a:cs typeface="B Nazanin" panose="00000400000000000000" pitchFamily="2" charset="-78"/>
              </a:rPr>
              <a:t>(PU)</a:t>
            </a:r>
            <a:r>
              <a:rPr lang="fa-IR" sz="2600" dirty="0">
                <a:cs typeface="B Nazanin" panose="00000400000000000000" pitchFamily="2" charset="-78"/>
              </a:rPr>
              <a:t> </a:t>
            </a:r>
            <a:r>
              <a:rPr lang="fa-IR" sz="2600" dirty="0" smtClean="0">
                <a:cs typeface="B Nazanin" panose="00000400000000000000" pitchFamily="2" charset="-78"/>
              </a:rPr>
              <a:t>و </a:t>
            </a:r>
            <a:r>
              <a:rPr lang="fa-IR" sz="2600" dirty="0">
                <a:cs typeface="B Nazanin" panose="00000400000000000000" pitchFamily="2" charset="-78"/>
              </a:rPr>
              <a:t>سهولت استفاده درک‌شده </a:t>
            </a:r>
            <a:r>
              <a:rPr lang="en-US" sz="2600" dirty="0">
                <a:cs typeface="B Nazanin" panose="00000400000000000000" pitchFamily="2" charset="-78"/>
              </a:rPr>
              <a:t>(PEOU)</a:t>
            </a:r>
            <a:r>
              <a:rPr lang="fa-IR" sz="2600" dirty="0" smtClean="0">
                <a:cs typeface="B Nazanin" panose="00000400000000000000" pitchFamily="2" charset="-78"/>
              </a:rPr>
              <a:t>.</a:t>
            </a:r>
            <a:endParaRPr lang="en-US" sz="26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11</a:t>
            </a:r>
            <a:r>
              <a:rPr lang="en-US" sz="2400" dirty="0" smtClean="0"/>
              <a:t>/</a:t>
            </a:r>
            <a:r>
              <a:rPr lang="fa-IR" sz="2400" dirty="0" smtClean="0"/>
              <a:t>43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 زمینه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19930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255</Words>
  <Application>Microsoft Office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Wingdings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2017-07-15T07:33:40Z</dcterms:modified>
</cp:coreProperties>
</file>