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کسری بودجه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تجربی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جدول </a:t>
            </a:r>
            <a:r>
              <a:rPr lang="fa-IR" sz="2000" dirty="0">
                <a:cs typeface="B Nazanin" panose="00000400000000000000" pitchFamily="2" charset="-78"/>
              </a:rPr>
              <a:t>3  مدل </a:t>
            </a:r>
            <a:r>
              <a:rPr lang="en-US" sz="2000" dirty="0" smtClean="0">
                <a:cs typeface="B Nazanin" panose="00000400000000000000" pitchFamily="2" charset="-78"/>
              </a:rPr>
              <a:t>ARDL</a:t>
            </a:r>
            <a:r>
              <a:rPr lang="fa-IR" sz="2000" dirty="0" smtClean="0">
                <a:cs typeface="B Nazanin" panose="00000400000000000000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تخمین‌ زد ه‌شده  </a:t>
            </a:r>
            <a:r>
              <a:rPr lang="fa-IR" sz="2000" dirty="0">
                <a:cs typeface="B Nazanin" panose="00000400000000000000" pitchFamily="2" charset="-78"/>
              </a:rPr>
              <a:t>برای </a:t>
            </a:r>
            <a:endParaRPr lang="fa-IR" sz="2000" dirty="0" smtClean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مشخصه </a:t>
            </a:r>
            <a:r>
              <a:rPr lang="fa-IR" sz="2000" dirty="0">
                <a:cs typeface="B Nazanin" panose="00000400000000000000" pitchFamily="2" charset="-78"/>
              </a:rPr>
              <a:t>کسری </a:t>
            </a:r>
            <a:r>
              <a:rPr lang="fa-IR" sz="2000" dirty="0" smtClean="0">
                <a:cs typeface="B Nazanin" panose="00000400000000000000" pitchFamily="2" charset="-78"/>
              </a:rPr>
              <a:t>بودجه-تجاری</a:t>
            </a:r>
            <a:endParaRPr lang="en-US" sz="20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27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572548" y="140425"/>
            <a:ext cx="4808243" cy="561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8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کسری بودجه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تجربی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تخمین ‌زدن </a:t>
            </a:r>
            <a:r>
              <a:rPr lang="fa-IR" sz="2800" b="1" u="sng" dirty="0">
                <a:cs typeface="B Nazanin" panose="00000400000000000000" pitchFamily="2" charset="-78"/>
              </a:rPr>
              <a:t>روابط بلند مدت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ما روابط </a:t>
            </a:r>
            <a:r>
              <a:rPr lang="fa-IR" sz="2800" dirty="0" smtClean="0">
                <a:cs typeface="B Nazanin" panose="00000400000000000000" pitchFamily="2" charset="-78"/>
              </a:rPr>
              <a:t>بلند مدت </a:t>
            </a:r>
            <a:r>
              <a:rPr lang="fa-IR" sz="2800" dirty="0">
                <a:cs typeface="B Nazanin" panose="00000400000000000000" pitchFamily="2" charset="-78"/>
              </a:rPr>
              <a:t>را </a:t>
            </a:r>
            <a:r>
              <a:rPr lang="fa-IR" sz="2800" dirty="0" smtClean="0">
                <a:cs typeface="B Nazanin" panose="00000400000000000000" pitchFamily="2" charset="-78"/>
              </a:rPr>
              <a:t>بین </a:t>
            </a:r>
            <a:r>
              <a:rPr lang="fa-IR" sz="2800" dirty="0">
                <a:cs typeface="B Nazanin" panose="00000400000000000000" pitchFamily="2" charset="-78"/>
              </a:rPr>
              <a:t>کسری بودجه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کسری تجاری </a:t>
            </a:r>
            <a:r>
              <a:rPr lang="fa-IR" sz="2800" dirty="0" smtClean="0">
                <a:cs typeface="B Nazanin" panose="00000400000000000000" pitchFamily="2" charset="-78"/>
              </a:rPr>
              <a:t>با استفاده </a:t>
            </a:r>
            <a:r>
              <a:rPr lang="fa-IR" sz="2800" dirty="0">
                <a:cs typeface="B Nazanin" panose="00000400000000000000" pitchFamily="2" charset="-78"/>
              </a:rPr>
              <a:t>از تست‌های مرزی بررسی کردیم. </a:t>
            </a:r>
            <a:r>
              <a:rPr lang="fa-IR" sz="2800" dirty="0" smtClean="0">
                <a:cs typeface="B Nazanin" panose="00000400000000000000" pitchFamily="2" charset="-78"/>
              </a:rPr>
              <a:t>براساس </a:t>
            </a:r>
            <a:r>
              <a:rPr lang="fa-IR" sz="2800" dirty="0">
                <a:cs typeface="B Nazanin" panose="00000400000000000000" pitchFamily="2" charset="-78"/>
              </a:rPr>
              <a:t>این تست، آماره </a:t>
            </a:r>
            <a:r>
              <a:rPr lang="en-US" sz="2800" dirty="0" smtClean="0">
                <a:cs typeface="B Nazanin" panose="00000400000000000000" pitchFamily="2" charset="-78"/>
              </a:rPr>
              <a:t>F</a:t>
            </a:r>
            <a:r>
              <a:rPr lang="fa-IR" sz="2800" dirty="0" smtClean="0">
                <a:cs typeface="B Nazanin" panose="00000400000000000000" pitchFamily="2" charset="-78"/>
              </a:rPr>
              <a:t> برابر </a:t>
            </a:r>
            <a:r>
              <a:rPr lang="fa-IR" sz="2800" dirty="0">
                <a:cs typeface="B Nazanin" panose="00000400000000000000" pitchFamily="2" charset="-78"/>
              </a:rPr>
              <a:t>8.23 محاسبه می‌شود، و </a:t>
            </a:r>
            <a:r>
              <a:rPr lang="fa-IR" sz="2800" dirty="0" smtClean="0">
                <a:cs typeface="B Nazanin" panose="00000400000000000000" pitchFamily="2" charset="-78"/>
              </a:rPr>
              <a:t>5 درصد </a:t>
            </a:r>
            <a:r>
              <a:rPr lang="fa-IR" sz="2800" dirty="0">
                <a:cs typeface="B Nazanin" panose="00000400000000000000" pitchFamily="2" charset="-78"/>
              </a:rPr>
              <a:t>و 10 درصد از کران‌های </a:t>
            </a:r>
            <a:r>
              <a:rPr lang="fa-IR" sz="2800" dirty="0" smtClean="0">
                <a:cs typeface="B Nazanin" panose="00000400000000000000" pitchFamily="2" charset="-78"/>
              </a:rPr>
              <a:t>بحرانی </a:t>
            </a:r>
            <a:r>
              <a:rPr lang="fa-IR" sz="2800" dirty="0">
                <a:cs typeface="B Nazanin" panose="00000400000000000000" pitchFamily="2" charset="-78"/>
              </a:rPr>
              <a:t>به ترتیب برابر </a:t>
            </a:r>
            <a:r>
              <a:rPr lang="en-US" sz="2800" dirty="0">
                <a:cs typeface="B Nazanin" panose="00000400000000000000" pitchFamily="2" charset="-78"/>
              </a:rPr>
              <a:t>[6.56, 7.30]</a:t>
            </a:r>
            <a:r>
              <a:rPr lang="fa-IR" sz="2800" dirty="0">
                <a:cs typeface="B Nazanin" panose="00000400000000000000" pitchFamily="2" charset="-78"/>
              </a:rPr>
              <a:t>  و  </a:t>
            </a:r>
            <a:r>
              <a:rPr lang="en-US" sz="2800" dirty="0">
                <a:cs typeface="B Nazanin" panose="00000400000000000000" pitchFamily="2" charset="-78"/>
              </a:rPr>
              <a:t>[5.59, 6.26]</a:t>
            </a:r>
            <a:r>
              <a:rPr lang="fa-IR" sz="2800" dirty="0">
                <a:cs typeface="B Nazanin" panose="00000400000000000000" pitchFamily="2" charset="-78"/>
              </a:rPr>
              <a:t> است (جدول 4).  از آنجایی که  آماره </a:t>
            </a:r>
            <a:r>
              <a:rPr lang="en-US" sz="2800" dirty="0" smtClean="0">
                <a:cs typeface="B Nazanin" panose="00000400000000000000" pitchFamily="2" charset="-78"/>
              </a:rPr>
              <a:t>F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محاسبه‌شده </a:t>
            </a:r>
            <a:r>
              <a:rPr lang="fa-IR" sz="2800" dirty="0" smtClean="0">
                <a:cs typeface="B Nazanin" panose="00000400000000000000" pitchFamily="2" charset="-78"/>
              </a:rPr>
              <a:t>بالای </a:t>
            </a:r>
            <a:r>
              <a:rPr lang="en-US" sz="2800" dirty="0">
                <a:cs typeface="B Nazanin" panose="00000400000000000000" pitchFamily="2" charset="-78"/>
              </a:rPr>
              <a:t>UCB</a:t>
            </a:r>
            <a:r>
              <a:rPr lang="fa-IR" sz="2800" dirty="0">
                <a:cs typeface="B Nazanin" panose="00000400000000000000" pitchFamily="2" charset="-78"/>
              </a:rPr>
              <a:t> در 5درصد سطح مهم است، </a:t>
            </a:r>
            <a:r>
              <a:rPr lang="fa-IR" sz="2800" dirty="0" smtClean="0">
                <a:cs typeface="B Nazanin" panose="00000400000000000000" pitchFamily="2" charset="-78"/>
              </a:rPr>
              <a:t>یک </a:t>
            </a:r>
            <a:r>
              <a:rPr lang="fa-IR" sz="2800" dirty="0">
                <a:cs typeface="B Nazanin" panose="00000400000000000000" pitchFamily="2" charset="-78"/>
              </a:rPr>
              <a:t>رابطه  بلندمدت  </a:t>
            </a:r>
            <a:r>
              <a:rPr lang="fa-IR" sz="2800" dirty="0" smtClean="0">
                <a:cs typeface="B Nazanin" panose="00000400000000000000" pitchFamily="2" charset="-78"/>
              </a:rPr>
              <a:t>بین </a:t>
            </a:r>
            <a:r>
              <a:rPr lang="fa-IR" sz="2800" dirty="0">
                <a:cs typeface="B Nazanin" panose="00000400000000000000" pitchFamily="2" charset="-78"/>
              </a:rPr>
              <a:t>کسری بودجه  و کسری تجاری وجود دارد. 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28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218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کسری بودجه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تجربی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جدول 4 :  تست کران‌ها برای تحلیل </a:t>
            </a:r>
            <a:r>
              <a:rPr lang="fa-IR" sz="2200" dirty="0" smtClean="0">
                <a:cs typeface="B Nazanin" panose="00000400000000000000" pitchFamily="2" charset="-78"/>
              </a:rPr>
              <a:t>انباشتگی</a:t>
            </a:r>
          </a:p>
          <a:p>
            <a:pPr algn="ctr" rtl="1">
              <a:lnSpc>
                <a:spcPct val="150000"/>
              </a:lnSpc>
            </a:pPr>
            <a:endParaRPr lang="fa-IR" sz="22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200" dirty="0">
                <a:cs typeface="B Nazanin" panose="00000400000000000000" pitchFamily="2" charset="-78"/>
              </a:rPr>
              <a:t>جدول 5:  ضریب تخمین زده‌شده بلند مدت</a:t>
            </a:r>
            <a:endParaRPr lang="fa-IR" sz="22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29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982" y="368444"/>
            <a:ext cx="6650729" cy="11282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479" y="3603412"/>
            <a:ext cx="5992365" cy="143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27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کسری بودجه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متدولوژی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تجربی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تخمین </a:t>
            </a:r>
            <a:r>
              <a:rPr lang="fa-IR" sz="2800" b="1" u="sng" dirty="0" smtClean="0">
                <a:cs typeface="B Nazanin" panose="00000400000000000000" pitchFamily="2" charset="-78"/>
              </a:rPr>
              <a:t>کشش‌های بلند مدت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ضریب بلندمدت </a:t>
            </a:r>
            <a:r>
              <a:rPr lang="fa-IR" sz="2800" dirty="0" smtClean="0">
                <a:cs typeface="B Nazanin" panose="00000400000000000000" pitchFamily="2" charset="-78"/>
              </a:rPr>
              <a:t>تخمین ‌زد ه‌شده ( </a:t>
            </a:r>
            <a:r>
              <a:rPr lang="fa-IR" sz="2800" dirty="0">
                <a:cs typeface="B Nazanin" panose="00000400000000000000" pitchFamily="2" charset="-78"/>
              </a:rPr>
              <a:t>کشش)  برای مدل </a:t>
            </a:r>
            <a:r>
              <a:rPr lang="en-US" sz="2800" dirty="0">
                <a:cs typeface="B Nazanin" panose="00000400000000000000" pitchFamily="2" charset="-78"/>
              </a:rPr>
              <a:t>UECM</a:t>
            </a:r>
            <a:r>
              <a:rPr lang="fa-IR" sz="2800" dirty="0">
                <a:cs typeface="B Nazanin" panose="00000400000000000000" pitchFamily="2" charset="-78"/>
              </a:rPr>
              <a:t> در جدول 5 </a:t>
            </a:r>
            <a:r>
              <a:rPr lang="fa-IR" sz="2800" dirty="0" smtClean="0">
                <a:cs typeface="B Nazanin" panose="00000400000000000000" pitchFamily="2" charset="-78"/>
              </a:rPr>
              <a:t>داده ‌شده ‌است</a:t>
            </a:r>
            <a:r>
              <a:rPr lang="fa-IR" sz="2800" dirty="0">
                <a:cs typeface="B Nazanin" panose="00000400000000000000" pitchFamily="2" charset="-78"/>
              </a:rPr>
              <a:t>.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بلند مدت، کسری بودجه  در لبنان  با داشتن  یک  تاثیر مثبت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مهم ( </a:t>
            </a:r>
            <a:r>
              <a:rPr lang="fa-IR" sz="2800" dirty="0" smtClean="0">
                <a:cs typeface="B Nazanin" panose="00000400000000000000" pitchFamily="2" charset="-78"/>
              </a:rPr>
              <a:t>در 1درصد </a:t>
            </a:r>
            <a:r>
              <a:rPr lang="fa-IR" sz="2800" dirty="0">
                <a:cs typeface="B Nazanin" panose="00000400000000000000" pitchFamily="2" charset="-78"/>
              </a:rPr>
              <a:t>سطح مهم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برروی کسری تجاری، با  کشش 0.8178 دیده شده‌است.  </a:t>
            </a:r>
            <a:r>
              <a:rPr lang="fa-IR" sz="2800" dirty="0" smtClean="0">
                <a:cs typeface="B Nazanin" panose="00000400000000000000" pitchFamily="2" charset="-78"/>
              </a:rPr>
              <a:t>این </a:t>
            </a:r>
            <a:r>
              <a:rPr lang="fa-IR" sz="2800" dirty="0">
                <a:cs typeface="B Nazanin" panose="00000400000000000000" pitchFamily="2" charset="-78"/>
              </a:rPr>
              <a:t>حاکی از آن است که  یک  درصد افزایش در کسری بودجه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یک افزایش 0817 درصدی در کسری تجاری در لبنان  نتیجه می‌دهد. 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30</a:t>
            </a:r>
            <a:r>
              <a:rPr lang="en-US" sz="2400" dirty="0" smtClean="0"/>
              <a:t>/</a:t>
            </a:r>
            <a:r>
              <a:rPr lang="fa-IR" sz="2400" dirty="0" smtClean="0"/>
              <a:t>36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81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2017-07-15T06:53:14Z</dcterms:modified>
</cp:coreProperties>
</file>