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0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1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4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9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09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5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9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3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0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5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436C-4D9D-4627-9D98-4A15F1D889EB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کسری بودجه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متدولوژی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نتایج تجربی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 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پیشنهادات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جدول </a:t>
            </a:r>
            <a:r>
              <a:rPr lang="fa-IR" sz="2000" dirty="0">
                <a:cs typeface="B Nazanin" panose="00000400000000000000" pitchFamily="2" charset="-78"/>
              </a:rPr>
              <a:t>3  مدل </a:t>
            </a:r>
            <a:r>
              <a:rPr lang="en-US" sz="2000" dirty="0" smtClean="0">
                <a:cs typeface="B Nazanin" panose="00000400000000000000" pitchFamily="2" charset="-78"/>
              </a:rPr>
              <a:t>ARDL</a:t>
            </a:r>
            <a:r>
              <a:rPr lang="fa-IR" sz="2000" dirty="0" smtClean="0">
                <a:cs typeface="B Nazanin" panose="00000400000000000000" pitchFamily="2" charset="-78"/>
              </a:rPr>
              <a:t> </a:t>
            </a: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تخمین‌ زد ه‌شده  </a:t>
            </a:r>
            <a:r>
              <a:rPr lang="fa-IR" sz="2000" dirty="0">
                <a:cs typeface="B Nazanin" panose="00000400000000000000" pitchFamily="2" charset="-78"/>
              </a:rPr>
              <a:t>برای 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مشخصه </a:t>
            </a:r>
            <a:r>
              <a:rPr lang="fa-IR" sz="2000" dirty="0">
                <a:cs typeface="B Nazanin" panose="00000400000000000000" pitchFamily="2" charset="-78"/>
              </a:rPr>
              <a:t>کسری </a:t>
            </a:r>
            <a:r>
              <a:rPr lang="fa-IR" sz="2000" dirty="0" smtClean="0">
                <a:cs typeface="B Nazanin" panose="00000400000000000000" pitchFamily="2" charset="-78"/>
              </a:rPr>
              <a:t>بودجه-تجاری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27</a:t>
            </a:r>
            <a:r>
              <a:rPr lang="en-US" sz="2400" dirty="0" smtClean="0"/>
              <a:t>/</a:t>
            </a:r>
            <a:r>
              <a:rPr lang="fa-IR" sz="2400" dirty="0" smtClean="0"/>
              <a:t>36</a:t>
            </a:r>
            <a:endParaRPr lang="en-US" dirty="0"/>
          </a:p>
        </p:txBody>
      </p:sp>
      <p:pic>
        <p:nvPicPr>
          <p:cNvPr id="25" name="Picture 24"/>
          <p:cNvPicPr/>
          <p:nvPr/>
        </p:nvPicPr>
        <p:blipFill>
          <a:blip r:embed="rId2"/>
          <a:stretch>
            <a:fillRect/>
          </a:stretch>
        </p:blipFill>
        <p:spPr>
          <a:xfrm>
            <a:off x="1572548" y="140425"/>
            <a:ext cx="4808243" cy="561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582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کسری بودجه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متدولوژی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نتایج تجربی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 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پیشنهادات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u="sng" dirty="0" smtClean="0">
                <a:cs typeface="B Nazanin" panose="00000400000000000000" pitchFamily="2" charset="-78"/>
              </a:rPr>
              <a:t>تخمین ‌زدن </a:t>
            </a:r>
            <a:r>
              <a:rPr lang="fa-IR" sz="2800" b="1" u="sng" dirty="0">
                <a:cs typeface="B Nazanin" panose="00000400000000000000" pitchFamily="2" charset="-78"/>
              </a:rPr>
              <a:t>روابط بلند مدت </a:t>
            </a:r>
            <a:endParaRPr lang="fa-IR" sz="2800" b="1" u="sng" dirty="0" smtClean="0">
              <a:cs typeface="B Nazanin" panose="000004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ما روابط </a:t>
            </a:r>
            <a:r>
              <a:rPr lang="fa-IR" sz="2800" dirty="0" smtClean="0">
                <a:cs typeface="B Nazanin" panose="00000400000000000000" pitchFamily="2" charset="-78"/>
              </a:rPr>
              <a:t>بلند مدت </a:t>
            </a:r>
            <a:r>
              <a:rPr lang="fa-IR" sz="2800" dirty="0">
                <a:cs typeface="B Nazanin" panose="00000400000000000000" pitchFamily="2" charset="-78"/>
              </a:rPr>
              <a:t>را </a:t>
            </a:r>
            <a:r>
              <a:rPr lang="fa-IR" sz="2800" dirty="0" smtClean="0">
                <a:cs typeface="B Nazanin" panose="00000400000000000000" pitchFamily="2" charset="-78"/>
              </a:rPr>
              <a:t>بین </a:t>
            </a:r>
            <a:r>
              <a:rPr lang="fa-IR" sz="2800" dirty="0">
                <a:cs typeface="B Nazanin" panose="00000400000000000000" pitchFamily="2" charset="-78"/>
              </a:rPr>
              <a:t>کسری بودجه </a:t>
            </a:r>
            <a:r>
              <a:rPr lang="fa-IR" sz="2800" dirty="0" smtClean="0">
                <a:cs typeface="B Nazanin" panose="00000400000000000000" pitchFamily="2" charset="-78"/>
              </a:rPr>
              <a:t>و </a:t>
            </a:r>
            <a:r>
              <a:rPr lang="fa-IR" sz="2800" dirty="0">
                <a:cs typeface="B Nazanin" panose="00000400000000000000" pitchFamily="2" charset="-78"/>
              </a:rPr>
              <a:t>کسری تجاری </a:t>
            </a:r>
            <a:r>
              <a:rPr lang="fa-IR" sz="2800" dirty="0" smtClean="0">
                <a:cs typeface="B Nazanin" panose="00000400000000000000" pitchFamily="2" charset="-78"/>
              </a:rPr>
              <a:t>با استفاده </a:t>
            </a:r>
            <a:r>
              <a:rPr lang="fa-IR" sz="2800" dirty="0">
                <a:cs typeface="B Nazanin" panose="00000400000000000000" pitchFamily="2" charset="-78"/>
              </a:rPr>
              <a:t>از تست‌های مرزی بررسی کردیم. </a:t>
            </a:r>
            <a:r>
              <a:rPr lang="fa-IR" sz="2800" dirty="0" smtClean="0">
                <a:cs typeface="B Nazanin" panose="00000400000000000000" pitchFamily="2" charset="-78"/>
              </a:rPr>
              <a:t>براساس </a:t>
            </a:r>
            <a:r>
              <a:rPr lang="fa-IR" sz="2800" dirty="0">
                <a:cs typeface="B Nazanin" panose="00000400000000000000" pitchFamily="2" charset="-78"/>
              </a:rPr>
              <a:t>این تست، آماره </a:t>
            </a:r>
            <a:r>
              <a:rPr lang="en-US" sz="2800" dirty="0" smtClean="0">
                <a:cs typeface="B Nazanin" panose="00000400000000000000" pitchFamily="2" charset="-78"/>
              </a:rPr>
              <a:t>F</a:t>
            </a:r>
            <a:r>
              <a:rPr lang="fa-IR" sz="2800" dirty="0" smtClean="0">
                <a:cs typeface="B Nazanin" panose="00000400000000000000" pitchFamily="2" charset="-78"/>
              </a:rPr>
              <a:t> برابر </a:t>
            </a:r>
            <a:r>
              <a:rPr lang="fa-IR" sz="2800" dirty="0">
                <a:cs typeface="B Nazanin" panose="00000400000000000000" pitchFamily="2" charset="-78"/>
              </a:rPr>
              <a:t>8.23 محاسبه می‌شود، و </a:t>
            </a:r>
            <a:r>
              <a:rPr lang="fa-IR" sz="2800" dirty="0" smtClean="0">
                <a:cs typeface="B Nazanin" panose="00000400000000000000" pitchFamily="2" charset="-78"/>
              </a:rPr>
              <a:t>5 درصد </a:t>
            </a:r>
            <a:r>
              <a:rPr lang="fa-IR" sz="2800" dirty="0">
                <a:cs typeface="B Nazanin" panose="00000400000000000000" pitchFamily="2" charset="-78"/>
              </a:rPr>
              <a:t>و 10 درصد از کران‌های </a:t>
            </a:r>
            <a:r>
              <a:rPr lang="fa-IR" sz="2800" dirty="0" smtClean="0">
                <a:cs typeface="B Nazanin" panose="00000400000000000000" pitchFamily="2" charset="-78"/>
              </a:rPr>
              <a:t>بحرانی </a:t>
            </a:r>
            <a:r>
              <a:rPr lang="fa-IR" sz="2800" dirty="0">
                <a:cs typeface="B Nazanin" panose="00000400000000000000" pitchFamily="2" charset="-78"/>
              </a:rPr>
              <a:t>به ترتیب برابر </a:t>
            </a:r>
            <a:r>
              <a:rPr lang="en-US" sz="2800" dirty="0">
                <a:cs typeface="B Nazanin" panose="00000400000000000000" pitchFamily="2" charset="-78"/>
              </a:rPr>
              <a:t>[6.56, 7.30]</a:t>
            </a:r>
            <a:r>
              <a:rPr lang="fa-IR" sz="2800" dirty="0">
                <a:cs typeface="B Nazanin" panose="00000400000000000000" pitchFamily="2" charset="-78"/>
              </a:rPr>
              <a:t>  و  </a:t>
            </a:r>
            <a:r>
              <a:rPr lang="en-US" sz="2800" dirty="0">
                <a:cs typeface="B Nazanin" panose="00000400000000000000" pitchFamily="2" charset="-78"/>
              </a:rPr>
              <a:t>[5.59, 6.26]</a:t>
            </a:r>
            <a:r>
              <a:rPr lang="fa-IR" sz="2800" dirty="0">
                <a:cs typeface="B Nazanin" panose="00000400000000000000" pitchFamily="2" charset="-78"/>
              </a:rPr>
              <a:t> است (جدول 4).  از آنجایی که  آماره </a:t>
            </a:r>
            <a:r>
              <a:rPr lang="en-US" sz="2800" dirty="0" smtClean="0">
                <a:cs typeface="B Nazanin" panose="00000400000000000000" pitchFamily="2" charset="-78"/>
              </a:rPr>
              <a:t>F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محاسبه‌شده </a:t>
            </a:r>
            <a:r>
              <a:rPr lang="fa-IR" sz="2800" dirty="0" smtClean="0">
                <a:cs typeface="B Nazanin" panose="00000400000000000000" pitchFamily="2" charset="-78"/>
              </a:rPr>
              <a:t>بالای </a:t>
            </a:r>
            <a:r>
              <a:rPr lang="en-US" sz="2800" dirty="0">
                <a:cs typeface="B Nazanin" panose="00000400000000000000" pitchFamily="2" charset="-78"/>
              </a:rPr>
              <a:t>UCB</a:t>
            </a:r>
            <a:r>
              <a:rPr lang="fa-IR" sz="2800" dirty="0">
                <a:cs typeface="B Nazanin" panose="00000400000000000000" pitchFamily="2" charset="-78"/>
              </a:rPr>
              <a:t> در 5درصد سطح مهم است، </a:t>
            </a:r>
            <a:r>
              <a:rPr lang="fa-IR" sz="2800" dirty="0" smtClean="0">
                <a:cs typeface="B Nazanin" panose="00000400000000000000" pitchFamily="2" charset="-78"/>
              </a:rPr>
              <a:t>یک </a:t>
            </a:r>
            <a:r>
              <a:rPr lang="fa-IR" sz="2800" dirty="0">
                <a:cs typeface="B Nazanin" panose="00000400000000000000" pitchFamily="2" charset="-78"/>
              </a:rPr>
              <a:t>رابطه  بلندمدت  </a:t>
            </a:r>
            <a:r>
              <a:rPr lang="fa-IR" sz="2800" dirty="0" smtClean="0">
                <a:cs typeface="B Nazanin" panose="00000400000000000000" pitchFamily="2" charset="-78"/>
              </a:rPr>
              <a:t>بین </a:t>
            </a:r>
            <a:r>
              <a:rPr lang="fa-IR" sz="2800" dirty="0">
                <a:cs typeface="B Nazanin" panose="00000400000000000000" pitchFamily="2" charset="-78"/>
              </a:rPr>
              <a:t>کسری بودجه  و کسری تجاری وجود دارد.  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28</a:t>
            </a:r>
            <a:r>
              <a:rPr lang="en-US" sz="2400" dirty="0" smtClean="0"/>
              <a:t>/</a:t>
            </a:r>
            <a:r>
              <a:rPr lang="fa-IR" sz="2400" dirty="0" smtClean="0"/>
              <a:t>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218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کسری بودجه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متدولوژی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نتایج تجربی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 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پیشنهادات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 rtl="1">
              <a:lnSpc>
                <a:spcPct val="150000"/>
              </a:lnSpc>
            </a:pPr>
            <a:r>
              <a:rPr lang="fa-IR" sz="2200" dirty="0">
                <a:cs typeface="B Nazanin" panose="00000400000000000000" pitchFamily="2" charset="-78"/>
              </a:rPr>
              <a:t>جدول 4 :  تست کران‌ها برای تحلیل </a:t>
            </a:r>
            <a:r>
              <a:rPr lang="fa-IR" sz="2200" dirty="0" smtClean="0">
                <a:cs typeface="B Nazanin" panose="00000400000000000000" pitchFamily="2" charset="-78"/>
              </a:rPr>
              <a:t>انباشتگی</a:t>
            </a:r>
          </a:p>
          <a:p>
            <a:pPr algn="ctr" rtl="1">
              <a:lnSpc>
                <a:spcPct val="150000"/>
              </a:lnSpc>
            </a:pPr>
            <a:endParaRPr lang="fa-IR" sz="2200" dirty="0" smtClean="0">
              <a:cs typeface="B Nazanin" panose="00000400000000000000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2200" dirty="0">
                <a:cs typeface="B Nazanin" panose="00000400000000000000" pitchFamily="2" charset="-78"/>
              </a:rPr>
              <a:t>جدول 5:  ضریب تخمین زده‌شده بلند مدت</a:t>
            </a:r>
            <a:endParaRPr lang="fa-IR" sz="2200" dirty="0" smtClean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29</a:t>
            </a:r>
            <a:r>
              <a:rPr lang="en-US" sz="2400" dirty="0" smtClean="0"/>
              <a:t>/</a:t>
            </a:r>
            <a:r>
              <a:rPr lang="fa-IR" sz="2400" dirty="0" smtClean="0"/>
              <a:t>36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982" y="368444"/>
            <a:ext cx="6650729" cy="11282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479" y="3603412"/>
            <a:ext cx="5992365" cy="143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027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کسری بودجه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متدولوژی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نتایج تجربی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 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پیشنهادات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u="sng" dirty="0">
                <a:cs typeface="B Nazanin" panose="00000400000000000000" pitchFamily="2" charset="-78"/>
              </a:rPr>
              <a:t> تخمین </a:t>
            </a:r>
            <a:r>
              <a:rPr lang="fa-IR" sz="2800" b="1" u="sng" dirty="0" smtClean="0">
                <a:cs typeface="B Nazanin" panose="00000400000000000000" pitchFamily="2" charset="-78"/>
              </a:rPr>
              <a:t>کشش‌های بلند مدت </a:t>
            </a:r>
          </a:p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ضریب بلندمدت </a:t>
            </a:r>
            <a:r>
              <a:rPr lang="fa-IR" sz="2800" dirty="0" smtClean="0">
                <a:cs typeface="B Nazanin" panose="00000400000000000000" pitchFamily="2" charset="-78"/>
              </a:rPr>
              <a:t>تخمین ‌زد ه‌شده ( </a:t>
            </a:r>
            <a:r>
              <a:rPr lang="fa-IR" sz="2800" dirty="0">
                <a:cs typeface="B Nazanin" panose="00000400000000000000" pitchFamily="2" charset="-78"/>
              </a:rPr>
              <a:t>کشش)  برای مدل </a:t>
            </a:r>
            <a:r>
              <a:rPr lang="en-US" sz="2800" dirty="0">
                <a:cs typeface="B Nazanin" panose="00000400000000000000" pitchFamily="2" charset="-78"/>
              </a:rPr>
              <a:t>UECM</a:t>
            </a:r>
            <a:r>
              <a:rPr lang="fa-IR" sz="2800" dirty="0">
                <a:cs typeface="B Nazanin" panose="00000400000000000000" pitchFamily="2" charset="-78"/>
              </a:rPr>
              <a:t> در جدول 5 </a:t>
            </a:r>
            <a:r>
              <a:rPr lang="fa-IR" sz="2800" dirty="0" smtClean="0">
                <a:cs typeface="B Nazanin" panose="00000400000000000000" pitchFamily="2" charset="-78"/>
              </a:rPr>
              <a:t>داده ‌شده ‌است</a:t>
            </a:r>
            <a:r>
              <a:rPr lang="fa-IR" sz="2800" dirty="0">
                <a:cs typeface="B Nazanin" panose="00000400000000000000" pitchFamily="2" charset="-78"/>
              </a:rPr>
              <a:t>. </a:t>
            </a:r>
            <a:r>
              <a:rPr lang="fa-IR" sz="2800" dirty="0" smtClean="0">
                <a:cs typeface="B Nazanin" panose="00000400000000000000" pitchFamily="2" charset="-78"/>
              </a:rPr>
              <a:t>در </a:t>
            </a:r>
            <a:r>
              <a:rPr lang="fa-IR" sz="2800" dirty="0">
                <a:cs typeface="B Nazanin" panose="00000400000000000000" pitchFamily="2" charset="-78"/>
              </a:rPr>
              <a:t>بلند مدت، کسری بودجه  در لبنان  با داشتن  یک  تاثیر مثبت </a:t>
            </a:r>
            <a:r>
              <a:rPr lang="fa-IR" sz="2800" dirty="0" smtClean="0">
                <a:cs typeface="B Nazanin" panose="00000400000000000000" pitchFamily="2" charset="-78"/>
              </a:rPr>
              <a:t>و </a:t>
            </a:r>
            <a:r>
              <a:rPr lang="fa-IR" sz="2800" dirty="0">
                <a:cs typeface="B Nazanin" panose="00000400000000000000" pitchFamily="2" charset="-78"/>
              </a:rPr>
              <a:t>مهم ( </a:t>
            </a:r>
            <a:r>
              <a:rPr lang="fa-IR" sz="2800" dirty="0" smtClean="0">
                <a:cs typeface="B Nazanin" panose="00000400000000000000" pitchFamily="2" charset="-78"/>
              </a:rPr>
              <a:t>در 1درصد </a:t>
            </a:r>
            <a:r>
              <a:rPr lang="fa-IR" sz="2800" dirty="0">
                <a:cs typeface="B Nazanin" panose="00000400000000000000" pitchFamily="2" charset="-78"/>
              </a:rPr>
              <a:t>سطح مهم</a:t>
            </a:r>
            <a:r>
              <a:rPr lang="fa-IR" sz="2800" dirty="0" smtClean="0">
                <a:cs typeface="B Nazanin" panose="00000400000000000000" pitchFamily="2" charset="-78"/>
              </a:rPr>
              <a:t>) </a:t>
            </a:r>
            <a:r>
              <a:rPr lang="fa-IR" sz="2800" dirty="0">
                <a:cs typeface="B Nazanin" panose="00000400000000000000" pitchFamily="2" charset="-78"/>
              </a:rPr>
              <a:t>برروی کسری تجاری، با  کشش 0.8178 دیده شده‌است.  </a:t>
            </a:r>
            <a:r>
              <a:rPr lang="fa-IR" sz="2800" dirty="0" smtClean="0">
                <a:cs typeface="B Nazanin" panose="00000400000000000000" pitchFamily="2" charset="-78"/>
              </a:rPr>
              <a:t>این </a:t>
            </a:r>
            <a:r>
              <a:rPr lang="fa-IR" sz="2800" dirty="0">
                <a:cs typeface="B Nazanin" panose="00000400000000000000" pitchFamily="2" charset="-78"/>
              </a:rPr>
              <a:t>حاکی از آن است که  یک  درصد افزایش در کسری بودجه </a:t>
            </a:r>
            <a:r>
              <a:rPr lang="fa-IR" sz="2800" dirty="0" smtClean="0">
                <a:cs typeface="B Nazanin" panose="00000400000000000000" pitchFamily="2" charset="-78"/>
              </a:rPr>
              <a:t>در </a:t>
            </a:r>
            <a:r>
              <a:rPr lang="fa-IR" sz="2800" dirty="0">
                <a:cs typeface="B Nazanin" panose="00000400000000000000" pitchFamily="2" charset="-78"/>
              </a:rPr>
              <a:t>یک افزایش 0817 درصدی در کسری تجاری در لبنان  نتیجه می‌دهد. 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30</a:t>
            </a:r>
            <a:r>
              <a:rPr lang="en-US" sz="2400" dirty="0" smtClean="0"/>
              <a:t>/</a:t>
            </a:r>
            <a:r>
              <a:rPr lang="fa-IR" sz="2400" dirty="0" smtClean="0"/>
              <a:t>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816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243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 Nazanin</vt:lpstr>
      <vt:lpstr>Calibri</vt:lpstr>
      <vt:lpstr>Calibri Light</vt:lpstr>
      <vt:lpstr>Wingdings</vt:lpstr>
      <vt:lpstr>7_Office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madsg.com</dc:description>
  <cp:lastModifiedBy/>
  <cp:revision>1</cp:revision>
  <dcterms:created xsi:type="dcterms:W3CDTF">2013-09-24T05:01:40Z</dcterms:created>
  <dcterms:modified xsi:type="dcterms:W3CDTF">2017-07-15T06:53:14Z</dcterms:modified>
</cp:coreProperties>
</file>