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827179" y="5991246"/>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روشها</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رهبری تعامل گرا و تحول گرا</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رهبری تعامل گراو تحول گرا به شکل ساختارهای چند بعدی متشکل از ابعاد وابسته اما از لحاظ نظری متمایز مفهوم سازی شده است. رفتار رهبری تعامل گرا را می توان به سه بعد تقسیم نمود: </a:t>
            </a:r>
            <a:endParaRPr lang="fa-IR" sz="2800" dirty="0" smtClean="0">
              <a:cs typeface="B Nazanin" panose="00000400000000000000" pitchFamily="2" charset="-78"/>
            </a:endParaRPr>
          </a:p>
          <a:p>
            <a:pPr marL="914400" lvl="1" indent="-457200" algn="just" rtl="1">
              <a:lnSpc>
                <a:spcPct val="150000"/>
              </a:lnSpc>
              <a:buFont typeface="Arial" panose="020B0604020202020204" pitchFamily="34" charset="0"/>
              <a:buChar char="•"/>
            </a:pPr>
            <a:r>
              <a:rPr lang="fa-IR" sz="2800" dirty="0" smtClean="0">
                <a:cs typeface="B Nazanin" panose="00000400000000000000" pitchFamily="2" charset="-78"/>
              </a:rPr>
              <a:t>پاداشهای </a:t>
            </a:r>
            <a:r>
              <a:rPr lang="fa-IR" sz="2800" dirty="0">
                <a:cs typeface="B Nazanin" panose="00000400000000000000" pitchFamily="2" charset="-78"/>
              </a:rPr>
              <a:t>مشروط </a:t>
            </a:r>
            <a:endParaRPr lang="fa-IR" sz="2800" dirty="0" smtClean="0">
              <a:cs typeface="B Nazanin" panose="00000400000000000000" pitchFamily="2" charset="-78"/>
            </a:endParaRPr>
          </a:p>
          <a:p>
            <a:pPr marL="914400" lvl="1" indent="-457200" algn="just" rtl="1">
              <a:lnSpc>
                <a:spcPct val="150000"/>
              </a:lnSpc>
              <a:buFont typeface="Arial" panose="020B0604020202020204" pitchFamily="34" charset="0"/>
              <a:buChar char="•"/>
            </a:pPr>
            <a:r>
              <a:rPr lang="fa-IR" sz="2800" dirty="0" smtClean="0">
                <a:cs typeface="B Nazanin" panose="00000400000000000000" pitchFamily="2" charset="-78"/>
              </a:rPr>
              <a:t>مدیریت </a:t>
            </a:r>
            <a:r>
              <a:rPr lang="fa-IR" sz="2800" dirty="0">
                <a:cs typeface="B Nazanin" panose="00000400000000000000" pitchFamily="2" charset="-78"/>
              </a:rPr>
              <a:t>برمبنای استثنای فعال </a:t>
            </a:r>
            <a:endParaRPr lang="fa-IR" sz="2800" dirty="0" smtClean="0">
              <a:cs typeface="B Nazanin" panose="00000400000000000000" pitchFamily="2" charset="-78"/>
            </a:endParaRPr>
          </a:p>
          <a:p>
            <a:pPr marL="914400" lvl="1" indent="-457200" algn="just" rtl="1">
              <a:lnSpc>
                <a:spcPct val="150000"/>
              </a:lnSpc>
              <a:buFont typeface="Arial" panose="020B0604020202020204" pitchFamily="34" charset="0"/>
              <a:buChar char="•"/>
            </a:pPr>
            <a:r>
              <a:rPr lang="fa-IR" sz="2800" dirty="0" smtClean="0">
                <a:cs typeface="B Nazanin" panose="00000400000000000000" pitchFamily="2" charset="-78"/>
              </a:rPr>
              <a:t>مدیریت </a:t>
            </a:r>
            <a:r>
              <a:rPr lang="fa-IR" sz="2800" dirty="0">
                <a:cs typeface="B Nazanin" panose="00000400000000000000" pitchFamily="2" charset="-78"/>
              </a:rPr>
              <a:t>برمبنای استثنای غیر فعال.</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4/44</a:t>
            </a:r>
            <a:endParaRPr lang="en-US" dirty="0"/>
          </a:p>
        </p:txBody>
      </p:sp>
    </p:spTree>
    <p:extLst>
      <p:ext uri="{BB962C8B-B14F-4D97-AF65-F5344CB8AC3E}">
        <p14:creationId xmlns:p14="http://schemas.microsoft.com/office/powerpoint/2010/main" val="288191213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827179" y="5991246"/>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روشها</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پاداشهای مشرط به ارائه پاداش های مناسب به خاطر رفتارهای مثبت و انتقال احتمالات پاداش دهی به کارکنان اشاره می کند. هر دو تیپ مدیریت بر حسب استثنا رفتار منفی را دلسرد و ناکام می کنند؛ مدیریت بر حسب استثنای فعال پیش گستر بوده و برپیشگیری تاکید می کند، در صورتی که مدیریت بر حسب استثنای غیر فعال واکنشی بوده و براصلاح بعد از رخداد تاکید می کند.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5/44</a:t>
            </a:r>
            <a:endParaRPr lang="en-US" dirty="0"/>
          </a:p>
        </p:txBody>
      </p:sp>
    </p:spTree>
    <p:extLst>
      <p:ext uri="{BB962C8B-B14F-4D97-AF65-F5344CB8AC3E}">
        <p14:creationId xmlns:p14="http://schemas.microsoft.com/office/powerpoint/2010/main" val="14059933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827179" y="5991246"/>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روشها</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رهبری تحول گرا از چهار بعد اصلی تشکیل می شود: </a:t>
            </a:r>
            <a:r>
              <a:rPr lang="fa-IR" sz="2800" u="sng" dirty="0">
                <a:cs typeface="B Nazanin" panose="00000400000000000000" pitchFamily="2" charset="-78"/>
              </a:rPr>
              <a:t>تاثیر نفوذ </a:t>
            </a:r>
            <a:r>
              <a:rPr lang="fa-IR" sz="2800" u="sng" dirty="0" smtClean="0">
                <a:cs typeface="B Nazanin" panose="00000400000000000000" pitchFamily="2" charset="-78"/>
              </a:rPr>
              <a:t>آرمانی</a:t>
            </a:r>
            <a:r>
              <a:rPr lang="fa-IR" sz="2800" dirty="0" smtClean="0">
                <a:cs typeface="B Nazanin" panose="00000400000000000000" pitchFamily="2" charset="-78"/>
              </a:rPr>
              <a:t>، </a:t>
            </a:r>
            <a:r>
              <a:rPr lang="fa-IR" sz="2800" u="sng" dirty="0">
                <a:cs typeface="B Nazanin" panose="00000400000000000000" pitchFamily="2" charset="-78"/>
              </a:rPr>
              <a:t>انگیزش الهام بخش</a:t>
            </a:r>
            <a:r>
              <a:rPr lang="fa-IR" sz="2800" dirty="0" smtClean="0">
                <a:cs typeface="B Nazanin" panose="00000400000000000000" pitchFamily="2" charset="-78"/>
              </a:rPr>
              <a:t>، </a:t>
            </a:r>
            <a:r>
              <a:rPr lang="fa-IR" sz="2800" u="sng" dirty="0">
                <a:cs typeface="B Nazanin" panose="00000400000000000000" pitchFamily="2" charset="-78"/>
              </a:rPr>
              <a:t>تحریک فکری</a:t>
            </a:r>
            <a:r>
              <a:rPr lang="fa-IR" sz="2800" dirty="0">
                <a:cs typeface="B Nazanin" panose="00000400000000000000" pitchFamily="2" charset="-78"/>
              </a:rPr>
              <a:t> و </a:t>
            </a:r>
            <a:r>
              <a:rPr lang="fa-IR" sz="2800" u="sng" dirty="0">
                <a:cs typeface="B Nazanin" panose="00000400000000000000" pitchFamily="2" charset="-78"/>
              </a:rPr>
              <a:t>ملاحظات فردی</a:t>
            </a:r>
            <a:r>
              <a:rPr lang="fa-IR" sz="2800" dirty="0">
                <a:cs typeface="B Nazanin" panose="00000400000000000000" pitchFamily="2" charset="-78"/>
              </a:rPr>
              <a:t>. </a:t>
            </a:r>
            <a:r>
              <a:rPr lang="fa-IR" sz="2800" dirty="0">
                <a:effectLst>
                  <a:outerShdw blurRad="38100" dist="38100" dir="2700000" algn="tl">
                    <a:srgbClr val="000000">
                      <a:alpha val="43137"/>
                    </a:srgbClr>
                  </a:outerShdw>
                </a:effectLst>
                <a:cs typeface="B Nazanin" panose="00000400000000000000" pitchFamily="2" charset="-78"/>
              </a:rPr>
              <a:t>تاثیر نفوذ آرمانی </a:t>
            </a:r>
            <a:r>
              <a:rPr lang="fa-IR" sz="2800" dirty="0">
                <a:cs typeface="B Nazanin" panose="00000400000000000000" pitchFamily="2" charset="-78"/>
              </a:rPr>
              <a:t>به درجه نگاه کردن کارکنان به رهبر به عنوان یک الگو و تقلید از او اشاره می کند. </a:t>
            </a:r>
            <a:r>
              <a:rPr lang="fa-IR" sz="2800" dirty="0">
                <a:effectLst>
                  <a:outerShdw blurRad="38100" dist="38100" dir="2700000" algn="tl">
                    <a:srgbClr val="000000">
                      <a:alpha val="43137"/>
                    </a:srgbClr>
                  </a:outerShdw>
                </a:effectLst>
                <a:cs typeface="B Nazanin" panose="00000400000000000000" pitchFamily="2" charset="-78"/>
              </a:rPr>
              <a:t>انگیزش الهام بخش </a:t>
            </a:r>
            <a:r>
              <a:rPr lang="fa-IR" sz="2800" dirty="0">
                <a:cs typeface="B Nazanin" panose="00000400000000000000" pitchFamily="2" charset="-78"/>
              </a:rPr>
              <a:t>کارکنان را تشویق به تلاش برای چیزی فراتر از اهداف فردی شان می کند. </a:t>
            </a:r>
            <a:r>
              <a:rPr lang="fa-IR" sz="2800" dirty="0">
                <a:effectLst>
                  <a:outerShdw blurRad="38100" dist="38100" dir="2700000" algn="tl">
                    <a:srgbClr val="000000">
                      <a:alpha val="43137"/>
                    </a:srgbClr>
                  </a:outerShdw>
                </a:effectLst>
                <a:cs typeface="B Nazanin" panose="00000400000000000000" pitchFamily="2" charset="-78"/>
              </a:rPr>
              <a:t>تحریک فکری</a:t>
            </a:r>
            <a:r>
              <a:rPr lang="fa-IR" sz="2800" dirty="0">
                <a:cs typeface="B Nazanin" panose="00000400000000000000" pitchFamily="2" charset="-78"/>
              </a:rPr>
              <a:t> به معنای الهام بخشیدن به کارکنان برای تفکر خلاق و مبتکرانه می باشد و </a:t>
            </a:r>
            <a:r>
              <a:rPr lang="fa-IR" sz="2800" dirty="0">
                <a:effectLst>
                  <a:outerShdw blurRad="38100" dist="38100" dir="2700000" algn="tl">
                    <a:srgbClr val="000000">
                      <a:alpha val="43137"/>
                    </a:srgbClr>
                  </a:outerShdw>
                </a:effectLst>
                <a:cs typeface="B Nazanin" panose="00000400000000000000" pitchFamily="2" charset="-78"/>
              </a:rPr>
              <a:t>ملاحظات فردی</a:t>
            </a:r>
            <a:r>
              <a:rPr lang="fa-IR" sz="2800" dirty="0">
                <a:cs typeface="B Nazanin" panose="00000400000000000000" pitchFamily="2" charset="-78"/>
              </a:rPr>
              <a:t> به معنای نشان دادن احترام و نگرانی شخصی برای کارکنان به عنوان افراد می باشد.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6/44</a:t>
            </a:r>
            <a:endParaRPr lang="en-US" dirty="0"/>
          </a:p>
        </p:txBody>
      </p:sp>
    </p:spTree>
    <p:extLst>
      <p:ext uri="{BB962C8B-B14F-4D97-AF65-F5344CB8AC3E}">
        <p14:creationId xmlns:p14="http://schemas.microsoft.com/office/powerpoint/2010/main" val="75540457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827179" y="5991246"/>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روشها</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مدارک ارتباط دهنده رهبری و ایمنی </a:t>
            </a:r>
          </a:p>
          <a:p>
            <a:pPr algn="just" rtl="1">
              <a:lnSpc>
                <a:spcPct val="150000"/>
              </a:lnSpc>
            </a:pPr>
            <a:r>
              <a:rPr lang="fa-IR" sz="2800" u="sng" dirty="0">
                <a:cs typeface="B Nazanin" panose="00000400000000000000" pitchFamily="2" charset="-78"/>
              </a:rPr>
              <a:t> رابطه بین رهبری و جو ایمنی </a:t>
            </a:r>
          </a:p>
          <a:p>
            <a:pPr marL="457200" indent="-457200" algn="just" rtl="1">
              <a:lnSpc>
                <a:spcPct val="150000"/>
              </a:lnSpc>
              <a:buFont typeface="Wingdings" panose="05000000000000000000" pitchFamily="2" charset="2"/>
              <a:buChar char="§"/>
            </a:pPr>
            <a:r>
              <a:rPr lang="fa-IR" sz="2600" dirty="0">
                <a:cs typeface="B Nazanin" panose="00000400000000000000" pitchFamily="2" charset="-78"/>
              </a:rPr>
              <a:t>مدتهای مدیدی است که این مسئله به رسمیت شناخته شده است که رهبران از طریق اعمال و کنشهایشان، جوهایی ایجاد می کنند که رهنمودهایی برای نحوه عملکرد و کنش کارکنان و تعامل آنها با محیط کاری، همکاران و ناظرین عرضه می کنند. جو ایمنی رامی توان به شکل ادراکات کارکنان با توجه به شیوه ارزش گذاری سازمان برای ایمنی تعریف نمود. مطالعات تجربی ازاهمیت رهبری تحول گرا به ویژه در ایجاد جو ایمنی در یک سازمان حمایت کرده است.</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7/44</a:t>
            </a:r>
            <a:endParaRPr lang="en-US" dirty="0"/>
          </a:p>
        </p:txBody>
      </p:sp>
    </p:spTree>
    <p:extLst>
      <p:ext uri="{BB962C8B-B14F-4D97-AF65-F5344CB8AC3E}">
        <p14:creationId xmlns:p14="http://schemas.microsoft.com/office/powerpoint/2010/main" val="62921370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356</Words>
  <Application>Microsoft Office PowerPoint</Application>
  <PresentationFormat>On-screen Show (4:3)</PresentationFormat>
  <Paragraphs>38</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2017-07-09T08:04:54Z</dcterms:modified>
</cp:coreProperties>
</file>