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92"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73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400" autoAdjust="0"/>
    <p:restoredTop sz="94660"/>
  </p:normalViewPr>
  <p:slideViewPr>
    <p:cSldViewPr snapToGrid="0">
      <p:cViewPr varScale="1">
        <p:scale>
          <a:sx n="74" d="100"/>
          <a:sy n="74" d="100"/>
        </p:scale>
        <p:origin x="780" y="54"/>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5/4/2017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84307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5/4/2017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50219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5/4/2017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76345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5/4/2017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34790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5/4/2017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61090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CFC436C-4D9D-4627-9D98-4A15F1D889EB}" type="datetimeFigureOut">
              <a:rPr lang="en-US" smtClean="0">
                <a:solidFill>
                  <a:prstClr val="black">
                    <a:tint val="75000"/>
                  </a:prstClr>
                </a:solidFill>
              </a:rPr>
              <a:pPr/>
              <a:t>5/4/2017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01459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CFC436C-4D9D-4627-9D98-4A15F1D889EB}" type="datetimeFigureOut">
              <a:rPr lang="en-US" smtClean="0">
                <a:solidFill>
                  <a:prstClr val="black">
                    <a:tint val="75000"/>
                  </a:prstClr>
                </a:solidFill>
              </a:rPr>
              <a:pPr/>
              <a:t>5/4/2017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90198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CFC436C-4D9D-4627-9D98-4A15F1D889EB}" type="datetimeFigureOut">
              <a:rPr lang="en-US" smtClean="0">
                <a:solidFill>
                  <a:prstClr val="black">
                    <a:tint val="75000"/>
                  </a:prstClr>
                </a:solidFill>
              </a:rPr>
              <a:pPr/>
              <a:t>5/4/2017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64339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FC436C-4D9D-4627-9D98-4A15F1D889EB}" type="datetimeFigureOut">
              <a:rPr lang="en-US" smtClean="0">
                <a:solidFill>
                  <a:prstClr val="black">
                    <a:tint val="75000"/>
                  </a:prstClr>
                </a:solidFill>
              </a:rPr>
              <a:pPr/>
              <a:t>5/4/2017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25102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FC436C-4D9D-4627-9D98-4A15F1D889EB}" type="datetimeFigureOut">
              <a:rPr lang="en-US" smtClean="0">
                <a:solidFill>
                  <a:prstClr val="black">
                    <a:tint val="75000"/>
                  </a:prstClr>
                </a:solidFill>
              </a:rPr>
              <a:pPr/>
              <a:t>5/4/2017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4021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FC436C-4D9D-4627-9D98-4A15F1D889EB}" type="datetimeFigureOut">
              <a:rPr lang="en-US" smtClean="0">
                <a:solidFill>
                  <a:prstClr val="black">
                    <a:tint val="75000"/>
                  </a:prstClr>
                </a:solidFill>
              </a:rPr>
              <a:pPr/>
              <a:t>5/4/2017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58655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CFC436C-4D9D-4627-9D98-4A15F1D889EB}" type="datetimeFigureOut">
              <a:rPr lang="en-US" smtClean="0"/>
              <a:t>5/4/2017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D3D688C-C062-40ED-BD6C-ADA8FBA67D79}" type="slidenum">
              <a:rPr lang="en-US" smtClean="0"/>
              <a:t>‹#›</a:t>
            </a:fld>
            <a:endParaRPr lang="en-US"/>
          </a:p>
        </p:txBody>
      </p:sp>
    </p:spTree>
    <p:extLst>
      <p:ext uri="{BB962C8B-B14F-4D97-AF65-F5344CB8AC3E}">
        <p14:creationId xmlns:p14="http://schemas.microsoft.com/office/powerpoint/2010/main" val="164141529"/>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1"/>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ounded Rectangle 22"/>
          <p:cNvSpPr/>
          <p:nvPr/>
        </p:nvSpPr>
        <p:spPr>
          <a:xfrm>
            <a:off x="1557478" y="6436862"/>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8" name="TextBox 27"/>
          <p:cNvSpPr txBox="1"/>
          <p:nvPr/>
        </p:nvSpPr>
        <p:spPr>
          <a:xfrm>
            <a:off x="7796715" y="5991246"/>
            <a:ext cx="1171216" cy="338554"/>
          </a:xfrm>
          <a:prstGeom prst="rect">
            <a:avLst/>
          </a:prstGeom>
          <a:noFill/>
        </p:spPr>
        <p:txBody>
          <a:bodyPr wrap="square" rtlCol="0">
            <a:spAutoFit/>
          </a:bodyPr>
          <a:lstStyle/>
          <a:p>
            <a:pPr algn="ctr" rtl="1"/>
            <a:r>
              <a:rPr lang="fa-IR" sz="1600" b="1" dirty="0">
                <a:solidFill>
                  <a:schemeClr val="bg1"/>
                </a:solidFill>
                <a:cs typeface="B Nazanin" panose="00000400000000000000" pitchFamily="2" charset="-78"/>
              </a:rPr>
              <a:t>چکیده و مقدمه</a:t>
            </a:r>
            <a:endParaRPr lang="en-US" sz="1600" b="1" dirty="0">
              <a:solidFill>
                <a:schemeClr val="bg1"/>
              </a:solidFill>
              <a:cs typeface="B Nazanin" panose="00000400000000000000" pitchFamily="2" charset="-78"/>
            </a:endParaRPr>
          </a:p>
        </p:txBody>
      </p:sp>
      <p:sp>
        <p:nvSpPr>
          <p:cNvPr id="29" name="TextBox 28"/>
          <p:cNvSpPr txBox="1"/>
          <p:nvPr/>
        </p:nvSpPr>
        <p:spPr>
          <a:xfrm>
            <a:off x="6320357" y="5983134"/>
            <a:ext cx="1476358" cy="369332"/>
          </a:xfrm>
          <a:prstGeom prst="rect">
            <a:avLst/>
          </a:prstGeom>
          <a:noFill/>
        </p:spPr>
        <p:txBody>
          <a:bodyPr wrap="square" rtlCol="0">
            <a:spAutoFit/>
          </a:bodyPr>
          <a:lstStyle/>
          <a:p>
            <a:pPr algn="ctr" rtl="1"/>
            <a:r>
              <a:rPr lang="fa-IR" b="1" dirty="0">
                <a:solidFill>
                  <a:schemeClr val="bg1"/>
                </a:solidFill>
                <a:cs typeface="B Nazanin" panose="00000400000000000000" pitchFamily="2" charset="-78"/>
              </a:rPr>
              <a:t>اجرای برنامه</a:t>
            </a:r>
            <a:endParaRPr lang="en-US" b="1" dirty="0">
              <a:solidFill>
                <a:schemeClr val="bg1"/>
              </a:solidFill>
              <a:cs typeface="B Nazanin" panose="00000400000000000000" pitchFamily="2" charset="-78"/>
            </a:endParaRPr>
          </a:p>
        </p:txBody>
      </p:sp>
      <p:sp>
        <p:nvSpPr>
          <p:cNvPr id="30" name="TextBox 29"/>
          <p:cNvSpPr txBox="1"/>
          <p:nvPr/>
        </p:nvSpPr>
        <p:spPr>
          <a:xfrm>
            <a:off x="4827498" y="5983134"/>
            <a:ext cx="1462395"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rtl="1"/>
            <a:r>
              <a:rPr lang="fa-IR" b="1" dirty="0">
                <a:solidFill>
                  <a:schemeClr val="bg1"/>
                </a:solidFill>
                <a:cs typeface="B Nazanin" panose="00000400000000000000" pitchFamily="2" charset="-78"/>
              </a:rPr>
              <a:t>مدلسازی جریان </a:t>
            </a:r>
            <a:endParaRPr lang="en-US" b="1" dirty="0">
              <a:solidFill>
                <a:schemeClr val="bg1"/>
              </a:solidFill>
              <a:cs typeface="B Nazanin" panose="00000400000000000000" pitchFamily="2" charset="-78"/>
            </a:endParaRPr>
          </a:p>
        </p:txBody>
      </p:sp>
      <p:sp>
        <p:nvSpPr>
          <p:cNvPr id="31" name="TextBox 30"/>
          <p:cNvSpPr txBox="1"/>
          <p:nvPr/>
        </p:nvSpPr>
        <p:spPr>
          <a:xfrm>
            <a:off x="3439225" y="5994838"/>
            <a:ext cx="1381291" cy="369332"/>
          </a:xfrm>
          <a:prstGeom prst="rect">
            <a:avLst/>
          </a:prstGeom>
          <a:noFill/>
        </p:spPr>
        <p:txBody>
          <a:bodyPr wrap="square" rtlCol="0">
            <a:spAutoFit/>
          </a:bodyPr>
          <a:lstStyle/>
          <a:p>
            <a:pPr algn="ctr" rtl="1"/>
            <a:r>
              <a:rPr lang="fa-IR" b="1" dirty="0">
                <a:solidFill>
                  <a:schemeClr val="bg1"/>
                </a:solidFill>
                <a:cs typeface="B Nazanin" panose="00000400000000000000" pitchFamily="2" charset="-78"/>
              </a:rPr>
              <a:t>ادغام</a:t>
            </a:r>
            <a:endParaRPr lang="en-US" b="1" dirty="0">
              <a:solidFill>
                <a:schemeClr val="bg1"/>
              </a:solidFill>
              <a:cs typeface="B Nazanin" panose="00000400000000000000" pitchFamily="2" charset="-78"/>
            </a:endParaRPr>
          </a:p>
        </p:txBody>
      </p:sp>
      <p:sp>
        <p:nvSpPr>
          <p:cNvPr id="32" name="TextBox 31"/>
          <p:cNvSpPr txBox="1"/>
          <p:nvPr/>
        </p:nvSpPr>
        <p:spPr>
          <a:xfrm>
            <a:off x="1733781" y="5983133"/>
            <a:ext cx="1670440" cy="369332"/>
          </a:xfrm>
          <a:prstGeom prst="rect">
            <a:avLst/>
          </a:prstGeom>
          <a:noFill/>
        </p:spPr>
        <p:txBody>
          <a:bodyPr wrap="square" rtlCol="0">
            <a:spAutoFit/>
          </a:bodyPr>
          <a:lstStyle/>
          <a:p>
            <a:pPr algn="ctr" rtl="1"/>
            <a:r>
              <a:rPr lang="fa-IR" b="1" dirty="0">
                <a:solidFill>
                  <a:schemeClr val="bg1"/>
                </a:solidFill>
                <a:cs typeface="B Nazanin" panose="00000400000000000000" pitchFamily="2" charset="-78"/>
              </a:rPr>
              <a:t>اجرای پیش نمونه</a:t>
            </a:r>
            <a:endParaRPr lang="en-US" b="1" dirty="0">
              <a:solidFill>
                <a:schemeClr val="bg1"/>
              </a:solidFill>
              <a:cs typeface="B Nazanin" panose="00000400000000000000" pitchFamily="2" charset="-78"/>
            </a:endParaRPr>
          </a:p>
        </p:txBody>
      </p:sp>
      <p:sp>
        <p:nvSpPr>
          <p:cNvPr id="33" name="TextBox 32"/>
          <p:cNvSpPr txBox="1"/>
          <p:nvPr/>
        </p:nvSpPr>
        <p:spPr>
          <a:xfrm>
            <a:off x="226959" y="5967890"/>
            <a:ext cx="1506821" cy="369332"/>
          </a:xfrm>
          <a:prstGeom prst="rect">
            <a:avLst/>
          </a:prstGeom>
          <a:noFill/>
        </p:spPr>
        <p:txBody>
          <a:bodyPr wrap="square" rtlCol="0">
            <a:spAutoFit/>
          </a:bodyPr>
          <a:lstStyle/>
          <a:p>
            <a:pPr algn="ctr" rtl="1"/>
            <a:r>
              <a:rPr lang="fa-IR" b="1" dirty="0">
                <a:solidFill>
                  <a:schemeClr val="bg1"/>
                </a:solidFill>
                <a:cs typeface="B Nazanin" panose="00000400000000000000" pitchFamily="2" charset="-78"/>
              </a:rPr>
              <a:t>نتیجه گیری</a:t>
            </a:r>
            <a:endParaRPr lang="en-US" b="1" dirty="0">
              <a:solidFill>
                <a:schemeClr val="bg1"/>
              </a:solidFill>
              <a:cs typeface="B Nazanin" panose="00000400000000000000" pitchFamily="2" charset="-78"/>
            </a:endParaRPr>
          </a:p>
        </p:txBody>
      </p:sp>
      <p:sp>
        <p:nvSpPr>
          <p:cNvPr id="34" name="Rounded Rectangle 33"/>
          <p:cNvSpPr/>
          <p:nvPr/>
        </p:nvSpPr>
        <p:spPr>
          <a:xfrm>
            <a:off x="3289046" y="6429263"/>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5" name="Rounded Rectangle 34"/>
          <p:cNvSpPr/>
          <p:nvPr/>
        </p:nvSpPr>
        <p:spPr>
          <a:xfrm>
            <a:off x="4680310" y="6422133"/>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6" name="Rounded Rectangle 35"/>
          <p:cNvSpPr/>
          <p:nvPr/>
        </p:nvSpPr>
        <p:spPr>
          <a:xfrm>
            <a:off x="6137516" y="6409910"/>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7" name="Rounded Rectangle 36"/>
          <p:cNvSpPr/>
          <p:nvPr/>
        </p:nvSpPr>
        <p:spPr>
          <a:xfrm>
            <a:off x="7754082" y="641899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20" name="TextBox 19"/>
          <p:cNvSpPr txBox="1"/>
          <p:nvPr/>
        </p:nvSpPr>
        <p:spPr>
          <a:xfrm>
            <a:off x="315585" y="168441"/>
            <a:ext cx="8652346" cy="5097923"/>
          </a:xfrm>
          <a:prstGeom prst="rect">
            <a:avLst/>
          </a:prstGeom>
          <a:noFill/>
        </p:spPr>
        <p:txBody>
          <a:bodyPr wrap="square" rtlCol="0" anchor="ctr">
            <a:noAutofit/>
          </a:bodyPr>
          <a:lstStyle/>
          <a:p>
            <a:pPr algn="r" rtl="1"/>
            <a:r>
              <a:rPr lang="fa-IR" sz="4000" b="1" dirty="0" smtClean="0">
                <a:effectLst>
                  <a:outerShdw blurRad="38100" dist="38100" dir="2700000" algn="tl">
                    <a:srgbClr val="000000">
                      <a:alpha val="43137"/>
                    </a:srgbClr>
                  </a:outerShdw>
                </a:effectLst>
                <a:cs typeface="B Nazanin" panose="00000400000000000000" pitchFamily="2" charset="-78"/>
              </a:rPr>
              <a:t>فصل سوم</a:t>
            </a:r>
          </a:p>
          <a:p>
            <a:pPr algn="ctr" rtl="1"/>
            <a:r>
              <a:rPr lang="fa-IR" sz="4800" b="1" dirty="0">
                <a:effectLst>
                  <a:outerShdw blurRad="38100" dist="38100" dir="2700000" algn="tl">
                    <a:srgbClr val="000000">
                      <a:alpha val="43137"/>
                    </a:srgbClr>
                  </a:outerShdw>
                </a:effectLst>
                <a:cs typeface="B Nazanin" panose="00000400000000000000" pitchFamily="2" charset="-78"/>
              </a:rPr>
              <a:t>مدلسازی جریان کار با شبکه های پتری </a:t>
            </a:r>
            <a:r>
              <a:rPr lang="fa-IR" sz="4800" b="1" dirty="0" smtClean="0">
                <a:effectLst>
                  <a:outerShdw blurRad="38100" dist="38100" dir="2700000" algn="tl">
                    <a:srgbClr val="000000">
                      <a:alpha val="43137"/>
                    </a:srgbClr>
                  </a:outerShdw>
                </a:effectLst>
                <a:cs typeface="B Nazanin" panose="00000400000000000000" pitchFamily="2" charset="-78"/>
              </a:rPr>
              <a:t>رنگی</a:t>
            </a:r>
            <a:endParaRPr lang="fa-IR" sz="4800" b="1" dirty="0">
              <a:effectLst>
                <a:outerShdw blurRad="38100" dist="38100" dir="2700000" algn="tl">
                  <a:srgbClr val="000000">
                    <a:alpha val="43137"/>
                  </a:srgbClr>
                </a:outerShdw>
              </a:effectLst>
              <a:cs typeface="B Nazanin" panose="00000400000000000000" pitchFamily="2" charset="-78"/>
            </a:endParaRP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2" name="Action Button: Return 21">
            <a:hlinkClick r:id="" action="ppaction://hlinkshowjump?jump=lastslideviewed" highlightClick="1"/>
          </p:cNvPr>
          <p:cNvSpPr/>
          <p:nvPr/>
        </p:nvSpPr>
        <p:spPr>
          <a:xfrm>
            <a:off x="757989" y="5266366"/>
            <a:ext cx="457200" cy="486236"/>
          </a:xfrm>
          <a:prstGeom prst="actionButtonReturn">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2400" dirty="0" smtClean="0"/>
              <a:t>17</a:t>
            </a:r>
            <a:r>
              <a:rPr lang="en-US" sz="2400" dirty="0" smtClean="0"/>
              <a:t>/</a:t>
            </a:r>
            <a:r>
              <a:rPr lang="fa-IR" sz="2400" dirty="0" smtClean="0"/>
              <a:t>40</a:t>
            </a:r>
            <a:endParaRPr lang="en-US" dirty="0"/>
          </a:p>
        </p:txBody>
      </p:sp>
    </p:spTree>
    <p:extLst>
      <p:ext uri="{BB962C8B-B14F-4D97-AF65-F5344CB8AC3E}">
        <p14:creationId xmlns:p14="http://schemas.microsoft.com/office/powerpoint/2010/main" val="108515526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1"/>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ounded Rectangle 22"/>
          <p:cNvSpPr/>
          <p:nvPr/>
        </p:nvSpPr>
        <p:spPr>
          <a:xfrm>
            <a:off x="1557478" y="6436862"/>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8" name="TextBox 27"/>
          <p:cNvSpPr txBox="1"/>
          <p:nvPr/>
        </p:nvSpPr>
        <p:spPr>
          <a:xfrm>
            <a:off x="7796715" y="5991246"/>
            <a:ext cx="1171216" cy="338554"/>
          </a:xfrm>
          <a:prstGeom prst="rect">
            <a:avLst/>
          </a:prstGeom>
          <a:noFill/>
        </p:spPr>
        <p:txBody>
          <a:bodyPr wrap="square" rtlCol="0">
            <a:spAutoFit/>
          </a:bodyPr>
          <a:lstStyle/>
          <a:p>
            <a:pPr algn="ctr" rtl="1"/>
            <a:r>
              <a:rPr lang="fa-IR" sz="1600" b="1" dirty="0">
                <a:solidFill>
                  <a:schemeClr val="bg1"/>
                </a:solidFill>
                <a:cs typeface="B Nazanin" panose="00000400000000000000" pitchFamily="2" charset="-78"/>
              </a:rPr>
              <a:t>چکیده و مقدمه</a:t>
            </a:r>
            <a:endParaRPr lang="en-US" sz="1600" b="1" dirty="0">
              <a:solidFill>
                <a:schemeClr val="bg1"/>
              </a:solidFill>
              <a:cs typeface="B Nazanin" panose="00000400000000000000" pitchFamily="2" charset="-78"/>
            </a:endParaRPr>
          </a:p>
        </p:txBody>
      </p:sp>
      <p:sp>
        <p:nvSpPr>
          <p:cNvPr id="29" name="TextBox 28"/>
          <p:cNvSpPr txBox="1"/>
          <p:nvPr/>
        </p:nvSpPr>
        <p:spPr>
          <a:xfrm>
            <a:off x="6320357" y="5983134"/>
            <a:ext cx="1476358" cy="369332"/>
          </a:xfrm>
          <a:prstGeom prst="rect">
            <a:avLst/>
          </a:prstGeom>
          <a:noFill/>
        </p:spPr>
        <p:txBody>
          <a:bodyPr wrap="square" rtlCol="0">
            <a:spAutoFit/>
          </a:bodyPr>
          <a:lstStyle/>
          <a:p>
            <a:pPr algn="ctr" rtl="1"/>
            <a:r>
              <a:rPr lang="fa-IR" b="1" dirty="0">
                <a:solidFill>
                  <a:schemeClr val="bg1"/>
                </a:solidFill>
                <a:cs typeface="B Nazanin" panose="00000400000000000000" pitchFamily="2" charset="-78"/>
              </a:rPr>
              <a:t>اجرای برنامه</a:t>
            </a:r>
            <a:endParaRPr lang="en-US" b="1" dirty="0">
              <a:solidFill>
                <a:schemeClr val="bg1"/>
              </a:solidFill>
              <a:cs typeface="B Nazanin" panose="00000400000000000000" pitchFamily="2" charset="-78"/>
            </a:endParaRPr>
          </a:p>
        </p:txBody>
      </p:sp>
      <p:sp>
        <p:nvSpPr>
          <p:cNvPr id="30" name="TextBox 29"/>
          <p:cNvSpPr txBox="1"/>
          <p:nvPr/>
        </p:nvSpPr>
        <p:spPr>
          <a:xfrm>
            <a:off x="4827498" y="5983134"/>
            <a:ext cx="1462395"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rtl="1"/>
            <a:r>
              <a:rPr lang="fa-IR" b="1" dirty="0">
                <a:solidFill>
                  <a:schemeClr val="bg1"/>
                </a:solidFill>
                <a:cs typeface="B Nazanin" panose="00000400000000000000" pitchFamily="2" charset="-78"/>
              </a:rPr>
              <a:t>مدلسازی جریان </a:t>
            </a:r>
            <a:endParaRPr lang="en-US" b="1" dirty="0">
              <a:solidFill>
                <a:schemeClr val="bg1"/>
              </a:solidFill>
              <a:cs typeface="B Nazanin" panose="00000400000000000000" pitchFamily="2" charset="-78"/>
            </a:endParaRPr>
          </a:p>
        </p:txBody>
      </p:sp>
      <p:sp>
        <p:nvSpPr>
          <p:cNvPr id="31" name="TextBox 30"/>
          <p:cNvSpPr txBox="1"/>
          <p:nvPr/>
        </p:nvSpPr>
        <p:spPr>
          <a:xfrm>
            <a:off x="3439225" y="5994838"/>
            <a:ext cx="1381291" cy="369332"/>
          </a:xfrm>
          <a:prstGeom prst="rect">
            <a:avLst/>
          </a:prstGeom>
          <a:noFill/>
        </p:spPr>
        <p:txBody>
          <a:bodyPr wrap="square" rtlCol="0">
            <a:spAutoFit/>
          </a:bodyPr>
          <a:lstStyle/>
          <a:p>
            <a:pPr algn="ctr" rtl="1"/>
            <a:r>
              <a:rPr lang="fa-IR" b="1" dirty="0">
                <a:solidFill>
                  <a:schemeClr val="bg1"/>
                </a:solidFill>
                <a:cs typeface="B Nazanin" panose="00000400000000000000" pitchFamily="2" charset="-78"/>
              </a:rPr>
              <a:t>ادغام</a:t>
            </a:r>
            <a:endParaRPr lang="en-US" b="1" dirty="0">
              <a:solidFill>
                <a:schemeClr val="bg1"/>
              </a:solidFill>
              <a:cs typeface="B Nazanin" panose="00000400000000000000" pitchFamily="2" charset="-78"/>
            </a:endParaRPr>
          </a:p>
        </p:txBody>
      </p:sp>
      <p:sp>
        <p:nvSpPr>
          <p:cNvPr id="32" name="TextBox 31"/>
          <p:cNvSpPr txBox="1"/>
          <p:nvPr/>
        </p:nvSpPr>
        <p:spPr>
          <a:xfrm>
            <a:off x="1733781" y="5983133"/>
            <a:ext cx="1670440" cy="369332"/>
          </a:xfrm>
          <a:prstGeom prst="rect">
            <a:avLst/>
          </a:prstGeom>
          <a:noFill/>
        </p:spPr>
        <p:txBody>
          <a:bodyPr wrap="square" rtlCol="0">
            <a:spAutoFit/>
          </a:bodyPr>
          <a:lstStyle/>
          <a:p>
            <a:pPr algn="ctr" rtl="1"/>
            <a:r>
              <a:rPr lang="fa-IR" b="1" dirty="0">
                <a:solidFill>
                  <a:schemeClr val="bg1"/>
                </a:solidFill>
                <a:cs typeface="B Nazanin" panose="00000400000000000000" pitchFamily="2" charset="-78"/>
              </a:rPr>
              <a:t>اجرای پیش نمونه</a:t>
            </a:r>
            <a:endParaRPr lang="en-US" b="1" dirty="0">
              <a:solidFill>
                <a:schemeClr val="bg1"/>
              </a:solidFill>
              <a:cs typeface="B Nazanin" panose="00000400000000000000" pitchFamily="2" charset="-78"/>
            </a:endParaRPr>
          </a:p>
        </p:txBody>
      </p:sp>
      <p:sp>
        <p:nvSpPr>
          <p:cNvPr id="33" name="TextBox 32"/>
          <p:cNvSpPr txBox="1"/>
          <p:nvPr/>
        </p:nvSpPr>
        <p:spPr>
          <a:xfrm>
            <a:off x="226959" y="5967890"/>
            <a:ext cx="1506821" cy="369332"/>
          </a:xfrm>
          <a:prstGeom prst="rect">
            <a:avLst/>
          </a:prstGeom>
          <a:noFill/>
        </p:spPr>
        <p:txBody>
          <a:bodyPr wrap="square" rtlCol="0">
            <a:spAutoFit/>
          </a:bodyPr>
          <a:lstStyle/>
          <a:p>
            <a:pPr algn="ctr" rtl="1"/>
            <a:r>
              <a:rPr lang="fa-IR" b="1" dirty="0">
                <a:solidFill>
                  <a:schemeClr val="bg1"/>
                </a:solidFill>
                <a:cs typeface="B Nazanin" panose="00000400000000000000" pitchFamily="2" charset="-78"/>
              </a:rPr>
              <a:t>نتیجه گیری</a:t>
            </a:r>
            <a:endParaRPr lang="en-US" b="1" dirty="0">
              <a:solidFill>
                <a:schemeClr val="bg1"/>
              </a:solidFill>
              <a:cs typeface="B Nazanin" panose="00000400000000000000" pitchFamily="2" charset="-78"/>
            </a:endParaRPr>
          </a:p>
        </p:txBody>
      </p:sp>
      <p:sp>
        <p:nvSpPr>
          <p:cNvPr id="34" name="Rounded Rectangle 33"/>
          <p:cNvSpPr/>
          <p:nvPr/>
        </p:nvSpPr>
        <p:spPr>
          <a:xfrm>
            <a:off x="3289046" y="6429263"/>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5" name="Rounded Rectangle 34"/>
          <p:cNvSpPr/>
          <p:nvPr/>
        </p:nvSpPr>
        <p:spPr>
          <a:xfrm>
            <a:off x="4680310" y="6422133"/>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6" name="Rounded Rectangle 35"/>
          <p:cNvSpPr/>
          <p:nvPr/>
        </p:nvSpPr>
        <p:spPr>
          <a:xfrm>
            <a:off x="6137516" y="6409910"/>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7" name="Rounded Rectangle 36"/>
          <p:cNvSpPr/>
          <p:nvPr/>
        </p:nvSpPr>
        <p:spPr>
          <a:xfrm>
            <a:off x="7754082" y="641899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20" name="TextBox 19"/>
          <p:cNvSpPr txBox="1"/>
          <p:nvPr/>
        </p:nvSpPr>
        <p:spPr>
          <a:xfrm>
            <a:off x="315585" y="168441"/>
            <a:ext cx="8652346" cy="5097923"/>
          </a:xfrm>
          <a:prstGeom prst="rect">
            <a:avLst/>
          </a:prstGeom>
          <a:noFill/>
        </p:spPr>
        <p:txBody>
          <a:bodyPr wrap="square" rtlCol="0" anchor="ctr">
            <a:noAutofit/>
          </a:bodyPr>
          <a:lstStyle/>
          <a:p>
            <a:pPr marL="457200" indent="-457200" algn="just" rtl="1">
              <a:lnSpc>
                <a:spcPct val="150000"/>
              </a:lnSpc>
              <a:buFont typeface="Wingdings" panose="05000000000000000000" pitchFamily="2" charset="2"/>
              <a:buChar char="§"/>
            </a:pPr>
            <a:r>
              <a:rPr lang="fa-IR" sz="2800" dirty="0">
                <a:cs typeface="B Nazanin" panose="00000400000000000000" pitchFamily="2" charset="-78"/>
              </a:rPr>
              <a:t>در مدل پیشنهادی ، جریان کار از مجموعه فعالیتهای </a:t>
            </a:r>
            <a:r>
              <a:rPr lang="en-AU" sz="2800" dirty="0">
                <a:cs typeface="B Nazanin" panose="00000400000000000000" pitchFamily="2" charset="-78"/>
              </a:rPr>
              <a:t>A، </a:t>
            </a:r>
            <a:r>
              <a:rPr lang="fa-IR" sz="2800" dirty="0">
                <a:cs typeface="B Nazanin" panose="00000400000000000000" pitchFamily="2" charset="-78"/>
              </a:rPr>
              <a:t>مجموعه نقش </a:t>
            </a:r>
            <a:r>
              <a:rPr lang="fa-IR" sz="2800" dirty="0" smtClean="0">
                <a:cs typeface="B Nazanin" panose="00000400000000000000" pitchFamily="2" charset="-78"/>
              </a:rPr>
              <a:t>های</a:t>
            </a:r>
            <a:r>
              <a:rPr lang="en-AU" sz="2800" dirty="0" smtClean="0">
                <a:cs typeface="B Nazanin" panose="00000400000000000000" pitchFamily="2" charset="-78"/>
              </a:rPr>
              <a:t>R </a:t>
            </a:r>
            <a:r>
              <a:rPr lang="fa-IR" sz="2800" dirty="0" smtClean="0">
                <a:cs typeface="B Nazanin" panose="00000400000000000000" pitchFamily="2" charset="-78"/>
              </a:rPr>
              <a:t> و نگاشت</a:t>
            </a:r>
            <a:r>
              <a:rPr lang="en-AU" sz="2800" dirty="0" smtClean="0">
                <a:cs typeface="B Nazanin" panose="00000400000000000000" pitchFamily="2" charset="-78"/>
              </a:rPr>
              <a:t>E </a:t>
            </a:r>
            <a:r>
              <a:rPr lang="en-AU" sz="2800" dirty="0">
                <a:cs typeface="B Nazanin" panose="00000400000000000000" pitchFamily="2" charset="-78"/>
              </a:rPr>
              <a:t>: A→R  </a:t>
            </a:r>
            <a:r>
              <a:rPr lang="fa-IR" sz="2800" dirty="0" smtClean="0">
                <a:cs typeface="B Nazanin" panose="00000400000000000000" pitchFamily="2" charset="-78"/>
              </a:rPr>
              <a:t> تشکیل </a:t>
            </a:r>
            <a:r>
              <a:rPr lang="fa-IR" sz="2800" dirty="0">
                <a:cs typeface="B Nazanin" panose="00000400000000000000" pitchFamily="2" charset="-78"/>
              </a:rPr>
              <a:t>میشود که یک نقش فعال سازی به هر فعالیت اختصاص می دهد. کاربران انسانی در نقش های مختلف عمل می کنند، بنابراین، </a:t>
            </a:r>
            <a:r>
              <a:rPr lang="fa-IR" sz="2800" dirty="0" smtClean="0">
                <a:cs typeface="B Nazanin" panose="00000400000000000000" pitchFamily="2" charset="-78"/>
              </a:rPr>
              <a:t>رابطه</a:t>
            </a:r>
            <a:r>
              <a:rPr lang="en-AU" sz="2800" dirty="0" smtClean="0">
                <a:cs typeface="B Nazanin" panose="00000400000000000000" pitchFamily="2" charset="-78"/>
              </a:rPr>
              <a:t>N:M </a:t>
            </a:r>
            <a:r>
              <a:rPr lang="fa-IR" sz="2800" dirty="0" smtClean="0">
                <a:cs typeface="B Nazanin" panose="00000400000000000000" pitchFamily="2" charset="-78"/>
              </a:rPr>
              <a:t> بین </a:t>
            </a:r>
            <a:r>
              <a:rPr lang="fa-IR" sz="2800" dirty="0">
                <a:cs typeface="B Nazanin" panose="00000400000000000000" pitchFamily="2" charset="-78"/>
              </a:rPr>
              <a:t>کاربران و نقش ها را تعریف می کنیم. بالاخره، توصیف جریان یا روند کار حاوی جریان کنترل بین فعالیتها می باشد. با این کار رابطه تقدم و برتری بین فعالیتهای مجاور تعریف می شود.</a:t>
            </a:r>
            <a:endParaRPr lang="fa-IR" sz="2800" dirty="0" smtClean="0">
              <a:cs typeface="B Nazanin" panose="00000400000000000000" pitchFamily="2" charset="-78"/>
            </a:endParaRP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2" name="Action Button: Return 21">
            <a:hlinkClick r:id="" action="ppaction://hlinkshowjump?jump=lastslideviewed" highlightClick="1"/>
          </p:cNvPr>
          <p:cNvSpPr/>
          <p:nvPr/>
        </p:nvSpPr>
        <p:spPr>
          <a:xfrm>
            <a:off x="757989" y="5266366"/>
            <a:ext cx="457200" cy="486236"/>
          </a:xfrm>
          <a:prstGeom prst="actionButtonReturn">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2400" dirty="0" smtClean="0"/>
              <a:t>18</a:t>
            </a:r>
            <a:r>
              <a:rPr lang="en-US" sz="2400" dirty="0" smtClean="0"/>
              <a:t>/</a:t>
            </a:r>
            <a:r>
              <a:rPr lang="fa-IR" sz="2400" dirty="0" smtClean="0"/>
              <a:t>40</a:t>
            </a:r>
            <a:endParaRPr lang="en-US" dirty="0"/>
          </a:p>
        </p:txBody>
      </p:sp>
    </p:spTree>
    <p:extLst>
      <p:ext uri="{BB962C8B-B14F-4D97-AF65-F5344CB8AC3E}">
        <p14:creationId xmlns:p14="http://schemas.microsoft.com/office/powerpoint/2010/main" val="4065743682"/>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1"/>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ounded Rectangle 22"/>
          <p:cNvSpPr/>
          <p:nvPr/>
        </p:nvSpPr>
        <p:spPr>
          <a:xfrm>
            <a:off x="1557478" y="6436862"/>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8" name="TextBox 27"/>
          <p:cNvSpPr txBox="1"/>
          <p:nvPr/>
        </p:nvSpPr>
        <p:spPr>
          <a:xfrm>
            <a:off x="7796715" y="5991246"/>
            <a:ext cx="1171216" cy="338554"/>
          </a:xfrm>
          <a:prstGeom prst="rect">
            <a:avLst/>
          </a:prstGeom>
          <a:noFill/>
        </p:spPr>
        <p:txBody>
          <a:bodyPr wrap="square" rtlCol="0">
            <a:spAutoFit/>
          </a:bodyPr>
          <a:lstStyle/>
          <a:p>
            <a:pPr algn="ctr" rtl="1"/>
            <a:r>
              <a:rPr lang="fa-IR" sz="1600" b="1" dirty="0">
                <a:solidFill>
                  <a:schemeClr val="bg1"/>
                </a:solidFill>
                <a:cs typeface="B Nazanin" panose="00000400000000000000" pitchFamily="2" charset="-78"/>
              </a:rPr>
              <a:t>چکیده و مقدمه</a:t>
            </a:r>
            <a:endParaRPr lang="en-US" sz="1600" b="1" dirty="0">
              <a:solidFill>
                <a:schemeClr val="bg1"/>
              </a:solidFill>
              <a:cs typeface="B Nazanin" panose="00000400000000000000" pitchFamily="2" charset="-78"/>
            </a:endParaRPr>
          </a:p>
        </p:txBody>
      </p:sp>
      <p:sp>
        <p:nvSpPr>
          <p:cNvPr id="29" name="TextBox 28"/>
          <p:cNvSpPr txBox="1"/>
          <p:nvPr/>
        </p:nvSpPr>
        <p:spPr>
          <a:xfrm>
            <a:off x="6320357" y="5983134"/>
            <a:ext cx="1476358" cy="369332"/>
          </a:xfrm>
          <a:prstGeom prst="rect">
            <a:avLst/>
          </a:prstGeom>
          <a:noFill/>
        </p:spPr>
        <p:txBody>
          <a:bodyPr wrap="square" rtlCol="0">
            <a:spAutoFit/>
          </a:bodyPr>
          <a:lstStyle/>
          <a:p>
            <a:pPr algn="ctr" rtl="1"/>
            <a:r>
              <a:rPr lang="fa-IR" b="1" dirty="0">
                <a:solidFill>
                  <a:schemeClr val="bg1"/>
                </a:solidFill>
                <a:cs typeface="B Nazanin" panose="00000400000000000000" pitchFamily="2" charset="-78"/>
              </a:rPr>
              <a:t>اجرای برنامه</a:t>
            </a:r>
            <a:endParaRPr lang="en-US" b="1" dirty="0">
              <a:solidFill>
                <a:schemeClr val="bg1"/>
              </a:solidFill>
              <a:cs typeface="B Nazanin" panose="00000400000000000000" pitchFamily="2" charset="-78"/>
            </a:endParaRPr>
          </a:p>
        </p:txBody>
      </p:sp>
      <p:sp>
        <p:nvSpPr>
          <p:cNvPr id="30" name="TextBox 29"/>
          <p:cNvSpPr txBox="1"/>
          <p:nvPr/>
        </p:nvSpPr>
        <p:spPr>
          <a:xfrm>
            <a:off x="4827498" y="5983134"/>
            <a:ext cx="1462395"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rtl="1"/>
            <a:r>
              <a:rPr lang="fa-IR" b="1" dirty="0">
                <a:solidFill>
                  <a:schemeClr val="bg1"/>
                </a:solidFill>
                <a:cs typeface="B Nazanin" panose="00000400000000000000" pitchFamily="2" charset="-78"/>
              </a:rPr>
              <a:t>مدلسازی جریان </a:t>
            </a:r>
            <a:endParaRPr lang="en-US" b="1" dirty="0">
              <a:solidFill>
                <a:schemeClr val="bg1"/>
              </a:solidFill>
              <a:cs typeface="B Nazanin" panose="00000400000000000000" pitchFamily="2" charset="-78"/>
            </a:endParaRPr>
          </a:p>
        </p:txBody>
      </p:sp>
      <p:sp>
        <p:nvSpPr>
          <p:cNvPr id="31" name="TextBox 30"/>
          <p:cNvSpPr txBox="1"/>
          <p:nvPr/>
        </p:nvSpPr>
        <p:spPr>
          <a:xfrm>
            <a:off x="3439225" y="5994838"/>
            <a:ext cx="1381291" cy="369332"/>
          </a:xfrm>
          <a:prstGeom prst="rect">
            <a:avLst/>
          </a:prstGeom>
          <a:noFill/>
        </p:spPr>
        <p:txBody>
          <a:bodyPr wrap="square" rtlCol="0">
            <a:spAutoFit/>
          </a:bodyPr>
          <a:lstStyle/>
          <a:p>
            <a:pPr algn="ctr" rtl="1"/>
            <a:r>
              <a:rPr lang="fa-IR" b="1" dirty="0">
                <a:solidFill>
                  <a:schemeClr val="bg1"/>
                </a:solidFill>
                <a:cs typeface="B Nazanin" panose="00000400000000000000" pitchFamily="2" charset="-78"/>
              </a:rPr>
              <a:t>ادغام</a:t>
            </a:r>
            <a:endParaRPr lang="en-US" b="1" dirty="0">
              <a:solidFill>
                <a:schemeClr val="bg1"/>
              </a:solidFill>
              <a:cs typeface="B Nazanin" panose="00000400000000000000" pitchFamily="2" charset="-78"/>
            </a:endParaRPr>
          </a:p>
        </p:txBody>
      </p:sp>
      <p:sp>
        <p:nvSpPr>
          <p:cNvPr id="32" name="TextBox 31"/>
          <p:cNvSpPr txBox="1"/>
          <p:nvPr/>
        </p:nvSpPr>
        <p:spPr>
          <a:xfrm>
            <a:off x="1733781" y="5983133"/>
            <a:ext cx="1670440" cy="369332"/>
          </a:xfrm>
          <a:prstGeom prst="rect">
            <a:avLst/>
          </a:prstGeom>
          <a:noFill/>
        </p:spPr>
        <p:txBody>
          <a:bodyPr wrap="square" rtlCol="0">
            <a:spAutoFit/>
          </a:bodyPr>
          <a:lstStyle/>
          <a:p>
            <a:pPr algn="ctr" rtl="1"/>
            <a:r>
              <a:rPr lang="fa-IR" b="1" dirty="0">
                <a:solidFill>
                  <a:schemeClr val="bg1"/>
                </a:solidFill>
                <a:cs typeface="B Nazanin" panose="00000400000000000000" pitchFamily="2" charset="-78"/>
              </a:rPr>
              <a:t>اجرای پیش نمونه</a:t>
            </a:r>
            <a:endParaRPr lang="en-US" b="1" dirty="0">
              <a:solidFill>
                <a:schemeClr val="bg1"/>
              </a:solidFill>
              <a:cs typeface="B Nazanin" panose="00000400000000000000" pitchFamily="2" charset="-78"/>
            </a:endParaRPr>
          </a:p>
        </p:txBody>
      </p:sp>
      <p:sp>
        <p:nvSpPr>
          <p:cNvPr id="33" name="TextBox 32"/>
          <p:cNvSpPr txBox="1"/>
          <p:nvPr/>
        </p:nvSpPr>
        <p:spPr>
          <a:xfrm>
            <a:off x="226959" y="5967890"/>
            <a:ext cx="1506821" cy="369332"/>
          </a:xfrm>
          <a:prstGeom prst="rect">
            <a:avLst/>
          </a:prstGeom>
          <a:noFill/>
        </p:spPr>
        <p:txBody>
          <a:bodyPr wrap="square" rtlCol="0">
            <a:spAutoFit/>
          </a:bodyPr>
          <a:lstStyle/>
          <a:p>
            <a:pPr algn="ctr" rtl="1"/>
            <a:r>
              <a:rPr lang="fa-IR" b="1" dirty="0">
                <a:solidFill>
                  <a:schemeClr val="bg1"/>
                </a:solidFill>
                <a:cs typeface="B Nazanin" panose="00000400000000000000" pitchFamily="2" charset="-78"/>
              </a:rPr>
              <a:t>نتیجه گیری</a:t>
            </a:r>
            <a:endParaRPr lang="en-US" b="1" dirty="0">
              <a:solidFill>
                <a:schemeClr val="bg1"/>
              </a:solidFill>
              <a:cs typeface="B Nazanin" panose="00000400000000000000" pitchFamily="2" charset="-78"/>
            </a:endParaRPr>
          </a:p>
        </p:txBody>
      </p:sp>
      <p:sp>
        <p:nvSpPr>
          <p:cNvPr id="34" name="Rounded Rectangle 33"/>
          <p:cNvSpPr/>
          <p:nvPr/>
        </p:nvSpPr>
        <p:spPr>
          <a:xfrm>
            <a:off x="3289046" y="6429263"/>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5" name="Rounded Rectangle 34"/>
          <p:cNvSpPr/>
          <p:nvPr/>
        </p:nvSpPr>
        <p:spPr>
          <a:xfrm>
            <a:off x="4680310" y="6422133"/>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6" name="Rounded Rectangle 35"/>
          <p:cNvSpPr/>
          <p:nvPr/>
        </p:nvSpPr>
        <p:spPr>
          <a:xfrm>
            <a:off x="6137516" y="6409910"/>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7" name="Rounded Rectangle 36"/>
          <p:cNvSpPr/>
          <p:nvPr/>
        </p:nvSpPr>
        <p:spPr>
          <a:xfrm>
            <a:off x="7754082" y="641899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20" name="TextBox 19"/>
          <p:cNvSpPr txBox="1"/>
          <p:nvPr/>
        </p:nvSpPr>
        <p:spPr>
          <a:xfrm>
            <a:off x="315585" y="168441"/>
            <a:ext cx="8652346" cy="5097923"/>
          </a:xfrm>
          <a:prstGeom prst="rect">
            <a:avLst/>
          </a:prstGeom>
          <a:noFill/>
        </p:spPr>
        <p:txBody>
          <a:bodyPr wrap="square" rtlCol="0" anchor="ctr">
            <a:noAutofit/>
          </a:bodyPr>
          <a:lstStyle/>
          <a:p>
            <a:pPr marL="457200" indent="-457200" algn="just" rtl="1">
              <a:lnSpc>
                <a:spcPct val="150000"/>
              </a:lnSpc>
              <a:buFont typeface="Wingdings" panose="05000000000000000000" pitchFamily="2" charset="2"/>
              <a:buChar char="§"/>
            </a:pPr>
            <a:r>
              <a:rPr lang="fa-IR" sz="2800" dirty="0">
                <a:cs typeface="B Nazanin" panose="00000400000000000000" pitchFamily="2" charset="-78"/>
              </a:rPr>
              <a:t>فعالیت در صورتی فعال می شود که کلیه فعالیتهای قبلی اجرا شده باشند. فعالیتهایی که همزمان باهم به وقوع می پیوندند، به شرطی دارای منابع مشترک می باشند که ناسازگار نبوده و در تعارض باهم نباشند. همچنین، علاوه بر جریان کنترل بین یک فعالیت، توصیف جریان کار به ارتباطات بین آنها- جریان داده ها اشاره می کند.</a:t>
            </a:r>
            <a:endParaRPr lang="fa-IR" sz="2800" dirty="0" smtClean="0">
              <a:cs typeface="B Nazanin" panose="00000400000000000000" pitchFamily="2" charset="-78"/>
            </a:endParaRP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2" name="Action Button: Return 21">
            <a:hlinkClick r:id="" action="ppaction://hlinkshowjump?jump=lastslideviewed" highlightClick="1"/>
          </p:cNvPr>
          <p:cNvSpPr/>
          <p:nvPr/>
        </p:nvSpPr>
        <p:spPr>
          <a:xfrm>
            <a:off x="757989" y="5266366"/>
            <a:ext cx="457200" cy="486236"/>
          </a:xfrm>
          <a:prstGeom prst="actionButtonReturn">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2400" dirty="0" smtClean="0"/>
              <a:t>19</a:t>
            </a:r>
            <a:r>
              <a:rPr lang="en-US" sz="2400" dirty="0" smtClean="0"/>
              <a:t>/</a:t>
            </a:r>
            <a:r>
              <a:rPr lang="fa-IR" sz="2400" dirty="0" smtClean="0"/>
              <a:t>40</a:t>
            </a:r>
            <a:endParaRPr lang="en-US" dirty="0"/>
          </a:p>
        </p:txBody>
      </p:sp>
    </p:spTree>
    <p:extLst>
      <p:ext uri="{BB962C8B-B14F-4D97-AF65-F5344CB8AC3E}">
        <p14:creationId xmlns:p14="http://schemas.microsoft.com/office/powerpoint/2010/main" val="1476577390"/>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1"/>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ounded Rectangle 22"/>
          <p:cNvSpPr/>
          <p:nvPr/>
        </p:nvSpPr>
        <p:spPr>
          <a:xfrm>
            <a:off x="1557478" y="6436862"/>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8" name="TextBox 27"/>
          <p:cNvSpPr txBox="1"/>
          <p:nvPr/>
        </p:nvSpPr>
        <p:spPr>
          <a:xfrm>
            <a:off x="7796715" y="5991246"/>
            <a:ext cx="1171216" cy="338554"/>
          </a:xfrm>
          <a:prstGeom prst="rect">
            <a:avLst/>
          </a:prstGeom>
          <a:noFill/>
        </p:spPr>
        <p:txBody>
          <a:bodyPr wrap="square" rtlCol="0">
            <a:spAutoFit/>
          </a:bodyPr>
          <a:lstStyle/>
          <a:p>
            <a:pPr algn="ctr" rtl="1"/>
            <a:r>
              <a:rPr lang="fa-IR" sz="1600" b="1" dirty="0">
                <a:solidFill>
                  <a:schemeClr val="bg1"/>
                </a:solidFill>
                <a:cs typeface="B Nazanin" panose="00000400000000000000" pitchFamily="2" charset="-78"/>
              </a:rPr>
              <a:t>چکیده و مقدمه</a:t>
            </a:r>
            <a:endParaRPr lang="en-US" sz="1600" b="1" dirty="0">
              <a:solidFill>
                <a:schemeClr val="bg1"/>
              </a:solidFill>
              <a:cs typeface="B Nazanin" panose="00000400000000000000" pitchFamily="2" charset="-78"/>
            </a:endParaRPr>
          </a:p>
        </p:txBody>
      </p:sp>
      <p:sp>
        <p:nvSpPr>
          <p:cNvPr id="29" name="TextBox 28"/>
          <p:cNvSpPr txBox="1"/>
          <p:nvPr/>
        </p:nvSpPr>
        <p:spPr>
          <a:xfrm>
            <a:off x="6320357" y="5983134"/>
            <a:ext cx="1476358" cy="369332"/>
          </a:xfrm>
          <a:prstGeom prst="rect">
            <a:avLst/>
          </a:prstGeom>
          <a:noFill/>
        </p:spPr>
        <p:txBody>
          <a:bodyPr wrap="square" rtlCol="0">
            <a:spAutoFit/>
          </a:bodyPr>
          <a:lstStyle/>
          <a:p>
            <a:pPr algn="ctr" rtl="1"/>
            <a:r>
              <a:rPr lang="fa-IR" b="1" dirty="0">
                <a:solidFill>
                  <a:schemeClr val="bg1"/>
                </a:solidFill>
                <a:cs typeface="B Nazanin" panose="00000400000000000000" pitchFamily="2" charset="-78"/>
              </a:rPr>
              <a:t>اجرای برنامه</a:t>
            </a:r>
            <a:endParaRPr lang="en-US" b="1" dirty="0">
              <a:solidFill>
                <a:schemeClr val="bg1"/>
              </a:solidFill>
              <a:cs typeface="B Nazanin" panose="00000400000000000000" pitchFamily="2" charset="-78"/>
            </a:endParaRPr>
          </a:p>
        </p:txBody>
      </p:sp>
      <p:sp>
        <p:nvSpPr>
          <p:cNvPr id="30" name="TextBox 29"/>
          <p:cNvSpPr txBox="1"/>
          <p:nvPr/>
        </p:nvSpPr>
        <p:spPr>
          <a:xfrm>
            <a:off x="4827498" y="5983134"/>
            <a:ext cx="1462395"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rtl="1"/>
            <a:r>
              <a:rPr lang="fa-IR" b="1" dirty="0">
                <a:solidFill>
                  <a:schemeClr val="bg1"/>
                </a:solidFill>
                <a:cs typeface="B Nazanin" panose="00000400000000000000" pitchFamily="2" charset="-78"/>
              </a:rPr>
              <a:t>مدلسازی جریان </a:t>
            </a:r>
            <a:endParaRPr lang="en-US" b="1" dirty="0">
              <a:solidFill>
                <a:schemeClr val="bg1"/>
              </a:solidFill>
              <a:cs typeface="B Nazanin" panose="00000400000000000000" pitchFamily="2" charset="-78"/>
            </a:endParaRPr>
          </a:p>
        </p:txBody>
      </p:sp>
      <p:sp>
        <p:nvSpPr>
          <p:cNvPr id="31" name="TextBox 30"/>
          <p:cNvSpPr txBox="1"/>
          <p:nvPr/>
        </p:nvSpPr>
        <p:spPr>
          <a:xfrm>
            <a:off x="3439225" y="5994838"/>
            <a:ext cx="1381291" cy="369332"/>
          </a:xfrm>
          <a:prstGeom prst="rect">
            <a:avLst/>
          </a:prstGeom>
          <a:noFill/>
        </p:spPr>
        <p:txBody>
          <a:bodyPr wrap="square" rtlCol="0">
            <a:spAutoFit/>
          </a:bodyPr>
          <a:lstStyle/>
          <a:p>
            <a:pPr algn="ctr" rtl="1"/>
            <a:r>
              <a:rPr lang="fa-IR" b="1" dirty="0">
                <a:solidFill>
                  <a:schemeClr val="bg1"/>
                </a:solidFill>
                <a:cs typeface="B Nazanin" panose="00000400000000000000" pitchFamily="2" charset="-78"/>
              </a:rPr>
              <a:t>ادغام</a:t>
            </a:r>
            <a:endParaRPr lang="en-US" b="1" dirty="0">
              <a:solidFill>
                <a:schemeClr val="bg1"/>
              </a:solidFill>
              <a:cs typeface="B Nazanin" panose="00000400000000000000" pitchFamily="2" charset="-78"/>
            </a:endParaRPr>
          </a:p>
        </p:txBody>
      </p:sp>
      <p:sp>
        <p:nvSpPr>
          <p:cNvPr id="32" name="TextBox 31"/>
          <p:cNvSpPr txBox="1"/>
          <p:nvPr/>
        </p:nvSpPr>
        <p:spPr>
          <a:xfrm>
            <a:off x="1733781" y="5983133"/>
            <a:ext cx="1670440" cy="369332"/>
          </a:xfrm>
          <a:prstGeom prst="rect">
            <a:avLst/>
          </a:prstGeom>
          <a:noFill/>
        </p:spPr>
        <p:txBody>
          <a:bodyPr wrap="square" rtlCol="0">
            <a:spAutoFit/>
          </a:bodyPr>
          <a:lstStyle/>
          <a:p>
            <a:pPr algn="ctr" rtl="1"/>
            <a:r>
              <a:rPr lang="fa-IR" b="1" dirty="0">
                <a:solidFill>
                  <a:schemeClr val="bg1"/>
                </a:solidFill>
                <a:cs typeface="B Nazanin" panose="00000400000000000000" pitchFamily="2" charset="-78"/>
              </a:rPr>
              <a:t>اجرای پیش نمونه</a:t>
            </a:r>
            <a:endParaRPr lang="en-US" b="1" dirty="0">
              <a:solidFill>
                <a:schemeClr val="bg1"/>
              </a:solidFill>
              <a:cs typeface="B Nazanin" panose="00000400000000000000" pitchFamily="2" charset="-78"/>
            </a:endParaRPr>
          </a:p>
        </p:txBody>
      </p:sp>
      <p:sp>
        <p:nvSpPr>
          <p:cNvPr id="33" name="TextBox 32"/>
          <p:cNvSpPr txBox="1"/>
          <p:nvPr/>
        </p:nvSpPr>
        <p:spPr>
          <a:xfrm>
            <a:off x="226959" y="5967890"/>
            <a:ext cx="1506821" cy="369332"/>
          </a:xfrm>
          <a:prstGeom prst="rect">
            <a:avLst/>
          </a:prstGeom>
          <a:noFill/>
        </p:spPr>
        <p:txBody>
          <a:bodyPr wrap="square" rtlCol="0">
            <a:spAutoFit/>
          </a:bodyPr>
          <a:lstStyle/>
          <a:p>
            <a:pPr algn="ctr" rtl="1"/>
            <a:r>
              <a:rPr lang="fa-IR" b="1" dirty="0">
                <a:solidFill>
                  <a:schemeClr val="bg1"/>
                </a:solidFill>
                <a:cs typeface="B Nazanin" panose="00000400000000000000" pitchFamily="2" charset="-78"/>
              </a:rPr>
              <a:t>نتیجه گیری</a:t>
            </a:r>
            <a:endParaRPr lang="en-US" b="1" dirty="0">
              <a:solidFill>
                <a:schemeClr val="bg1"/>
              </a:solidFill>
              <a:cs typeface="B Nazanin" panose="00000400000000000000" pitchFamily="2" charset="-78"/>
            </a:endParaRPr>
          </a:p>
        </p:txBody>
      </p:sp>
      <p:sp>
        <p:nvSpPr>
          <p:cNvPr id="34" name="Rounded Rectangle 33"/>
          <p:cNvSpPr/>
          <p:nvPr/>
        </p:nvSpPr>
        <p:spPr>
          <a:xfrm>
            <a:off x="3289046" y="6429263"/>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5" name="Rounded Rectangle 34"/>
          <p:cNvSpPr/>
          <p:nvPr/>
        </p:nvSpPr>
        <p:spPr>
          <a:xfrm>
            <a:off x="4680310" y="6422133"/>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6" name="Rounded Rectangle 35"/>
          <p:cNvSpPr/>
          <p:nvPr/>
        </p:nvSpPr>
        <p:spPr>
          <a:xfrm>
            <a:off x="6137516" y="6409910"/>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7" name="Rounded Rectangle 36"/>
          <p:cNvSpPr/>
          <p:nvPr/>
        </p:nvSpPr>
        <p:spPr>
          <a:xfrm>
            <a:off x="7754082" y="641899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20" name="TextBox 19"/>
          <p:cNvSpPr txBox="1"/>
          <p:nvPr/>
        </p:nvSpPr>
        <p:spPr>
          <a:xfrm>
            <a:off x="315585" y="168441"/>
            <a:ext cx="8652346" cy="5097923"/>
          </a:xfrm>
          <a:prstGeom prst="rect">
            <a:avLst/>
          </a:prstGeom>
          <a:noFill/>
        </p:spPr>
        <p:txBody>
          <a:bodyPr wrap="square" rtlCol="0" anchor="ctr">
            <a:noAutofit/>
          </a:bodyPr>
          <a:lstStyle/>
          <a:p>
            <a:pPr algn="just" rtl="1">
              <a:lnSpc>
                <a:spcPct val="150000"/>
              </a:lnSpc>
            </a:pPr>
            <a:r>
              <a:rPr lang="fa-IR" sz="2800" b="1" u="sng" dirty="0">
                <a:cs typeface="B Nazanin" panose="00000400000000000000" pitchFamily="2" charset="-78"/>
              </a:rPr>
              <a:t>مدلسازی هماهنگی با استفاده از </a:t>
            </a:r>
            <a:r>
              <a:rPr lang="en-AU" sz="2800" b="1" u="sng" dirty="0">
                <a:cs typeface="B Nazanin" panose="00000400000000000000" pitchFamily="2" charset="-78"/>
              </a:rPr>
              <a:t>Coloured Petri </a:t>
            </a:r>
            <a:r>
              <a:rPr lang="en-AU" sz="2800" b="1" u="sng" dirty="0" smtClean="0">
                <a:cs typeface="B Nazanin" panose="00000400000000000000" pitchFamily="2" charset="-78"/>
              </a:rPr>
              <a:t>Nets</a:t>
            </a:r>
            <a:endParaRPr lang="fa-IR" sz="2800" b="1" u="sng" dirty="0" smtClean="0">
              <a:cs typeface="B Nazanin" panose="00000400000000000000" pitchFamily="2" charset="-78"/>
            </a:endParaRPr>
          </a:p>
          <a:p>
            <a:pPr marL="457200" indent="-457200" algn="just" rtl="1">
              <a:lnSpc>
                <a:spcPct val="150000"/>
              </a:lnSpc>
              <a:buFont typeface="Wingdings" panose="05000000000000000000" pitchFamily="2" charset="2"/>
              <a:buChar char="§"/>
            </a:pPr>
            <a:r>
              <a:rPr lang="en-AU" sz="2800" dirty="0">
                <a:cs typeface="B Nazanin" panose="00000400000000000000" pitchFamily="2" charset="-78"/>
              </a:rPr>
              <a:t>Petri Nets  </a:t>
            </a:r>
            <a:r>
              <a:rPr lang="fa-IR" sz="2800" dirty="0" smtClean="0">
                <a:cs typeface="B Nazanin" panose="00000400000000000000" pitchFamily="2" charset="-78"/>
              </a:rPr>
              <a:t> به </a:t>
            </a:r>
            <a:r>
              <a:rPr lang="fa-IR" sz="2800" dirty="0">
                <a:cs typeface="B Nazanin" panose="00000400000000000000" pitchFamily="2" charset="-78"/>
              </a:rPr>
              <a:t>عنوان نمایش گرافیکی برای مدلهای جریان کار خدمت می کنند. مزیت آنها ریشه در ترکیبی از فونداسیون یا پایه ریاضی، نمایش گرافیکی جامع و امکان اجرای شبیه سازیها و تائید دارد. در اصل</a:t>
            </a:r>
            <a:r>
              <a:rPr lang="fa-IR" sz="2800" dirty="0" smtClean="0">
                <a:cs typeface="B Nazanin" panose="00000400000000000000" pitchFamily="2" charset="-78"/>
              </a:rPr>
              <a:t>، </a:t>
            </a:r>
            <a:r>
              <a:rPr lang="en-AU" sz="2800" dirty="0" smtClean="0">
                <a:cs typeface="B Nazanin" panose="00000400000000000000" pitchFamily="2" charset="-78"/>
              </a:rPr>
              <a:t>Petri</a:t>
            </a:r>
            <a:r>
              <a:rPr lang="fa-IR" sz="2800" dirty="0" smtClean="0">
                <a:cs typeface="B Nazanin" panose="00000400000000000000" pitchFamily="2" charset="-78"/>
              </a:rPr>
              <a:t> </a:t>
            </a:r>
            <a:r>
              <a:rPr lang="en-AU" sz="2800" dirty="0" smtClean="0">
                <a:cs typeface="B Nazanin" panose="00000400000000000000" pitchFamily="2" charset="-78"/>
              </a:rPr>
              <a:t>Nets </a:t>
            </a:r>
            <a:r>
              <a:rPr lang="fa-IR" sz="2800" dirty="0" smtClean="0">
                <a:cs typeface="B Nazanin" panose="00000400000000000000" pitchFamily="2" charset="-78"/>
              </a:rPr>
              <a:t> امکان </a:t>
            </a:r>
            <a:r>
              <a:rPr lang="fa-IR" sz="2800" dirty="0">
                <a:cs typeface="B Nazanin" panose="00000400000000000000" pitchFamily="2" charset="-78"/>
              </a:rPr>
              <a:t>اطمینان از زنده بودن و اثبات نبود بن بست برای کلاس های خاصی از شبکه ها را فراهم می آورند.</a:t>
            </a:r>
            <a:endParaRPr lang="fa-IR" sz="2800" dirty="0" smtClean="0">
              <a:cs typeface="B Nazanin" panose="00000400000000000000" pitchFamily="2" charset="-78"/>
            </a:endParaRP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2" name="Action Button: Return 21">
            <a:hlinkClick r:id="" action="ppaction://hlinkshowjump?jump=lastslideviewed" highlightClick="1"/>
          </p:cNvPr>
          <p:cNvSpPr/>
          <p:nvPr/>
        </p:nvSpPr>
        <p:spPr>
          <a:xfrm>
            <a:off x="757989" y="5266366"/>
            <a:ext cx="457200" cy="486236"/>
          </a:xfrm>
          <a:prstGeom prst="actionButtonReturn">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2400" dirty="0" smtClean="0"/>
              <a:t>20</a:t>
            </a:r>
            <a:r>
              <a:rPr lang="en-US" sz="2400" dirty="0" smtClean="0"/>
              <a:t>/</a:t>
            </a:r>
            <a:r>
              <a:rPr lang="fa-IR" sz="2400" dirty="0" smtClean="0"/>
              <a:t>40</a:t>
            </a:r>
            <a:endParaRPr lang="en-US" dirty="0"/>
          </a:p>
        </p:txBody>
      </p:sp>
    </p:spTree>
    <p:extLst>
      <p:ext uri="{BB962C8B-B14F-4D97-AF65-F5344CB8AC3E}">
        <p14:creationId xmlns:p14="http://schemas.microsoft.com/office/powerpoint/2010/main" val="1463188811"/>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theme/theme1.xml><?xml version="1.0" encoding="utf-8"?>
<a:theme xmlns:a="http://schemas.openxmlformats.org/drawingml/2006/main" name="7_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298</Words>
  <Application>Microsoft Office PowerPoint</Application>
  <PresentationFormat>On-screen Show (4:3)</PresentationFormat>
  <Paragraphs>34</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B Nazanin</vt:lpstr>
      <vt:lpstr>Calibri</vt:lpstr>
      <vt:lpstr>Calibri Light</vt:lpstr>
      <vt:lpstr>Wingdings</vt:lpstr>
      <vt:lpstr>7_Office Theme</vt:lpstr>
      <vt:lpstr>PowerPoint Presentation</vt:lpstr>
      <vt:lpstr>PowerPoint Presentation</vt:lpstr>
      <vt:lpstr>PowerPoint Presentation</vt:lpstr>
      <vt:lpstr>PowerPoint Presentation</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dc:description>madsg.com</dc:description>
  <cp:lastModifiedBy/>
  <cp:revision>1</cp:revision>
  <dcterms:created xsi:type="dcterms:W3CDTF">2013-09-24T05:01:40Z</dcterms:created>
  <dcterms:modified xsi:type="dcterms:W3CDTF">2017-05-04T06:33:07Z</dcterms:modified>
</cp:coreProperties>
</file>