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مدل سیستم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7200" b="1" dirty="0" smtClean="0">
                <a:effectLst>
                  <a:outerShdw blurRad="38100" dist="38100" dir="2700000" algn="tl">
                    <a:srgbClr val="000000">
                      <a:alpha val="43137"/>
                    </a:srgbClr>
                  </a:outerShdw>
                </a:effectLst>
                <a:cs typeface="B Nazanin" panose="00000400000000000000" pitchFamily="2" charset="-78"/>
              </a:rPr>
              <a:t>مدل و پیکربندی سیستم</a:t>
            </a:r>
            <a:endParaRPr lang="fa-IR" sz="72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25</a:t>
            </a:r>
            <a:endParaRPr lang="en-US" dirty="0"/>
          </a:p>
        </p:txBody>
      </p:sp>
    </p:spTree>
    <p:extLst>
      <p:ext uri="{BB962C8B-B14F-4D97-AF65-F5344CB8AC3E}">
        <p14:creationId xmlns:p14="http://schemas.microsoft.com/office/powerpoint/2010/main" val="2266823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مدل سیستم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685800" indent="-685800" algn="just" rtl="1">
              <a:lnSpc>
                <a:spcPct val="150000"/>
              </a:lnSpc>
              <a:buFont typeface="Wingdings 3" panose="05040102010807070707" pitchFamily="18" charset="2"/>
              <a:buChar char="b"/>
            </a:pPr>
            <a:r>
              <a:rPr lang="fa-IR" sz="2800" dirty="0">
                <a:cs typeface="B Nazanin" panose="00000400000000000000" pitchFamily="2" charset="-78"/>
              </a:rPr>
              <a:t>از آنجایی که فمتوسل ها اغلب توسط کاربر متوسط غیر واجد شرایط آرایش داده شده است، در نتیجه محیط شبیه سازی باید کاربر پسند بوده وبه شیوه ای ساختار یافته ساخته شود که امکان بسط و توسعه آتی آسان را فراهم آورد. ورودی های مورد نیاز به شایستگی کاربر بستگی دارند. نمونه مثال واسط فوق، در شکل 1 نشان داده شده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25</a:t>
            </a:r>
            <a:endParaRPr lang="en-US" dirty="0"/>
          </a:p>
        </p:txBody>
      </p:sp>
    </p:spTree>
    <p:extLst>
      <p:ext uri="{BB962C8B-B14F-4D97-AF65-F5344CB8AC3E}">
        <p14:creationId xmlns:p14="http://schemas.microsoft.com/office/powerpoint/2010/main" val="6797531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مدل سیستم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just" rtl="1">
              <a:lnSpc>
                <a:spcPct val="150000"/>
              </a:lnSpc>
            </a:pPr>
            <a:endParaRPr lang="fa-IR" sz="2800" dirty="0" smtClean="0">
              <a:cs typeface="B Nazanin" panose="00000400000000000000" pitchFamily="2" charset="-78"/>
            </a:endParaRPr>
          </a:p>
          <a:p>
            <a:pPr algn="just" rtl="1">
              <a:lnSpc>
                <a:spcPct val="150000"/>
              </a:lnSpc>
            </a:pPr>
            <a:endParaRPr lang="fa-IR" sz="2800" dirty="0">
              <a:cs typeface="B Nazanin" panose="00000400000000000000" pitchFamily="2" charset="-78"/>
            </a:endParaRPr>
          </a:p>
          <a:p>
            <a:pPr algn="just" rtl="1">
              <a:lnSpc>
                <a:spcPct val="150000"/>
              </a:lnSpc>
            </a:pPr>
            <a:endParaRPr lang="fa-IR" sz="2800" dirty="0" smtClean="0">
              <a:cs typeface="B Nazanin" panose="00000400000000000000" pitchFamily="2" charset="-78"/>
            </a:endParaRPr>
          </a:p>
          <a:p>
            <a:pPr algn="just" rtl="1">
              <a:lnSpc>
                <a:spcPct val="150000"/>
              </a:lnSpc>
            </a:pPr>
            <a:endParaRPr lang="fa-IR" sz="2800" dirty="0">
              <a:cs typeface="B Nazanin" panose="00000400000000000000" pitchFamily="2" charset="-78"/>
            </a:endParaRPr>
          </a:p>
          <a:p>
            <a:pPr algn="just" rtl="1">
              <a:lnSpc>
                <a:spcPct val="150000"/>
              </a:lnSpc>
            </a:pPr>
            <a:endParaRPr lang="fa-IR" sz="2800" dirty="0" smtClean="0">
              <a:cs typeface="B Nazanin" panose="00000400000000000000" pitchFamily="2" charset="-78"/>
            </a:endParaRPr>
          </a:p>
          <a:p>
            <a:pPr algn="just" rtl="1">
              <a:lnSpc>
                <a:spcPct val="150000"/>
              </a:lnSpc>
            </a:pPr>
            <a:endParaRPr lang="fa-IR" sz="2800" dirty="0">
              <a:cs typeface="B Nazanin" panose="00000400000000000000" pitchFamily="2" charset="-78"/>
            </a:endParaRPr>
          </a:p>
          <a:p>
            <a:pPr algn="just" rtl="1">
              <a:lnSpc>
                <a:spcPct val="150000"/>
              </a:lnSpc>
            </a:pPr>
            <a:endParaRPr lang="fa-IR" sz="2800" dirty="0" smtClean="0">
              <a:cs typeface="B Nazanin" panose="00000400000000000000" pitchFamily="2" charset="-78"/>
            </a:endParaRPr>
          </a:p>
          <a:p>
            <a:pPr algn="just" rtl="1">
              <a:lnSpc>
                <a:spcPct val="150000"/>
              </a:lnSpc>
            </a:pPr>
            <a:endParaRPr lang="fa-IR" sz="2800" dirty="0">
              <a:cs typeface="B Nazanin" panose="00000400000000000000" pitchFamily="2" charset="-78"/>
            </a:endParaRPr>
          </a:p>
          <a:p>
            <a:pPr algn="ctr" rtl="1">
              <a:lnSpc>
                <a:spcPct val="150000"/>
              </a:lnSpc>
            </a:pPr>
            <a:r>
              <a:rPr lang="fa-IR" sz="2000" dirty="0" smtClean="0">
                <a:cs typeface="B Nazanin" panose="00000400000000000000" pitchFamily="2" charset="-78"/>
              </a:rPr>
              <a:t>شکل </a:t>
            </a:r>
            <a:r>
              <a:rPr lang="fa-IR" sz="2000" dirty="0">
                <a:cs typeface="B Nazanin" panose="00000400000000000000" pitchFamily="2" charset="-78"/>
              </a:rPr>
              <a:t>1. نمونه مثال واسط </a:t>
            </a:r>
            <a:r>
              <a:rPr lang="fa-IR" sz="2000" dirty="0" smtClean="0">
                <a:cs typeface="B Nazanin" panose="00000400000000000000" pitchFamily="2" charset="-78"/>
              </a:rPr>
              <a:t>کاربر.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25</a:t>
            </a:r>
            <a:endParaRPr lang="en-US" dirty="0"/>
          </a:p>
        </p:txBody>
      </p:sp>
      <p:pic>
        <p:nvPicPr>
          <p:cNvPr id="25" name="Picture 24"/>
          <p:cNvPicPr/>
          <p:nvPr/>
        </p:nvPicPr>
        <p:blipFill>
          <a:blip r:embed="rId2"/>
          <a:stretch>
            <a:fillRect/>
          </a:stretch>
        </p:blipFill>
        <p:spPr>
          <a:xfrm>
            <a:off x="1996840" y="208721"/>
            <a:ext cx="5143500" cy="5109413"/>
          </a:xfrm>
          <a:prstGeom prst="rect">
            <a:avLst/>
          </a:prstGeom>
        </p:spPr>
      </p:pic>
    </p:spTree>
    <p:extLst>
      <p:ext uri="{BB962C8B-B14F-4D97-AF65-F5344CB8AC3E}">
        <p14:creationId xmlns:p14="http://schemas.microsoft.com/office/powerpoint/2010/main" val="24598726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مدل سیستم</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685800" indent="-685800" algn="just" rtl="1">
              <a:lnSpc>
                <a:spcPct val="150000"/>
              </a:lnSpc>
              <a:buFont typeface="Wingdings 3" panose="05040102010807070707" pitchFamily="18" charset="2"/>
              <a:buChar char="b"/>
            </a:pPr>
            <a:r>
              <a:rPr lang="fa-IR" sz="2800" dirty="0">
                <a:cs typeface="B Nazanin" panose="00000400000000000000" pitchFamily="2" charset="-78"/>
              </a:rPr>
              <a:t>ورودیها محاسبات ضروری انتقال </a:t>
            </a:r>
            <a:r>
              <a:rPr lang="fa-IR" sz="2800" dirty="0" smtClean="0">
                <a:cs typeface="B Nazanin" panose="00000400000000000000" pitchFamily="2" charset="-78"/>
              </a:rPr>
              <a:t>نیروی</a:t>
            </a:r>
            <a:r>
              <a:rPr lang="en-US" sz="2800" dirty="0" smtClean="0">
                <a:cs typeface="B Nazanin" panose="00000400000000000000" pitchFamily="2" charset="-78"/>
              </a:rPr>
              <a:t>FBS </a:t>
            </a:r>
            <a:r>
              <a:rPr lang="fa-IR" sz="2800" dirty="0" smtClean="0">
                <a:cs typeface="B Nazanin" panose="00000400000000000000" pitchFamily="2" charset="-78"/>
              </a:rPr>
              <a:t> بر </a:t>
            </a:r>
            <a:r>
              <a:rPr lang="fa-IR" sz="2800" dirty="0">
                <a:cs typeface="B Nazanin" panose="00000400000000000000" pitchFamily="2" charset="-78"/>
              </a:rPr>
              <a:t>طبق الگوریتم کنترل نیروی انتخاب شده را راه اندازی می کنند. زمانی که فرایند متوقف می شود، نقشه بر اساس کارایی و برونداد برآورد شده رنگ میشود. بدین طریق کاربر به نظر گرافیکی جامع و کاربرپسندی از عملکرد حاصله دست می یابد. برای هر نقطه از توپولوژی ، با کلیک بر جاهای مختلف نقشه می توان اطلاعات مفصلی برای نتایج بدست آورد.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25</a:t>
            </a:r>
            <a:endParaRPr lang="en-US" dirty="0"/>
          </a:p>
        </p:txBody>
      </p:sp>
    </p:spTree>
    <p:extLst>
      <p:ext uri="{BB962C8B-B14F-4D97-AF65-F5344CB8AC3E}">
        <p14:creationId xmlns:p14="http://schemas.microsoft.com/office/powerpoint/2010/main" val="29215489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203</Words>
  <Application>Microsoft Office PowerPoint</Application>
  <PresentationFormat>On-screen Show (4:3)</PresentationFormat>
  <Paragraphs>41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2017-05-11T09:17:53Z</dcterms:modified>
</cp:coreProperties>
</file>