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231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500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های </a:t>
            </a:r>
            <a:r>
              <a:rPr lang="el-GR" sz="1500" b="1" dirty="0">
                <a:solidFill>
                  <a:schemeClr val="bg1"/>
                </a:solidFill>
                <a:cs typeface="B Nazanin" panose="00000400000000000000" pitchFamily="2" charset="-78"/>
              </a:rPr>
              <a:t>μ</a:t>
            </a:r>
            <a:r>
              <a:rPr lang="en-US" sz="1500" b="1" dirty="0">
                <a:solidFill>
                  <a:schemeClr val="bg1"/>
                </a:solidFill>
                <a:cs typeface="B Nazanin" panose="00000400000000000000" pitchFamily="2" charset="-78"/>
              </a:rPr>
              <a:t>CHP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راه اندازی آنلاین 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 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استراتژیهای عملیاتی مرسوم و </a:t>
            </a:r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متداول</a:t>
            </a:r>
          </a:p>
          <a:p>
            <a:pPr algn="ctr" rtl="1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fa-I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برای سیستم های </a:t>
            </a:r>
            <a:r>
              <a:rPr lang="el-G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μ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CHP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73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231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500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های </a:t>
            </a:r>
            <a:r>
              <a:rPr lang="el-GR" sz="1500" b="1" dirty="0">
                <a:solidFill>
                  <a:schemeClr val="bg1"/>
                </a:solidFill>
                <a:cs typeface="B Nazanin" panose="00000400000000000000" pitchFamily="2" charset="-78"/>
              </a:rPr>
              <a:t>μ</a:t>
            </a:r>
            <a:r>
              <a:rPr lang="en-US" sz="1500" b="1" dirty="0">
                <a:solidFill>
                  <a:schemeClr val="bg1"/>
                </a:solidFill>
                <a:cs typeface="B Nazanin" panose="00000400000000000000" pitchFamily="2" charset="-78"/>
              </a:rPr>
              <a:t>CHP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راه اندازی آنلاین 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 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یک استراتژی عملیاتی برای سیستم </a:t>
            </a:r>
            <a:r>
              <a:rPr lang="fa-IR" sz="2800" dirty="0" smtClean="0">
                <a:cs typeface="B Nazanin" panose="00000400000000000000" pitchFamily="2" charset="-78"/>
              </a:rPr>
              <a:t>های</a:t>
            </a:r>
            <a:r>
              <a:rPr lang="el-GR" sz="2800" dirty="0" smtClean="0">
                <a:cs typeface="B Nazanin" panose="00000400000000000000" pitchFamily="2" charset="-78"/>
              </a:rPr>
              <a:t>μ</a:t>
            </a:r>
            <a:r>
              <a:rPr lang="en-US" sz="2800" dirty="0">
                <a:cs typeface="B Nazanin" panose="00000400000000000000" pitchFamily="2" charset="-78"/>
              </a:rPr>
              <a:t>CHP ، </a:t>
            </a:r>
            <a:r>
              <a:rPr lang="fa-IR" sz="2800" dirty="0">
                <a:cs typeface="B Nazanin" panose="00000400000000000000" pitchFamily="2" charset="-78"/>
              </a:rPr>
              <a:t>استراتژی برای فعال سازی، غیر فعال سازی یا بالابردن و پائین آوردن </a:t>
            </a:r>
            <a:r>
              <a:rPr lang="fa-IR" sz="2800" dirty="0" smtClean="0">
                <a:cs typeface="B Nazanin" panose="00000400000000000000" pitchFamily="2" charset="-78"/>
              </a:rPr>
              <a:t>واحد</a:t>
            </a:r>
            <a:r>
              <a:rPr lang="el-GR" sz="2800" dirty="0" smtClean="0">
                <a:cs typeface="B Nazanin" panose="00000400000000000000" pitchFamily="2" charset="-78"/>
              </a:rPr>
              <a:t>μ</a:t>
            </a:r>
            <a:r>
              <a:rPr lang="en-US" sz="2800" dirty="0">
                <a:cs typeface="B Nazanin" panose="00000400000000000000" pitchFamily="2" charset="-78"/>
              </a:rPr>
              <a:t>CHP </a:t>
            </a:r>
            <a:r>
              <a:rPr lang="fa-IR" sz="2800" dirty="0" smtClean="0">
                <a:cs typeface="B Nazanin" panose="00000400000000000000" pitchFamily="2" charset="-78"/>
              </a:rPr>
              <a:t> میباشد</a:t>
            </a:r>
            <a:r>
              <a:rPr lang="fa-IR" sz="2800" dirty="0">
                <a:cs typeface="B Nazanin" panose="00000400000000000000" pitchFamily="2" charset="-78"/>
              </a:rPr>
              <a:t>. به عبارت دیگر، یک استراتژی عملیاتی راهی برای راه اندازی </a:t>
            </a:r>
            <a:r>
              <a:rPr lang="fa-IR" sz="2800" dirty="0" smtClean="0">
                <a:cs typeface="B Nazanin" panose="00000400000000000000" pitchFamily="2" charset="-78"/>
              </a:rPr>
              <a:t>واحد</a:t>
            </a:r>
            <a:r>
              <a:rPr lang="el-GR" sz="2800" dirty="0" smtClean="0">
                <a:cs typeface="B Nazanin" panose="00000400000000000000" pitchFamily="2" charset="-78"/>
              </a:rPr>
              <a:t>μ</a:t>
            </a:r>
            <a:r>
              <a:rPr lang="en-US" sz="2800" dirty="0">
                <a:cs typeface="B Nazanin" panose="00000400000000000000" pitchFamily="2" charset="-78"/>
              </a:rPr>
              <a:t>CHP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مدیریت جریان انرژی حرارتی و الکتریکی به/ از سیستم می باشد. هدف استراتژی عملیاتی، نیل به اهداف خاصی است که برای مالک خانه مفید و سودمند می باشند.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08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231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500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های </a:t>
            </a:r>
            <a:r>
              <a:rPr lang="el-GR" sz="1500" b="1" dirty="0">
                <a:solidFill>
                  <a:schemeClr val="bg1"/>
                </a:solidFill>
                <a:cs typeface="B Nazanin" panose="00000400000000000000" pitchFamily="2" charset="-78"/>
              </a:rPr>
              <a:t>μ</a:t>
            </a:r>
            <a:r>
              <a:rPr lang="en-US" sz="1500" b="1" dirty="0">
                <a:solidFill>
                  <a:schemeClr val="bg1"/>
                </a:solidFill>
                <a:cs typeface="B Nazanin" panose="00000400000000000000" pitchFamily="2" charset="-78"/>
              </a:rPr>
              <a:t>CHP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راه اندازی آنلاین 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 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2800" b="1" u="sng" dirty="0" smtClean="0">
                <a:cs typeface="B Nazanin" panose="00000400000000000000" pitchFamily="2" charset="-78"/>
              </a:rPr>
              <a:t>استراتژی </a:t>
            </a:r>
            <a:r>
              <a:rPr lang="fa-IR" sz="2800" b="1" u="sng" dirty="0">
                <a:cs typeface="B Nazanin" panose="00000400000000000000" pitchFamily="2" charset="-78"/>
              </a:rPr>
              <a:t>بر مبنای </a:t>
            </a:r>
            <a:r>
              <a:rPr lang="fa-IR" sz="2800" b="1" u="sng" dirty="0" smtClean="0">
                <a:cs typeface="B Nazanin" panose="00000400000000000000" pitchFamily="2" charset="-78"/>
              </a:rPr>
              <a:t>گرما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این استراتژی عملیاتی براساس تامین تقاضاها و نیازهای حرارتی با راه اندازی </a:t>
            </a:r>
            <a:r>
              <a:rPr lang="fa-IR" sz="2800" dirty="0" smtClean="0">
                <a:cs typeface="B Nazanin" panose="00000400000000000000" pitchFamily="2" charset="-78"/>
              </a:rPr>
              <a:t>واحد</a:t>
            </a:r>
            <a:r>
              <a:rPr lang="el-GR" sz="2800" dirty="0" smtClean="0">
                <a:cs typeface="B Nazanin" panose="00000400000000000000" pitchFamily="2" charset="-78"/>
              </a:rPr>
              <a:t>μ</a:t>
            </a:r>
            <a:r>
              <a:rPr lang="en-US" sz="2800" dirty="0">
                <a:cs typeface="B Nazanin" panose="00000400000000000000" pitchFamily="2" charset="-78"/>
              </a:rPr>
              <a:t>CHP </a:t>
            </a:r>
            <a:r>
              <a:rPr lang="fa-IR" sz="2800" dirty="0" smtClean="0">
                <a:cs typeface="B Nazanin" panose="00000400000000000000" pitchFamily="2" charset="-78"/>
              </a:rPr>
              <a:t> عمل </a:t>
            </a:r>
            <a:r>
              <a:rPr lang="fa-IR" sz="2800" dirty="0">
                <a:cs typeface="B Nazanin" panose="00000400000000000000" pitchFamily="2" charset="-78"/>
              </a:rPr>
              <a:t>کرده و سپس با گرمکن کمکی ، هر کمبودی را تامین می کند</a:t>
            </a:r>
            <a:r>
              <a:rPr lang="fa-IR" sz="2800" dirty="0" smtClean="0">
                <a:cs typeface="B Nazanin" panose="00000400000000000000" pitchFamily="2" charset="-78"/>
              </a:rPr>
              <a:t>. </a:t>
            </a:r>
            <a:r>
              <a:rPr lang="fa-IR" sz="2800" dirty="0">
                <a:cs typeface="B Nazanin" panose="00000400000000000000" pitchFamily="2" charset="-78"/>
              </a:rPr>
              <a:t>این استراتژی عملیاتی مهمترین استراتژی برای راه اندازی </a:t>
            </a:r>
            <a:r>
              <a:rPr lang="fa-IR" sz="2800" dirty="0" smtClean="0">
                <a:cs typeface="B Nazanin" panose="00000400000000000000" pitchFamily="2" charset="-78"/>
              </a:rPr>
              <a:t>واحدهای</a:t>
            </a:r>
            <a:r>
              <a:rPr lang="el-GR" sz="2800" dirty="0" smtClean="0">
                <a:cs typeface="B Nazanin" panose="00000400000000000000" pitchFamily="2" charset="-78"/>
              </a:rPr>
              <a:t>μ</a:t>
            </a:r>
            <a:r>
              <a:rPr lang="en-US" sz="2800" dirty="0">
                <a:cs typeface="B Nazanin" panose="00000400000000000000" pitchFamily="2" charset="-78"/>
              </a:rPr>
              <a:t>CHP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ویژه </a:t>
            </a:r>
            <a:r>
              <a:rPr lang="en-US" sz="2800" dirty="0">
                <a:cs typeface="B Nazanin" panose="00000400000000000000" pitchFamily="2" charset="-78"/>
              </a:rPr>
              <a:t>SE </a:t>
            </a:r>
            <a:r>
              <a:rPr lang="fa-IR" sz="2800" dirty="0" smtClean="0">
                <a:cs typeface="B Nazanin" panose="00000400000000000000" pitchFamily="2" charset="-78"/>
              </a:rPr>
              <a:t> می باشد که </a:t>
            </a:r>
            <a:r>
              <a:rPr lang="fa-IR" sz="2800" dirty="0">
                <a:cs typeface="B Nazanin" panose="00000400000000000000" pitchFamily="2" charset="-78"/>
              </a:rPr>
              <a:t>در بازار موجود است، اما، در هنگام استفاده از استراتژی عملیاتی مبتنی بر گرما، مقدار قابل توجهی برق در طول دوره های نیازهای (تقاضا) گرمایی بالا و برق پائین صادر می شود.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82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231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500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های </a:t>
            </a:r>
            <a:r>
              <a:rPr lang="el-GR" sz="1500" b="1" dirty="0">
                <a:solidFill>
                  <a:schemeClr val="bg1"/>
                </a:solidFill>
                <a:cs typeface="B Nazanin" panose="00000400000000000000" pitchFamily="2" charset="-78"/>
              </a:rPr>
              <a:t>μ</a:t>
            </a:r>
            <a:r>
              <a:rPr lang="en-US" sz="1500" b="1" dirty="0">
                <a:solidFill>
                  <a:schemeClr val="bg1"/>
                </a:solidFill>
                <a:cs typeface="B Nazanin" panose="00000400000000000000" pitchFamily="2" charset="-78"/>
              </a:rPr>
              <a:t>CHP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راه اندازی آنلاین 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 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2800" b="1" u="sng" dirty="0" smtClean="0">
                <a:cs typeface="B Nazanin" panose="00000400000000000000" pitchFamily="2" charset="-78"/>
              </a:rPr>
              <a:t>استراتژی </a:t>
            </a:r>
            <a:r>
              <a:rPr lang="fa-IR" sz="2800" b="1" u="sng" dirty="0">
                <a:cs typeface="B Nazanin" panose="00000400000000000000" pitchFamily="2" charset="-78"/>
              </a:rPr>
              <a:t>بر مبنای برق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این استراتژی عملیاتی براساس راه اندازی </a:t>
            </a:r>
            <a:r>
              <a:rPr lang="fa-IR" sz="2800" dirty="0" smtClean="0">
                <a:cs typeface="B Nazanin" panose="00000400000000000000" pitchFamily="2" charset="-78"/>
              </a:rPr>
              <a:t>واحد</a:t>
            </a:r>
            <a:r>
              <a:rPr lang="el-GR" sz="2800" dirty="0" smtClean="0">
                <a:cs typeface="B Nazanin" panose="00000400000000000000" pitchFamily="2" charset="-78"/>
              </a:rPr>
              <a:t>μ</a:t>
            </a:r>
            <a:r>
              <a:rPr lang="en-US" sz="2800" dirty="0">
                <a:cs typeface="B Nazanin" panose="00000400000000000000" pitchFamily="2" charset="-78"/>
              </a:rPr>
              <a:t>CHP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محدوده های عملیاتی جهت تامین ماکسیمم مقدار ممکن تقاضای برق عمل می کند، در حالیکه هر گونه کمبودی می تواند </a:t>
            </a:r>
            <a:r>
              <a:rPr lang="fa-IR" sz="2800" dirty="0" smtClean="0">
                <a:cs typeface="B Nazanin" panose="00000400000000000000" pitchFamily="2" charset="-78"/>
              </a:rPr>
              <a:t>از </a:t>
            </a:r>
            <a:r>
              <a:rPr lang="fa-IR" sz="2800" dirty="0">
                <a:cs typeface="B Nazanin" panose="00000400000000000000" pitchFamily="2" charset="-78"/>
              </a:rPr>
              <a:t>وارد شود. یکی دیگر از اهداف اجرای این استراتژی، تامین تقاضاهای تامین کننده برق با راه اندازی واحد </a:t>
            </a:r>
            <a:r>
              <a:rPr lang="el-GR" sz="2800" dirty="0">
                <a:cs typeface="B Nazanin" panose="00000400000000000000" pitchFamily="2" charset="-78"/>
              </a:rPr>
              <a:t>μ</a:t>
            </a:r>
            <a:r>
              <a:rPr lang="en-US" sz="2800" dirty="0">
                <a:cs typeface="B Nazanin" panose="00000400000000000000" pitchFamily="2" charset="-78"/>
              </a:rPr>
              <a:t>CHP </a:t>
            </a:r>
            <a:r>
              <a:rPr lang="fa-IR" sz="2800" dirty="0" smtClean="0">
                <a:cs typeface="B Nazanin" panose="00000400000000000000" pitchFamily="2" charset="-78"/>
              </a:rPr>
              <a:t> از </a:t>
            </a:r>
            <a:r>
              <a:rPr lang="fa-IR" sz="2800" dirty="0">
                <a:cs typeface="B Nazanin" panose="00000400000000000000" pitchFamily="2" charset="-78"/>
              </a:rPr>
              <a:t>طریق متر هوشمند برای دوره های خاص می باشد.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313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2017-04-05T10:07:17Z</dcterms:modified>
</cp:coreProperties>
</file>