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پیشینه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رابطه جانشینی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تحلیل رابطه جانشینی انرژی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8</a:t>
            </a:r>
            <a:r>
              <a:rPr lang="en-US" sz="2400" dirty="0" smtClean="0"/>
              <a:t>/</a:t>
            </a:r>
            <a:r>
              <a:rPr lang="fa-IR" sz="2400" dirty="0" smtClean="0"/>
              <a:t>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95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پیشینه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رابطه جانشینی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D"/>
            </a:pPr>
            <a:r>
              <a:rPr lang="fa-IR" sz="2800" dirty="0">
                <a:cs typeface="B Nazanin" panose="00000400000000000000" pitchFamily="2" charset="-78"/>
              </a:rPr>
              <a:t>در مورد محاسبات ابری، بعد و جنبه حساس و بحرانی برای مشتریان سیار رابطه جانشینی بین انرژی مصرف شده برای محاسبه و انرژی مصرف شده برای برقراری ارتباط می باشد. در اینجا لازم است هزینه انرژی اجرای محاسبه </a:t>
            </a:r>
            <a:r>
              <a:rPr lang="fa-IR" sz="2800" dirty="0" smtClean="0">
                <a:cs typeface="B Nazanin" panose="00000400000000000000" pitchFamily="2" charset="-78"/>
              </a:rPr>
              <a:t>محلی </a:t>
            </a:r>
            <a:r>
              <a:rPr lang="en-US" sz="2800" dirty="0" smtClean="0">
                <a:cs typeface="B Nazanin" panose="00000400000000000000" pitchFamily="2" charset="-78"/>
              </a:rPr>
              <a:t> (</a:t>
            </a:r>
            <a:r>
              <a:rPr lang="en-US" sz="2800" dirty="0" err="1">
                <a:cs typeface="B Nazanin" panose="00000400000000000000" pitchFamily="2" charset="-78"/>
              </a:rPr>
              <a:t>Elocal</a:t>
            </a:r>
            <a:r>
              <a:rPr lang="en-US" sz="2800" dirty="0" smtClean="0">
                <a:cs typeface="B Nazanin" panose="00000400000000000000" pitchFamily="2" charset="-78"/>
              </a:rPr>
              <a:t>)</a:t>
            </a:r>
            <a:r>
              <a:rPr lang="fa-IR" sz="2800" dirty="0" smtClean="0">
                <a:cs typeface="B Nazanin" panose="00000400000000000000" pitchFamily="2" charset="-78"/>
              </a:rPr>
              <a:t>و </a:t>
            </a:r>
            <a:r>
              <a:rPr lang="fa-IR" sz="2800" dirty="0">
                <a:cs typeface="B Nazanin" panose="00000400000000000000" pitchFamily="2" charset="-78"/>
              </a:rPr>
              <a:t>هزینه انتقال داده های ورودی و خروجی محاسبه 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r>
              <a:rPr lang="en-US" sz="2800" dirty="0" err="1" smtClean="0">
                <a:cs typeface="B Nazanin" panose="00000400000000000000" pitchFamily="2" charset="-78"/>
              </a:rPr>
              <a:t>Ecloud</a:t>
            </a:r>
            <a:r>
              <a:rPr lang="en-US" sz="2800" dirty="0">
                <a:cs typeface="B Nazanin" panose="00000400000000000000" pitchFamily="2" charset="-78"/>
              </a:rPr>
              <a:t>) </a:t>
            </a:r>
            <a:r>
              <a:rPr lang="fa-IR" sz="2800" dirty="0" smtClean="0">
                <a:cs typeface="B Nazanin" panose="00000400000000000000" pitchFamily="2" charset="-78"/>
              </a:rPr>
              <a:t> را </a:t>
            </a:r>
            <a:r>
              <a:rPr lang="fa-IR" sz="2800" dirty="0">
                <a:cs typeface="B Nazanin" panose="00000400000000000000" pitchFamily="2" charset="-78"/>
              </a:rPr>
              <a:t>در نظر بگیریم.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43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پیشینه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رابطه جانشینی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15585" y="168441"/>
                <a:ext cx="8652346" cy="5097923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457200" indent="-457200" algn="just" rtl="1">
                  <a:lnSpc>
                    <a:spcPct val="150000"/>
                  </a:lnSpc>
                  <a:buFont typeface="Wingdings 2" panose="05020102010507070707" pitchFamily="18" charset="2"/>
                  <a:buChar char="D"/>
                </a:pPr>
                <a:r>
                  <a:rPr lang="fa-IR" sz="2800" dirty="0">
                    <a:cs typeface="B Nazanin" panose="00000400000000000000" pitchFamily="2" charset="-78"/>
                  </a:rPr>
                  <a:t>برای مفید واقع شدن آفلود، لازم است: </a:t>
                </a:r>
              </a:p>
              <a:p>
                <a:pPr rtl="1">
                  <a:lnSpc>
                    <a:spcPct val="150000"/>
                  </a:lnSpc>
                </a:pPr>
                <a:r>
                  <a:rPr lang="fa-IR" sz="2800" dirty="0">
                    <a:cs typeface="B Nazanin" panose="00000400000000000000" pitchFamily="2" charset="-78"/>
                  </a:rPr>
                  <a:t>	</a:t>
                </a:r>
                <a:r>
                  <a:rPr lang="en-US" sz="2800" dirty="0" err="1">
                    <a:cs typeface="B Nazanin" panose="00000400000000000000" pitchFamily="2" charset="-78"/>
                  </a:rPr>
                  <a:t>Ecloud</a:t>
                </a:r>
                <a:r>
                  <a:rPr lang="en-US" sz="2800" dirty="0">
                    <a:cs typeface="B Nazanin" panose="00000400000000000000" pitchFamily="2" charset="-78"/>
                  </a:rPr>
                  <a:t> &lt; </a:t>
                </a:r>
                <a:r>
                  <a:rPr lang="en-US" sz="2800" dirty="0" err="1">
                    <a:cs typeface="B Nazanin" panose="00000400000000000000" pitchFamily="2" charset="-78"/>
                  </a:rPr>
                  <a:t>Elocal</a:t>
                </a:r>
                <a:endParaRPr lang="en-US" sz="2800" dirty="0">
                  <a:cs typeface="B Nazanin" panose="00000400000000000000" pitchFamily="2" charset="-78"/>
                </a:endParaRPr>
              </a:p>
              <a:p>
                <a:pPr lvl="1" algn="just" rtl="1">
                  <a:lnSpc>
                    <a:spcPct val="150000"/>
                  </a:lnSpc>
                </a:pPr>
                <a:r>
                  <a:rPr lang="fa-IR" sz="2800" dirty="0" smtClean="0">
                    <a:cs typeface="B Nazanin" panose="00000400000000000000" pitchFamily="2" charset="-78"/>
                  </a:rPr>
                  <a:t>اگر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D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 مقدار </a:t>
                </a:r>
                <a:r>
                  <a:rPr lang="fa-IR" sz="2800" dirty="0">
                    <a:cs typeface="B Nazanin" panose="00000400000000000000" pitchFamily="2" charset="-78"/>
                  </a:rPr>
                  <a:t>داده های منتقل شده در بایت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و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C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 نیازمندی </a:t>
                </a:r>
                <a:r>
                  <a:rPr lang="fa-IR" sz="2800" dirty="0">
                    <a:cs typeface="B Nazanin" panose="00000400000000000000" pitchFamily="2" charset="-78"/>
                  </a:rPr>
                  <a:t>محاسباتی برای حجم کار در سیکل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های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CPU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 را </a:t>
                </a:r>
                <a:r>
                  <a:rPr lang="fa-IR" sz="2800" dirty="0">
                    <a:cs typeface="B Nazanin" panose="00000400000000000000" pitchFamily="2" charset="-78"/>
                  </a:rPr>
                  <a:t>نشان دهد، آنگاه :</a:t>
                </a:r>
              </a:p>
              <a:p>
                <a:pPr rtl="1">
                  <a:lnSpc>
                    <a:spcPct val="150000"/>
                  </a:lnSpc>
                </a:pPr>
                <a:r>
                  <a:rPr lang="en-US" sz="2800" dirty="0" err="1" smtClean="0">
                    <a:cs typeface="B Nazanin" panose="00000400000000000000" pitchFamily="2" charset="-78"/>
                  </a:rPr>
                  <a:t>E</a:t>
                </a:r>
                <a:r>
                  <a:rPr lang="en-US" sz="2800" baseline="-25000" dirty="0" err="1" smtClean="0">
                    <a:cs typeface="B Nazanin" panose="00000400000000000000" pitchFamily="2" charset="-78"/>
                  </a:rPr>
                  <a:t>cloud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</m:ctrlPr>
                      </m:fPr>
                      <m:num>
                        <m:r>
                          <a:rPr lang="en-US" sz="2800" i="1" dirty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𝐷</m:t>
                        </m:r>
                      </m:num>
                      <m:den>
                        <m:r>
                          <a:rPr lang="en-US" sz="2800" i="1" dirty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𝐷</m:t>
                        </m:r>
                        <m:r>
                          <a:rPr lang="en-US" sz="2800" i="1" baseline="-25000" dirty="0" err="1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𝑒𝑓𝑓</m:t>
                        </m:r>
                      </m:den>
                    </m:f>
                  </m:oMath>
                </a14:m>
                <a:endParaRPr lang="fa-IR" sz="2800" dirty="0" smtClean="0">
                  <a:cs typeface="B Nazanin" panose="00000400000000000000" pitchFamily="2" charset="-78"/>
                </a:endParaRPr>
              </a:p>
              <a:p>
                <a:pPr rtl="1">
                  <a:lnSpc>
                    <a:spcPct val="150000"/>
                  </a:lnSpc>
                </a:pPr>
                <a:r>
                  <a:rPr lang="en-US" sz="2800" dirty="0" err="1" smtClean="0">
                    <a:cs typeface="B Nazanin" panose="00000400000000000000" pitchFamily="2" charset="-78"/>
                  </a:rPr>
                  <a:t>E</a:t>
                </a:r>
                <a:r>
                  <a:rPr lang="en-US" sz="2800" baseline="-25000" dirty="0" err="1" smtClean="0">
                    <a:cs typeface="B Nazanin" panose="00000400000000000000" pitchFamily="2" charset="-78"/>
                  </a:rPr>
                  <a:t>local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</m:ctrlPr>
                      </m:fPr>
                      <m:num>
                        <m:r>
                          <a:rPr lang="en-US" sz="2800" i="1" dirty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𝐶</m:t>
                        </m:r>
                      </m:num>
                      <m:den>
                        <m:r>
                          <a:rPr lang="en-US" sz="2800" i="1" dirty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𝐶</m:t>
                        </m:r>
                        <m:r>
                          <a:rPr lang="en-US" sz="2800" i="1" baseline="-25000" dirty="0" err="1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𝑒𝑓𝑓</m:t>
                        </m:r>
                      </m:den>
                    </m:f>
                  </m:oMath>
                </a14:m>
                <a:endParaRPr lang="en-US" sz="28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85" y="168441"/>
                <a:ext cx="8652346" cy="5097923"/>
              </a:xfrm>
              <a:prstGeom prst="rect">
                <a:avLst/>
              </a:prstGeom>
              <a:blipFill rotWithShape="0">
                <a:blip r:embed="rId2"/>
                <a:stretch>
                  <a:fillRect l="-2537" r="-1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12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پیشینه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رابطه جانشینی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D"/>
            </a:pPr>
            <a:r>
              <a:rPr lang="fa-IR" sz="2800" dirty="0">
                <a:cs typeface="B Nazanin" panose="00000400000000000000" pitchFamily="2" charset="-78"/>
              </a:rPr>
              <a:t>در این </a:t>
            </a:r>
            <a:r>
              <a:rPr lang="fa-IR" sz="2800" dirty="0" smtClean="0">
                <a:cs typeface="B Nazanin" panose="00000400000000000000" pitchFamily="2" charset="-78"/>
              </a:rPr>
              <a:t>رابطه</a:t>
            </a:r>
            <a:r>
              <a:rPr lang="en-US" sz="2800" dirty="0" err="1" smtClean="0">
                <a:cs typeface="B Nazanin" panose="00000400000000000000" pitchFamily="2" charset="-78"/>
              </a:rPr>
              <a:t>Deff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و</a:t>
            </a:r>
            <a:r>
              <a:rPr lang="en-US" sz="2800" dirty="0" err="1" smtClean="0">
                <a:cs typeface="B Nazanin" panose="00000400000000000000" pitchFamily="2" charset="-78"/>
              </a:rPr>
              <a:t>Ceff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انتقال </a:t>
            </a:r>
            <a:r>
              <a:rPr lang="fa-IR" sz="2800" dirty="0">
                <a:cs typeface="B Nazanin" panose="00000400000000000000" pitchFamily="2" charset="-78"/>
              </a:rPr>
              <a:t>داده های مخصوص وسیله و کارایی محاسباتی را نشان می دهند. </a:t>
            </a:r>
            <a:r>
              <a:rPr lang="fa-IR" sz="2800" dirty="0" smtClean="0">
                <a:cs typeface="B Nazanin" panose="00000400000000000000" pitchFamily="2" charset="-78"/>
              </a:rPr>
              <a:t>پارامتر</a:t>
            </a:r>
            <a:r>
              <a:rPr lang="en-US" sz="2800" dirty="0" err="1" smtClean="0">
                <a:cs typeface="B Nazanin" panose="00000400000000000000" pitchFamily="2" charset="-78"/>
              </a:rPr>
              <a:t>Deff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معیاری </a:t>
            </a:r>
            <a:r>
              <a:rPr lang="fa-IR" sz="2800" dirty="0">
                <a:cs typeface="B Nazanin" panose="00000400000000000000" pitchFamily="2" charset="-78"/>
              </a:rPr>
              <a:t>برای مقدار داده های منتقل شده با انرژی معلوم (در واحد بایت در ژول) می باشد.</a:t>
            </a:r>
          </a:p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D"/>
            </a:pPr>
            <a:r>
              <a:rPr lang="fa-IR" sz="2800" dirty="0">
                <a:cs typeface="B Nazanin" panose="00000400000000000000" pitchFamily="2" charset="-78"/>
              </a:rPr>
              <a:t>جدول 1 ویژگیهای انرژی محاسباتی دو وسیله سیار به </a:t>
            </a:r>
            <a:r>
              <a:rPr lang="fa-IR" sz="2800" dirty="0" smtClean="0">
                <a:cs typeface="B Nazanin" panose="00000400000000000000" pitchFamily="2" charset="-78"/>
              </a:rPr>
              <a:t>نامهای</a:t>
            </a:r>
            <a:r>
              <a:rPr lang="en-US" sz="2800" dirty="0" smtClean="0">
                <a:cs typeface="B Nazanin" panose="00000400000000000000" pitchFamily="2" charset="-78"/>
              </a:rPr>
              <a:t>Nokia </a:t>
            </a:r>
            <a:r>
              <a:rPr lang="en-US" sz="2800" dirty="0">
                <a:cs typeface="B Nazanin" panose="00000400000000000000" pitchFamily="2" charset="-78"/>
              </a:rPr>
              <a:t>N810  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Nokia N900 </a:t>
            </a:r>
            <a:r>
              <a:rPr lang="fa-IR" sz="2800" dirty="0" smtClean="0">
                <a:cs typeface="B Nazanin" panose="00000400000000000000" pitchFamily="2" charset="-78"/>
              </a:rPr>
              <a:t> را </a:t>
            </a:r>
            <a:r>
              <a:rPr lang="fa-IR" sz="2800" dirty="0">
                <a:cs typeface="B Nazanin" panose="00000400000000000000" pitchFamily="2" charset="-78"/>
              </a:rPr>
              <a:t>لیست می کند که با برنامه </a:t>
            </a:r>
            <a:r>
              <a:rPr lang="fa-IR" sz="2800" dirty="0" smtClean="0">
                <a:cs typeface="B Nazanin" panose="00000400000000000000" pitchFamily="2" charset="-78"/>
              </a:rPr>
              <a:t>تراکم</a:t>
            </a:r>
            <a:r>
              <a:rPr lang="en-US" sz="2800" dirty="0" err="1" smtClean="0">
                <a:cs typeface="B Nazanin" panose="00000400000000000000" pitchFamily="2" charset="-78"/>
              </a:rPr>
              <a:t>gzip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اندازه گیری شده اند که داده های </a:t>
            </a:r>
            <a:r>
              <a:rPr lang="en-US" sz="2800" dirty="0">
                <a:cs typeface="B Nazanin" panose="00000400000000000000" pitchFamily="2" charset="-78"/>
              </a:rPr>
              <a:t>ASCII </a:t>
            </a:r>
            <a:r>
              <a:rPr lang="fa-IR" sz="2800" dirty="0" smtClean="0">
                <a:cs typeface="B Nazanin" panose="00000400000000000000" pitchFamily="2" charset="-78"/>
              </a:rPr>
              <a:t> را </a:t>
            </a:r>
            <a:r>
              <a:rPr lang="fa-IR" sz="2800" dirty="0">
                <a:cs typeface="B Nazanin" panose="00000400000000000000" pitchFamily="2" charset="-78"/>
              </a:rPr>
              <a:t>متراکم و فشرده می سازد.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009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199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Cambria Math</vt:lpstr>
      <vt:lpstr>Wingdings 2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2017-04-15T05:02:21Z</dcterms:modified>
</cp:coreProperties>
</file>