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00" autoAdjust="0"/>
    <p:restoredTop sz="94660"/>
  </p:normalViewPr>
  <p:slideViewPr>
    <p:cSldViewPr snapToGrid="0">
      <p:cViewPr varScale="1">
        <p:scale>
          <a:sx n="74" d="100"/>
          <a:sy n="74" d="100"/>
        </p:scale>
        <p:origin x="780"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4/22/2017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مدل ها</a:t>
            </a:r>
            <a:endParaRPr lang="en-US" sz="2000" dirty="0">
              <a:solidFill>
                <a:schemeClr val="bg1"/>
              </a:solidFill>
              <a:cs typeface="B Nazanin" panose="00000400000000000000" pitchFamily="2" charset="-78"/>
            </a:endParaRPr>
          </a:p>
        </p:txBody>
      </p:sp>
      <p:sp>
        <p:nvSpPr>
          <p:cNvPr id="30" name="TextBox 29"/>
          <p:cNvSpPr txBox="1"/>
          <p:nvPr/>
        </p:nvSpPr>
        <p:spPr>
          <a:xfrm>
            <a:off x="4827498" y="5983134"/>
            <a:ext cx="1462395" cy="430887"/>
          </a:xfrm>
          <a:prstGeom prst="rect">
            <a:avLst/>
          </a:prstGeom>
          <a:noFill/>
        </p:spPr>
        <p:txBody>
          <a:bodyPr wrap="square" rtlCol="0">
            <a:spAutoFit/>
          </a:bodyPr>
          <a:lstStyle/>
          <a:p>
            <a:pPr algn="ctr" rtl="1"/>
            <a:r>
              <a:rPr lang="en-US" sz="2200" dirty="0">
                <a:solidFill>
                  <a:schemeClr val="bg1"/>
                </a:solidFill>
                <a:cs typeface="B Nazanin" panose="00000400000000000000" pitchFamily="2" charset="-78"/>
              </a:rPr>
              <a:t>ANN</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SAPS II</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نتایج</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نتیجه گیری</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ctr">
            <a:noAutofit/>
          </a:bodyPr>
          <a:lstStyle/>
          <a:p>
            <a:pPr algn="r" rtl="1"/>
            <a:r>
              <a:rPr lang="fa-IR" sz="4400" b="1" dirty="0" smtClean="0">
                <a:effectLst>
                  <a:outerShdw blurRad="38100" dist="38100" dir="2700000" algn="tl">
                    <a:srgbClr val="000000">
                      <a:alpha val="43137"/>
                    </a:srgbClr>
                  </a:outerShdw>
                </a:effectLst>
                <a:cs typeface="B Nazanin" panose="00000400000000000000" pitchFamily="2" charset="-78"/>
              </a:rPr>
              <a:t>فصل چهارم</a:t>
            </a:r>
          </a:p>
          <a:p>
            <a:pPr algn="ctr" rtl="1"/>
            <a:r>
              <a:rPr lang="fa-IR" sz="5400" b="1" dirty="0">
                <a:effectLst>
                  <a:outerShdw blurRad="38100" dist="38100" dir="2700000" algn="tl">
                    <a:srgbClr val="000000">
                      <a:alpha val="43137"/>
                    </a:srgbClr>
                  </a:outerShdw>
                </a:effectLst>
                <a:cs typeface="B Nazanin" panose="00000400000000000000" pitchFamily="2" charset="-78"/>
              </a:rPr>
              <a:t>نمره فیزیولوژی حاد ساده شده </a:t>
            </a:r>
            <a:r>
              <a:rPr lang="fa-IR" sz="5400" b="1" dirty="0" smtClean="0">
                <a:effectLst>
                  <a:outerShdw blurRad="38100" dist="38100" dir="2700000" algn="tl">
                    <a:srgbClr val="000000">
                      <a:alpha val="43137"/>
                    </a:srgbClr>
                  </a:outerShdw>
                </a:effectLst>
                <a:cs typeface="B Nazanin" panose="00000400000000000000" pitchFamily="2" charset="-78"/>
              </a:rPr>
              <a:t>جدید </a:t>
            </a:r>
            <a:r>
              <a:rPr lang="en-US" sz="5400" b="1" dirty="0" smtClean="0">
                <a:effectLst>
                  <a:outerShdw blurRad="38100" dist="38100" dir="2700000" algn="tl">
                    <a:srgbClr val="000000">
                      <a:alpha val="43137"/>
                    </a:srgbClr>
                  </a:outerShdw>
                </a:effectLst>
                <a:cs typeface="B Nazanin" panose="00000400000000000000" pitchFamily="2" charset="-78"/>
              </a:rPr>
              <a:t>(SAPS II)</a:t>
            </a:r>
            <a:endParaRPr lang="en-US" sz="5400" b="1"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15</a:t>
            </a:r>
            <a:r>
              <a:rPr lang="en-US" sz="2400" dirty="0" smtClean="0"/>
              <a:t>/</a:t>
            </a:r>
            <a:r>
              <a:rPr lang="fa-IR" sz="2400" dirty="0" smtClean="0"/>
              <a:t>30</a:t>
            </a:r>
            <a:endParaRPr lang="en-US" dirty="0"/>
          </a:p>
        </p:txBody>
      </p:sp>
    </p:spTree>
    <p:extLst>
      <p:ext uri="{BB962C8B-B14F-4D97-AF65-F5344CB8AC3E}">
        <p14:creationId xmlns:p14="http://schemas.microsoft.com/office/powerpoint/2010/main" val="80830692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مدل ها</a:t>
            </a:r>
            <a:endParaRPr lang="en-US" sz="2000" dirty="0">
              <a:solidFill>
                <a:schemeClr val="bg1"/>
              </a:solidFill>
              <a:cs typeface="B Nazanin" panose="00000400000000000000" pitchFamily="2" charset="-78"/>
            </a:endParaRPr>
          </a:p>
        </p:txBody>
      </p:sp>
      <p:sp>
        <p:nvSpPr>
          <p:cNvPr id="30" name="TextBox 29"/>
          <p:cNvSpPr txBox="1"/>
          <p:nvPr/>
        </p:nvSpPr>
        <p:spPr>
          <a:xfrm>
            <a:off x="4827498" y="5983134"/>
            <a:ext cx="1462395" cy="430887"/>
          </a:xfrm>
          <a:prstGeom prst="rect">
            <a:avLst/>
          </a:prstGeom>
          <a:noFill/>
        </p:spPr>
        <p:txBody>
          <a:bodyPr wrap="square" rtlCol="0">
            <a:spAutoFit/>
          </a:bodyPr>
          <a:lstStyle/>
          <a:p>
            <a:pPr algn="ctr" rtl="1"/>
            <a:r>
              <a:rPr lang="en-US" sz="2200" dirty="0">
                <a:solidFill>
                  <a:schemeClr val="bg1"/>
                </a:solidFill>
                <a:cs typeface="B Nazanin" panose="00000400000000000000" pitchFamily="2" charset="-78"/>
              </a:rPr>
              <a:t>ANN</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SAPS II</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نتایج</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نتیجه گیری</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ctr">
            <a:noAutofit/>
          </a:bodyPr>
          <a:lstStyle/>
          <a:p>
            <a:pPr marL="457200" indent="-457200" algn="just" rtl="1">
              <a:lnSpc>
                <a:spcPct val="150000"/>
              </a:lnSpc>
              <a:buFont typeface="Wingdings" panose="05000000000000000000" pitchFamily="2" charset="2"/>
              <a:buChar char="Ø"/>
            </a:pPr>
            <a:r>
              <a:rPr lang="fa-IR" sz="2800" dirty="0">
                <a:cs typeface="B Nazanin" panose="00000400000000000000" pitchFamily="2" charset="-78"/>
              </a:rPr>
              <a:t>نمره شدت بیماری است که از آن </a:t>
            </a:r>
            <a:r>
              <a:rPr lang="fa-IR" sz="2800" dirty="0" smtClean="0">
                <a:cs typeface="B Nazanin" panose="00000400000000000000" pitchFamily="2" charset="-78"/>
              </a:rPr>
              <a:t>در</a:t>
            </a:r>
            <a:r>
              <a:rPr lang="en-US" sz="2800" dirty="0" smtClean="0">
                <a:cs typeface="B Nazanin" panose="00000400000000000000" pitchFamily="2" charset="-78"/>
              </a:rPr>
              <a:t>ICU </a:t>
            </a:r>
            <a:r>
              <a:rPr lang="fa-IR" sz="2800" dirty="0">
                <a:cs typeface="B Nazanin" panose="00000400000000000000" pitchFamily="2" charset="-78"/>
              </a:rPr>
              <a:t>ها استفاده شده و به خاطر سادگی و کاربردش در اروپا زیاد مورد توجه قرار گرفته است. آن شامل 17 متغیر می باشد: 12 متغیر فیزیولوژی و سه متغیر بیماری زمینه. به منظور توسعه و اعتباریابی این نمره، ازنمونه بین المللی بزرگی از بیماران جراحی و مدیکال (پزشکی) جمع آوری شده با مطالعه چند مرکزی اروپایی/ شمال آمریکا، استفاده گردید. فاز توسعه از 65 درصد از بیماران موجود استفاده نمود که به صورت تصادفی انتخاب شده بودند، در حالیکه 35 درصد باقیمانده جزء مجموعه اعتباریابی بودند.</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16</a:t>
            </a:r>
            <a:r>
              <a:rPr lang="en-US" sz="2400" dirty="0" smtClean="0"/>
              <a:t>/</a:t>
            </a:r>
            <a:r>
              <a:rPr lang="fa-IR" sz="2400" dirty="0" smtClean="0"/>
              <a:t>30</a:t>
            </a:r>
            <a:endParaRPr lang="en-US" dirty="0"/>
          </a:p>
        </p:txBody>
      </p:sp>
    </p:spTree>
    <p:extLst>
      <p:ext uri="{BB962C8B-B14F-4D97-AF65-F5344CB8AC3E}">
        <p14:creationId xmlns:p14="http://schemas.microsoft.com/office/powerpoint/2010/main" val="61016495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مدل ها</a:t>
            </a:r>
            <a:endParaRPr lang="en-US" sz="2000" dirty="0">
              <a:solidFill>
                <a:schemeClr val="bg1"/>
              </a:solidFill>
              <a:cs typeface="B Nazanin" panose="00000400000000000000" pitchFamily="2" charset="-78"/>
            </a:endParaRPr>
          </a:p>
        </p:txBody>
      </p:sp>
      <p:sp>
        <p:nvSpPr>
          <p:cNvPr id="30" name="TextBox 29"/>
          <p:cNvSpPr txBox="1"/>
          <p:nvPr/>
        </p:nvSpPr>
        <p:spPr>
          <a:xfrm>
            <a:off x="4827498" y="5983134"/>
            <a:ext cx="1462395" cy="430887"/>
          </a:xfrm>
          <a:prstGeom prst="rect">
            <a:avLst/>
          </a:prstGeom>
          <a:noFill/>
        </p:spPr>
        <p:txBody>
          <a:bodyPr wrap="square" rtlCol="0">
            <a:spAutoFit/>
          </a:bodyPr>
          <a:lstStyle/>
          <a:p>
            <a:pPr algn="ctr" rtl="1"/>
            <a:r>
              <a:rPr lang="en-US" sz="2200" dirty="0">
                <a:solidFill>
                  <a:schemeClr val="bg1"/>
                </a:solidFill>
                <a:cs typeface="B Nazanin" panose="00000400000000000000" pitchFamily="2" charset="-78"/>
              </a:rPr>
              <a:t>ANN</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SAPS II</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نتایج</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نتیجه گیری</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ctr">
            <a:noAutofit/>
          </a:bodyPr>
          <a:lstStyle/>
          <a:p>
            <a:pPr marL="457200" indent="-457200" algn="just" rtl="1">
              <a:lnSpc>
                <a:spcPct val="150000"/>
              </a:lnSpc>
              <a:buFont typeface="Wingdings" panose="05000000000000000000" pitchFamily="2" charset="2"/>
              <a:buChar char="Ø"/>
            </a:pPr>
            <a:r>
              <a:rPr lang="fa-IR" sz="2800" dirty="0">
                <a:cs typeface="B Nazanin" panose="00000400000000000000" pitchFamily="2" charset="-78"/>
              </a:rPr>
              <a:t>نقاط برش برای هر یک از کواریات های پیوسته ای که از لحاظ آماری در  تحلیل تک متغیره معناداربودند ، با استفاده از </a:t>
            </a:r>
            <a:r>
              <a:rPr lang="fa-IR" sz="2800" dirty="0" smtClean="0">
                <a:cs typeface="B Nazanin" panose="00000400000000000000" pitchFamily="2" charset="-78"/>
              </a:rPr>
              <a:t>تکنیک</a:t>
            </a:r>
            <a:r>
              <a:rPr lang="en-US" sz="2800" dirty="0" smtClean="0">
                <a:cs typeface="B Nazanin" panose="00000400000000000000" pitchFamily="2" charset="-78"/>
              </a:rPr>
              <a:t>LOWESS </a:t>
            </a:r>
            <a:r>
              <a:rPr lang="fa-IR" sz="2800" dirty="0" smtClean="0">
                <a:cs typeface="B Nazanin" panose="00000400000000000000" pitchFamily="2" charset="-78"/>
              </a:rPr>
              <a:t> بدست </a:t>
            </a:r>
            <a:r>
              <a:rPr lang="fa-IR" sz="2800" dirty="0">
                <a:cs typeface="B Nazanin" panose="00000400000000000000" pitchFamily="2" charset="-78"/>
              </a:rPr>
              <a:t>آمدند. بعد از تعریف طبقات، از رگرسیون منطقی چند گانه استفاده و نمره شدت کل با اضافه نمودن ضرایب برآورد شده متغیرهای طراحی نظیر ضربدر 10 و گرد شده به نزدیک ترین عدد صحیح بدست آمد. بالاخره، برای </a:t>
            </a:r>
            <a:r>
              <a:rPr lang="fa-IR" sz="2800" dirty="0" smtClean="0">
                <a:cs typeface="B Nazanin" panose="00000400000000000000" pitchFamily="2" charset="-78"/>
              </a:rPr>
              <a:t>تبدیل</a:t>
            </a:r>
            <a:r>
              <a:rPr lang="en-US" sz="2800" dirty="0" smtClean="0">
                <a:cs typeface="B Nazanin" panose="00000400000000000000" pitchFamily="2" charset="-78"/>
              </a:rPr>
              <a:t>SAPS </a:t>
            </a:r>
            <a:r>
              <a:rPr lang="en-US" sz="2800" dirty="0">
                <a:cs typeface="B Nazanin" panose="00000400000000000000" pitchFamily="2" charset="-78"/>
              </a:rPr>
              <a:t>II </a:t>
            </a:r>
            <a:r>
              <a:rPr lang="fa-IR" sz="2800" dirty="0" smtClean="0">
                <a:cs typeface="B Nazanin" panose="00000400000000000000" pitchFamily="2" charset="-78"/>
              </a:rPr>
              <a:t> به </a:t>
            </a:r>
            <a:r>
              <a:rPr lang="fa-IR" sz="2800" dirty="0">
                <a:cs typeface="B Nazanin" panose="00000400000000000000" pitchFamily="2" charset="-78"/>
              </a:rPr>
              <a:t>احتمال مرگ و میر بیمارستانی، مدل رگرسیون منطقی چند گانه </a:t>
            </a:r>
            <a:r>
              <a:rPr lang="fa-IR" sz="2800" dirty="0" smtClean="0">
                <a:cs typeface="B Nazanin" panose="00000400000000000000" pitchFamily="2" charset="-78"/>
              </a:rPr>
              <a:t>با</a:t>
            </a:r>
            <a:r>
              <a:rPr lang="en-US" sz="2800" dirty="0" smtClean="0">
                <a:cs typeface="B Nazanin" panose="00000400000000000000" pitchFamily="2" charset="-78"/>
              </a:rPr>
              <a:t>SAPS </a:t>
            </a:r>
            <a:r>
              <a:rPr lang="en-US" sz="2800" dirty="0">
                <a:cs typeface="B Nazanin" panose="00000400000000000000" pitchFamily="2" charset="-78"/>
              </a:rPr>
              <a:t>II </a:t>
            </a:r>
            <a:r>
              <a:rPr lang="fa-IR" sz="2800" dirty="0" smtClean="0">
                <a:cs typeface="B Nazanin" panose="00000400000000000000" pitchFamily="2" charset="-78"/>
              </a:rPr>
              <a:t> و</a:t>
            </a:r>
            <a:r>
              <a:rPr lang="en-US" sz="2800" dirty="0" smtClean="0">
                <a:cs typeface="B Nazanin" panose="00000400000000000000" pitchFamily="2" charset="-78"/>
              </a:rPr>
              <a:t>In(SAPS </a:t>
            </a:r>
            <a:r>
              <a:rPr lang="en-US" sz="2800" dirty="0">
                <a:cs typeface="B Nazanin" panose="00000400000000000000" pitchFamily="2" charset="-78"/>
              </a:rPr>
              <a:t>II=1) </a:t>
            </a:r>
            <a:r>
              <a:rPr lang="fa-IR" sz="2800" dirty="0" smtClean="0">
                <a:cs typeface="B Nazanin" panose="00000400000000000000" pitchFamily="2" charset="-78"/>
              </a:rPr>
              <a:t> به </a:t>
            </a:r>
            <a:r>
              <a:rPr lang="fa-IR" sz="2800" dirty="0">
                <a:cs typeface="B Nazanin" panose="00000400000000000000" pitchFamily="2" charset="-78"/>
              </a:rPr>
              <a:t>عنوان متغیرهای مستقل تطبیق داده شد.</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17</a:t>
            </a:r>
            <a:r>
              <a:rPr lang="en-US" sz="2400" dirty="0" smtClean="0"/>
              <a:t>/</a:t>
            </a:r>
            <a:r>
              <a:rPr lang="fa-IR" sz="2400" dirty="0" smtClean="0"/>
              <a:t>30</a:t>
            </a:r>
            <a:endParaRPr lang="en-US" dirty="0"/>
          </a:p>
        </p:txBody>
      </p:sp>
    </p:spTree>
    <p:extLst>
      <p:ext uri="{BB962C8B-B14F-4D97-AF65-F5344CB8AC3E}">
        <p14:creationId xmlns:p14="http://schemas.microsoft.com/office/powerpoint/2010/main" val="284882905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مدل ها</a:t>
            </a:r>
            <a:endParaRPr lang="en-US" sz="2000" dirty="0">
              <a:solidFill>
                <a:schemeClr val="bg1"/>
              </a:solidFill>
              <a:cs typeface="B Nazanin" panose="00000400000000000000" pitchFamily="2" charset="-78"/>
            </a:endParaRPr>
          </a:p>
        </p:txBody>
      </p:sp>
      <p:sp>
        <p:nvSpPr>
          <p:cNvPr id="30" name="TextBox 29"/>
          <p:cNvSpPr txBox="1"/>
          <p:nvPr/>
        </p:nvSpPr>
        <p:spPr>
          <a:xfrm>
            <a:off x="4827498" y="5983134"/>
            <a:ext cx="1462395" cy="430887"/>
          </a:xfrm>
          <a:prstGeom prst="rect">
            <a:avLst/>
          </a:prstGeom>
          <a:noFill/>
        </p:spPr>
        <p:txBody>
          <a:bodyPr wrap="square" rtlCol="0">
            <a:spAutoFit/>
          </a:bodyPr>
          <a:lstStyle/>
          <a:p>
            <a:pPr algn="ctr" rtl="1"/>
            <a:r>
              <a:rPr lang="en-US" sz="2200" dirty="0">
                <a:solidFill>
                  <a:schemeClr val="bg1"/>
                </a:solidFill>
                <a:cs typeface="B Nazanin" panose="00000400000000000000" pitchFamily="2" charset="-78"/>
              </a:rPr>
              <a:t>ANN</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SAPS II</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نتایج</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نتیجه گیری</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ctr">
            <a:noAutofit/>
          </a:bodyPr>
          <a:lstStyle/>
          <a:p>
            <a:pPr marL="457200" indent="-457200" algn="just" rtl="1">
              <a:lnSpc>
                <a:spcPct val="150000"/>
              </a:lnSpc>
              <a:buFont typeface="Wingdings" panose="05000000000000000000" pitchFamily="2" charset="2"/>
              <a:buChar char="Ø"/>
            </a:pPr>
            <a:r>
              <a:rPr lang="fa-IR" sz="2800" dirty="0">
                <a:cs typeface="B Nazanin" panose="00000400000000000000" pitchFamily="2" charset="-78"/>
              </a:rPr>
              <a:t>کالیبراسیون مدل با تحلیل توافق بین احتمالات برآورد شده مرگ و میر و مرگ و میر مشاهده شده حقیقی با استفاده از تست سودمندی برازش  </a:t>
            </a:r>
            <a:r>
              <a:rPr lang="en-US" sz="2800" dirty="0">
                <a:cs typeface="B Nazanin" panose="00000400000000000000" pitchFamily="2" charset="-78"/>
              </a:rPr>
              <a:t>Hosmer-</a:t>
            </a:r>
            <a:r>
              <a:rPr lang="en-US" sz="2800" dirty="0" err="1">
                <a:cs typeface="B Nazanin" panose="00000400000000000000" pitchFamily="2" charset="-78"/>
              </a:rPr>
              <a:t>Lemeshow</a:t>
            </a:r>
            <a:r>
              <a:rPr lang="en-US" sz="2800" dirty="0">
                <a:cs typeface="B Nazanin" panose="00000400000000000000" pitchFamily="2" charset="-78"/>
              </a:rPr>
              <a:t> </a:t>
            </a:r>
            <a:r>
              <a:rPr lang="fa-IR" sz="2800" dirty="0" smtClean="0">
                <a:cs typeface="B Nazanin" panose="00000400000000000000" pitchFamily="2" charset="-78"/>
              </a:rPr>
              <a:t> مورد </a:t>
            </a:r>
            <a:r>
              <a:rPr lang="fa-IR" sz="2800" dirty="0">
                <a:cs typeface="B Nazanin" panose="00000400000000000000" pitchFamily="2" charset="-78"/>
              </a:rPr>
              <a:t>ارزیابی قرار گرفت که برای نمونه اعتباریابی به رقم </a:t>
            </a:r>
            <a:r>
              <a:rPr lang="en-US" sz="2800" dirty="0">
                <a:cs typeface="B Nazanin" panose="00000400000000000000" pitchFamily="2" charset="-78"/>
              </a:rPr>
              <a:t>p 0.104 </a:t>
            </a:r>
            <a:r>
              <a:rPr lang="fa-IR" sz="2800" dirty="0" smtClean="0">
                <a:cs typeface="B Nazanin" panose="00000400000000000000" pitchFamily="2" charset="-78"/>
              </a:rPr>
              <a:t> دست </a:t>
            </a:r>
            <a:r>
              <a:rPr lang="fa-IR" sz="2800" dirty="0">
                <a:cs typeface="B Nazanin" panose="00000400000000000000" pitchFamily="2" charset="-78"/>
              </a:rPr>
              <a:t>یافته است. به منظور ارزیابی توانایی مدل برای تمایز بین بیمارانی که زنده می مانند از بیمارانی که جان خود را از دست می دهند، که معمولاًٌ تمایز نامیده می شود، از منحنی های مشخصه عملیاتی </a:t>
            </a:r>
            <a:r>
              <a:rPr lang="fa-IR" sz="2800" dirty="0" smtClean="0">
                <a:cs typeface="B Nazanin" panose="00000400000000000000" pitchFamily="2" charset="-78"/>
              </a:rPr>
              <a:t>گیرنده</a:t>
            </a:r>
            <a:r>
              <a:rPr lang="en-US" sz="2800" dirty="0" smtClean="0">
                <a:cs typeface="B Nazanin" panose="00000400000000000000" pitchFamily="2" charset="-78"/>
              </a:rPr>
              <a:t>(ROC)</a:t>
            </a:r>
            <a:r>
              <a:rPr lang="fa-IR" sz="2800" dirty="0" smtClean="0">
                <a:cs typeface="B Nazanin" panose="00000400000000000000" pitchFamily="2" charset="-78"/>
              </a:rPr>
              <a:t> استفاده </a:t>
            </a:r>
            <a:r>
              <a:rPr lang="fa-IR" sz="2800" dirty="0">
                <a:cs typeface="B Nazanin" panose="00000400000000000000" pitchFamily="2" charset="-78"/>
              </a:rPr>
              <a:t>و مساحت (سطح) زیر منحنی 0.86 برای نمونه ارزیابی بدست آمد.</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t>18</a:t>
            </a:r>
            <a:r>
              <a:rPr lang="en-US" sz="2400" dirty="0" smtClean="0"/>
              <a:t>/</a:t>
            </a:r>
            <a:r>
              <a:rPr lang="fa-IR" sz="2400" dirty="0" smtClean="0"/>
              <a:t>30</a:t>
            </a:r>
            <a:endParaRPr lang="en-US" dirty="0"/>
          </a:p>
        </p:txBody>
      </p:sp>
    </p:spTree>
    <p:extLst>
      <p:ext uri="{BB962C8B-B14F-4D97-AF65-F5344CB8AC3E}">
        <p14:creationId xmlns:p14="http://schemas.microsoft.com/office/powerpoint/2010/main" val="34058719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360</Words>
  <Application>Microsoft Office PowerPoint</Application>
  <PresentationFormat>On-screen Show (4:3)</PresentationFormat>
  <Paragraphs>33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 Nazanin</vt:lpstr>
      <vt:lpstr>Calibri</vt:lpstr>
      <vt:lpstr>Calibri Light</vt:lpstr>
      <vt:lpstr>Wingdings</vt:lpstr>
      <vt:lpstr>7_Office Theme</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2017-04-22T09:32:49Z</dcterms:modified>
</cp:coreProperties>
</file>