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0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1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4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9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9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9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3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0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5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436C-4D9D-4627-9D98-4A15F1D889EB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انگیزه و پیشینه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مدل سیستم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پروکسی ها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اجرا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 rtl="1"/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فصل سوم</a:t>
            </a:r>
          </a:p>
          <a:p>
            <a:pPr algn="ctr" rtl="1"/>
            <a:r>
              <a:rPr lang="fa-IR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مدل سیستم</a:t>
            </a:r>
            <a:endParaRPr lang="fa-I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17</a:t>
            </a:r>
            <a:r>
              <a:rPr lang="en-US" sz="2400" dirty="0" smtClean="0"/>
              <a:t>/</a:t>
            </a:r>
            <a:r>
              <a:rPr lang="fa-IR" sz="2400" dirty="0" smtClean="0"/>
              <a:t>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334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انگیزه و پیشینه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مدل سیستم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پروکسی ها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اجرا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685800" indent="-685800" algn="just" rtl="1">
              <a:lnSpc>
                <a:spcPct val="150000"/>
              </a:lnSpc>
              <a:buFont typeface="Wingdings 3" panose="05040102010807070707" pitchFamily="18" charset="2"/>
              <a:buChar char="Ë"/>
            </a:pPr>
            <a:r>
              <a:rPr lang="fa-IR" sz="2800" dirty="0">
                <a:cs typeface="B Nazanin" panose="00000400000000000000" pitchFamily="2" charset="-78"/>
              </a:rPr>
              <a:t>ابزارها و تکنیک ها در این مقاله عدماً سیستم های بلادرنگ تعبیه شده بر مبنای مولفه، پیچیده و نیازمند داده زیاد با درجه بزرگ توابع کنترل مثلاً سیستم های کنترل روباتیک، صنعتی و خودرویی را هدف قرار می دهند. این کاربردها شامل عاملیت بلادرنگ سخت مشتمل بر توابع کنترل بحرانی ایمنی و همچنین عاملیت بلادرنگ نرم می شوند.</a:t>
            </a:r>
            <a:endParaRPr lang="fa-IR" sz="28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18</a:t>
            </a:r>
            <a:r>
              <a:rPr lang="en-US" sz="2400" dirty="0" smtClean="0"/>
              <a:t>/</a:t>
            </a:r>
            <a:r>
              <a:rPr lang="fa-IR" sz="2400" dirty="0" smtClean="0"/>
              <a:t>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081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انگیزه و پیشینه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مدل سیستم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پروکسی ها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اجرا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685800" indent="-685800" algn="just" rtl="1">
              <a:lnSpc>
                <a:spcPct val="150000"/>
              </a:lnSpc>
              <a:buFont typeface="Wingdings 3" panose="05040102010807070707" pitchFamily="18" charset="2"/>
              <a:buChar char="Ë"/>
            </a:pPr>
            <a:r>
              <a:rPr lang="fa-IR" sz="2800" b="1" u="sng" dirty="0">
                <a:cs typeface="B Nazanin" panose="00000400000000000000" pitchFamily="2" charset="-78"/>
              </a:rPr>
              <a:t>برخی از اصطلاحات بکاررفته در مقاله:</a:t>
            </a:r>
          </a:p>
          <a:p>
            <a:pPr algn="just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1. </a:t>
            </a:r>
            <a:r>
              <a:rPr lang="fa-IR" sz="2600" u="sng" dirty="0">
                <a:cs typeface="B Nazanin" panose="00000400000000000000" pitchFamily="2" charset="-78"/>
              </a:rPr>
              <a:t>تیپ داده ساده</a:t>
            </a:r>
            <a:r>
              <a:rPr lang="fa-IR" sz="2600" dirty="0">
                <a:cs typeface="B Nazanin" panose="00000400000000000000" pitchFamily="2" charset="-78"/>
              </a:rPr>
              <a:t>، تیپ داده پایه نظیر یک عدد صحیح، داده کاراکتری یا شناور می باشد.</a:t>
            </a:r>
          </a:p>
          <a:p>
            <a:pPr algn="just" rtl="1">
              <a:lnSpc>
                <a:spcPct val="150000"/>
              </a:lnSpc>
            </a:pPr>
            <a:r>
              <a:rPr lang="fa-IR" sz="2600" dirty="0">
                <a:cs typeface="B Nazanin" panose="00000400000000000000" pitchFamily="2" charset="-78"/>
              </a:rPr>
              <a:t>2. </a:t>
            </a:r>
            <a:r>
              <a:rPr lang="fa-IR" sz="2600" u="sng" dirty="0">
                <a:cs typeface="B Nazanin" panose="00000400000000000000" pitchFamily="2" charset="-78"/>
              </a:rPr>
              <a:t>تیپ داده پیچیده</a:t>
            </a:r>
            <a:r>
              <a:rPr lang="fa-IR" sz="2600" dirty="0">
                <a:cs typeface="B Nazanin" panose="00000400000000000000" pitchFamily="2" charset="-78"/>
              </a:rPr>
              <a:t>، </a:t>
            </a:r>
            <a:r>
              <a:rPr lang="fa-IR" sz="2600" dirty="0" smtClean="0">
                <a:cs typeface="B Nazanin" panose="00000400000000000000" pitchFamily="2" charset="-78"/>
              </a:rPr>
              <a:t>ساختار</a:t>
            </a:r>
            <a:r>
              <a:rPr lang="en-US" sz="2600" dirty="0" smtClean="0">
                <a:cs typeface="B Nazanin" panose="00000400000000000000" pitchFamily="2" charset="-78"/>
              </a:rPr>
              <a:t>C </a:t>
            </a:r>
            <a:r>
              <a:rPr lang="fa-IR" sz="2600" dirty="0" smtClean="0">
                <a:cs typeface="B Nazanin" panose="00000400000000000000" pitchFamily="2" charset="-78"/>
              </a:rPr>
              <a:t> یا </a:t>
            </a:r>
            <a:r>
              <a:rPr lang="fa-IR" sz="2600" dirty="0">
                <a:cs typeface="B Nazanin" panose="00000400000000000000" pitchFamily="2" charset="-78"/>
              </a:rPr>
              <a:t>آرایه ای </a:t>
            </a:r>
            <a:r>
              <a:rPr lang="fa-IR" sz="2600" dirty="0" smtClean="0">
                <a:cs typeface="B Nazanin" panose="00000400000000000000" pitchFamily="2" charset="-78"/>
              </a:rPr>
              <a:t>متشکل از تعداد </a:t>
            </a:r>
            <a:r>
              <a:rPr lang="fa-IR" sz="2600" dirty="0">
                <a:cs typeface="B Nazanin" panose="00000400000000000000" pitchFamily="2" charset="-78"/>
              </a:rPr>
              <a:t>تیپ داده </a:t>
            </a:r>
            <a:r>
              <a:rPr lang="fa-IR" sz="2600" dirty="0" smtClean="0">
                <a:cs typeface="B Nazanin" panose="00000400000000000000" pitchFamily="2" charset="-78"/>
              </a:rPr>
              <a:t>ساده</a:t>
            </a:r>
            <a:endParaRPr lang="fa-IR" sz="26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600" dirty="0">
                <a:cs typeface="B Nazanin" panose="00000400000000000000" pitchFamily="2" charset="-78"/>
              </a:rPr>
              <a:t>3. </a:t>
            </a:r>
            <a:r>
              <a:rPr lang="fa-IR" sz="2600" u="sng" dirty="0">
                <a:cs typeface="B Nazanin" panose="00000400000000000000" pitchFamily="2" charset="-78"/>
              </a:rPr>
              <a:t>داده هایی با طول ثابت</a:t>
            </a:r>
            <a:r>
              <a:rPr lang="fa-IR" sz="2600" dirty="0">
                <a:cs typeface="B Nazanin" panose="00000400000000000000" pitchFamily="2" charset="-78"/>
              </a:rPr>
              <a:t>، داده هایی هستند که اندازه ثابتی دارند. یک نمونه از این داده ها، ساختارهای حاوی فقط تیپ داده های ساده می باشند. </a:t>
            </a:r>
          </a:p>
          <a:p>
            <a:pPr algn="just" rtl="1">
              <a:lnSpc>
                <a:spcPct val="150000"/>
              </a:lnSpc>
            </a:pPr>
            <a:r>
              <a:rPr lang="fa-IR" sz="2600" dirty="0">
                <a:cs typeface="B Nazanin" panose="00000400000000000000" pitchFamily="2" charset="-78"/>
              </a:rPr>
              <a:t>4. </a:t>
            </a:r>
            <a:r>
              <a:rPr lang="fa-IR" sz="2600" u="sng" dirty="0">
                <a:cs typeface="B Nazanin" panose="00000400000000000000" pitchFamily="2" charset="-78"/>
              </a:rPr>
              <a:t>داده هایی باطول متغیر</a:t>
            </a:r>
            <a:r>
              <a:rPr lang="fa-IR" sz="2600" dirty="0">
                <a:cs typeface="B Nazanin" panose="00000400000000000000" pitchFamily="2" charset="-78"/>
              </a:rPr>
              <a:t> داده هایی هستند که دارای اندازه متغیر می باشند. یک نمونه از </a:t>
            </a:r>
            <a:r>
              <a:rPr lang="fa-IR" sz="2600" dirty="0" smtClean="0">
                <a:cs typeface="B Nazanin" panose="00000400000000000000" pitchFamily="2" charset="-78"/>
              </a:rPr>
              <a:t>این، </a:t>
            </a:r>
            <a:r>
              <a:rPr lang="fa-IR" sz="2600" dirty="0">
                <a:cs typeface="B Nazanin" panose="00000400000000000000" pitchFamily="2" charset="-78"/>
              </a:rPr>
              <a:t>آرایه ای از ساختارها میباشند.</a:t>
            </a: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19</a:t>
            </a:r>
            <a:r>
              <a:rPr lang="en-US" sz="2400" dirty="0" smtClean="0"/>
              <a:t>/</a:t>
            </a:r>
            <a:r>
              <a:rPr lang="fa-IR" sz="2400" dirty="0" smtClean="0"/>
              <a:t>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099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انگیزه و پیشینه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مدل سیستم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پروکسی ها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اجرا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685800" indent="-685800" algn="just" rtl="1">
              <a:lnSpc>
                <a:spcPct val="150000"/>
              </a:lnSpc>
              <a:buFont typeface="Wingdings 3" panose="05040102010807070707" pitchFamily="18" charset="2"/>
              <a:buChar char="Ë"/>
            </a:pPr>
            <a:r>
              <a:rPr lang="fa-IR" sz="2800" dirty="0">
                <a:cs typeface="B Nazanin" panose="00000400000000000000" pitchFamily="2" charset="-78"/>
              </a:rPr>
              <a:t>سیستمی را در نظر می گیریم که عاملیتش به کلاس های وظایف زیر تقسیم شده است:</a:t>
            </a:r>
          </a:p>
          <a:p>
            <a:pPr lvl="1" algn="just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وظایف بلادرنگ سخت که عاملیت بحرانی را کنترل کرده، از تراکنش های بلادرنگ سخت برای خواندن و نوشتن مقادیر از سنسورها/ عملگرها و اجرای حلقه های کنترل بلادرنگ استفاده می کنند. وظایف بلادرنگ سخت با ساختارهای داده نسبتاً ساده نظیر تیپ داده های ساده و پیچیده به جز ساختارهای داده با طول ثابت مثلاً ساختار</a:t>
            </a:r>
            <a:r>
              <a:rPr lang="en-US" sz="2800" dirty="0">
                <a:cs typeface="B Nazanin" panose="00000400000000000000" pitchFamily="2" charset="-78"/>
              </a:rPr>
              <a:t>C </a:t>
            </a:r>
            <a:r>
              <a:rPr lang="fa-IR" sz="2800" dirty="0">
                <a:cs typeface="B Nazanin" panose="00000400000000000000" pitchFamily="2" charset="-78"/>
              </a:rPr>
              <a:t>ارتباط برقرار می کنند.</a:t>
            </a: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20</a:t>
            </a:r>
            <a:r>
              <a:rPr lang="en-US" sz="2400" dirty="0" smtClean="0"/>
              <a:t>/</a:t>
            </a:r>
            <a:r>
              <a:rPr lang="fa-IR" sz="2400" dirty="0" smtClean="0"/>
              <a:t>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069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308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 Nazanin</vt:lpstr>
      <vt:lpstr>Calibri</vt:lpstr>
      <vt:lpstr>Calibri Light</vt:lpstr>
      <vt:lpstr>Wingdings 3</vt:lpstr>
      <vt:lpstr>7_Office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madsg.com</dc:description>
  <cp:lastModifiedBy/>
  <cp:revision>1</cp:revision>
  <dcterms:created xsi:type="dcterms:W3CDTF">2013-09-24T05:01:40Z</dcterms:created>
  <dcterms:modified xsi:type="dcterms:W3CDTF">2017-04-26T06:03:12Z</dcterms:modified>
</cp:coreProperties>
</file>