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00" autoAdjust="0"/>
    <p:restoredTop sz="94660"/>
  </p:normalViewPr>
  <p:slideViewPr>
    <p:cSldViewPr snapToGrid="0">
      <p:cViewPr varScale="1">
        <p:scale>
          <a:sx n="74" d="100"/>
          <a:sy n="74" d="100"/>
        </p:scale>
        <p:origin x="780"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3/4/2017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3/4/2017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کار مرتبط</a:t>
            </a:r>
          </a:p>
        </p:txBody>
      </p:sp>
      <p:sp>
        <p:nvSpPr>
          <p:cNvPr id="30" name="TextBox 29"/>
          <p:cNvSpPr txBox="1"/>
          <p:nvPr/>
        </p:nvSpPr>
        <p:spPr>
          <a:xfrm>
            <a:off x="4827498" y="5983134"/>
            <a:ext cx="1462395"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معماری سیستم</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SDG </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ملاحظات</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پیشنهادات</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ctr">
            <a:noAutofit/>
          </a:bodyPr>
          <a:lstStyle/>
          <a:p>
            <a:pPr algn="just" rtl="1">
              <a:lnSpc>
                <a:spcPct val="150000"/>
              </a:lnSpc>
            </a:pPr>
            <a:r>
              <a:rPr lang="fa-IR" sz="2800" b="1" u="sng" dirty="0">
                <a:cs typeface="B Nazanin" panose="00000400000000000000" pitchFamily="2" charset="-78"/>
              </a:rPr>
              <a:t>نحو ه </a:t>
            </a:r>
            <a:r>
              <a:rPr lang="fa-IR" sz="2800" b="1" u="sng" dirty="0" smtClean="0">
                <a:cs typeface="B Nazanin" panose="00000400000000000000" pitchFamily="2" charset="-78"/>
              </a:rPr>
              <a:t>عملکرد</a:t>
            </a:r>
          </a:p>
          <a:p>
            <a:pPr marL="457200" indent="-457200" algn="just" rtl="1">
              <a:lnSpc>
                <a:spcPct val="150000"/>
              </a:lnSpc>
              <a:buFont typeface="Wingdings" panose="05000000000000000000" pitchFamily="2" charset="2"/>
              <a:buChar char="q"/>
            </a:pPr>
            <a:r>
              <a:rPr lang="fa-IR" sz="2800" dirty="0" smtClean="0">
                <a:cs typeface="B Nazanin" panose="00000400000000000000" pitchFamily="2" charset="-78"/>
              </a:rPr>
              <a:t>هدف </a:t>
            </a:r>
            <a:r>
              <a:rPr lang="en-US" sz="2800" dirty="0">
                <a:cs typeface="B Nazanin" panose="00000400000000000000" pitchFamily="2" charset="-78"/>
              </a:rPr>
              <a:t>SDG ، </a:t>
            </a:r>
            <a:r>
              <a:rPr lang="fa-IR" sz="2800" dirty="0">
                <a:cs typeface="B Nazanin" panose="00000400000000000000" pitchFamily="2" charset="-78"/>
              </a:rPr>
              <a:t>تولید برنامه های استاب و راه انداز برای برنامه های سرور و ارباب رجوع برطبق فایلهای تعریف </a:t>
            </a:r>
            <a:r>
              <a:rPr lang="fa-IR" sz="2800" dirty="0" smtClean="0">
                <a:cs typeface="B Nazanin" panose="00000400000000000000" pitchFamily="2" charset="-78"/>
              </a:rPr>
              <a:t>سرور </a:t>
            </a:r>
            <a:r>
              <a:rPr lang="en-US" sz="2800" dirty="0" smtClean="0">
                <a:cs typeface="B Nazanin" panose="00000400000000000000" pitchFamily="2" charset="-78"/>
              </a:rPr>
              <a:t>(SDF</a:t>
            </a:r>
            <a:r>
              <a:rPr lang="en-US" sz="2800" dirty="0">
                <a:cs typeface="B Nazanin" panose="00000400000000000000" pitchFamily="2" charset="-78"/>
              </a:rPr>
              <a:t>) </a:t>
            </a:r>
            <a:r>
              <a:rPr lang="fa-IR" sz="2800" dirty="0" smtClean="0">
                <a:cs typeface="B Nazanin" panose="00000400000000000000" pitchFamily="2" charset="-78"/>
              </a:rPr>
              <a:t> می </a:t>
            </a:r>
            <a:r>
              <a:rPr lang="fa-IR" sz="2800" dirty="0">
                <a:cs typeface="B Nazanin" panose="00000400000000000000" pitchFamily="2" charset="-78"/>
              </a:rPr>
              <a:t>باشد. نحو فایل تعریف سرور در </a:t>
            </a:r>
            <a:r>
              <a:rPr lang="en-US" sz="2800" dirty="0" smtClean="0">
                <a:cs typeface="B Nazanin" panose="00000400000000000000" pitchFamily="2" charset="-78"/>
              </a:rPr>
              <a:t> listing </a:t>
            </a:r>
            <a:r>
              <a:rPr lang="en-US" sz="2800" dirty="0">
                <a:cs typeface="B Nazanin" panose="00000400000000000000" pitchFamily="2" charset="-78"/>
              </a:rPr>
              <a:t>1 </a:t>
            </a:r>
            <a:r>
              <a:rPr lang="fa-IR" sz="2800" dirty="0">
                <a:cs typeface="B Nazanin" panose="00000400000000000000" pitchFamily="2" charset="-78"/>
              </a:rPr>
              <a:t>نشان داده شده است.</a:t>
            </a:r>
          </a:p>
          <a:p>
            <a:pPr marL="457200" indent="-457200" algn="just" rtl="1">
              <a:lnSpc>
                <a:spcPct val="150000"/>
              </a:lnSpc>
              <a:buFont typeface="Wingdings" panose="05000000000000000000" pitchFamily="2" charset="2"/>
              <a:buChar char="q"/>
            </a:pPr>
            <a:r>
              <a:rPr lang="fa-IR" sz="2800" dirty="0">
                <a:cs typeface="B Nazanin" panose="00000400000000000000" pitchFamily="2" charset="-78"/>
              </a:rPr>
              <a:t>در اینجا از </a:t>
            </a:r>
            <a:r>
              <a:rPr lang="en-US" sz="2800" dirty="0">
                <a:cs typeface="B Nazanin" panose="00000400000000000000" pitchFamily="2" charset="-78"/>
              </a:rPr>
              <a:t>BNF </a:t>
            </a:r>
            <a:r>
              <a:rPr lang="fa-IR" sz="2800" dirty="0" smtClean="0">
                <a:cs typeface="B Nazanin" panose="00000400000000000000" pitchFamily="2" charset="-78"/>
              </a:rPr>
              <a:t> اصلاح </a:t>
            </a:r>
            <a:r>
              <a:rPr lang="fa-IR" sz="2800" dirty="0">
                <a:cs typeface="B Nazanin" panose="00000400000000000000" pitchFamily="2" charset="-78"/>
              </a:rPr>
              <a:t>شده و تغییر یافته برای نشان دادن نحو فایل های تعریف استفاده می کنیم.</a:t>
            </a:r>
          </a:p>
          <a:p>
            <a:pPr marL="457200" indent="-457200" algn="just" rtl="1">
              <a:lnSpc>
                <a:spcPct val="150000"/>
              </a:lnSpc>
              <a:buFont typeface="Wingdings" panose="05000000000000000000" pitchFamily="2" charset="2"/>
              <a:buChar char="q"/>
            </a:pP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30/38</a:t>
            </a:r>
            <a:endParaRPr lang="en-US" dirty="0"/>
          </a:p>
        </p:txBody>
      </p:sp>
    </p:spTree>
    <p:extLst>
      <p:ext uri="{BB962C8B-B14F-4D97-AF65-F5344CB8AC3E}">
        <p14:creationId xmlns:p14="http://schemas.microsoft.com/office/powerpoint/2010/main" val="375051944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کار مرتبط</a:t>
            </a:r>
          </a:p>
        </p:txBody>
      </p:sp>
      <p:sp>
        <p:nvSpPr>
          <p:cNvPr id="30" name="TextBox 29"/>
          <p:cNvSpPr txBox="1"/>
          <p:nvPr/>
        </p:nvSpPr>
        <p:spPr>
          <a:xfrm>
            <a:off x="4827498" y="5983134"/>
            <a:ext cx="1462395"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معماری سیستم</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SDG </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ملاحظات</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پیشنهادات</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ctr">
            <a:noAutofit/>
          </a:bodyPr>
          <a:lstStyle/>
          <a:p>
            <a:pPr lvl="1" algn="just" rtl="1">
              <a:lnSpc>
                <a:spcPct val="150000"/>
              </a:lnSpc>
            </a:pPr>
            <a:r>
              <a:rPr lang="en-US" sz="2800" dirty="0">
                <a:cs typeface="B Nazanin" panose="00000400000000000000" pitchFamily="2" charset="-78"/>
              </a:rPr>
              <a:t>Listing </a:t>
            </a:r>
            <a:r>
              <a:rPr lang="en-US" sz="2800" dirty="0" smtClean="0">
                <a:cs typeface="B Nazanin" panose="00000400000000000000" pitchFamily="2" charset="-78"/>
              </a:rPr>
              <a:t>1 </a:t>
            </a:r>
            <a:endParaRPr lang="fa-IR" sz="2800" dirty="0" smtClean="0">
              <a:cs typeface="B Nazanin" panose="00000400000000000000" pitchFamily="2" charset="-78"/>
            </a:endParaRPr>
          </a:p>
          <a:p>
            <a:pPr lvl="1" algn="just" rtl="1">
              <a:lnSpc>
                <a:spcPct val="150000"/>
              </a:lnSpc>
            </a:pPr>
            <a:r>
              <a:rPr lang="fa-IR" sz="2800" dirty="0" smtClean="0">
                <a:cs typeface="B Nazanin" panose="00000400000000000000" pitchFamily="2" charset="-78"/>
              </a:rPr>
              <a:t>نحو </a:t>
            </a:r>
            <a:r>
              <a:rPr lang="fa-IR" sz="2800" dirty="0">
                <a:cs typeface="B Nazanin" panose="00000400000000000000" pitchFamily="2" charset="-78"/>
              </a:rPr>
              <a:t>فایل تعریف سرور</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31/38</a:t>
            </a:r>
            <a:endParaRPr lang="en-US" dirty="0"/>
          </a:p>
        </p:txBody>
      </p:sp>
      <p:pic>
        <p:nvPicPr>
          <p:cNvPr id="25" name="Picture 24"/>
          <p:cNvPicPr/>
          <p:nvPr/>
        </p:nvPicPr>
        <p:blipFill>
          <a:blip r:embed="rId2"/>
          <a:stretch>
            <a:fillRect/>
          </a:stretch>
        </p:blipFill>
        <p:spPr>
          <a:xfrm>
            <a:off x="1325114" y="267428"/>
            <a:ext cx="3140870" cy="5373978"/>
          </a:xfrm>
          <a:prstGeom prst="rect">
            <a:avLst/>
          </a:prstGeom>
        </p:spPr>
      </p:pic>
    </p:spTree>
    <p:extLst>
      <p:ext uri="{BB962C8B-B14F-4D97-AF65-F5344CB8AC3E}">
        <p14:creationId xmlns:p14="http://schemas.microsoft.com/office/powerpoint/2010/main" val="108423492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کار مرتبط</a:t>
            </a:r>
          </a:p>
        </p:txBody>
      </p:sp>
      <p:sp>
        <p:nvSpPr>
          <p:cNvPr id="30" name="TextBox 29"/>
          <p:cNvSpPr txBox="1"/>
          <p:nvPr/>
        </p:nvSpPr>
        <p:spPr>
          <a:xfrm>
            <a:off x="4827498" y="5983134"/>
            <a:ext cx="1462395"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معماری سیستم</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SDG </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ملاحظات</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پیشنهادات</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ctr">
            <a:noAutofit/>
          </a:bodyPr>
          <a:lstStyle/>
          <a:p>
            <a:pPr algn="just" rtl="1">
              <a:lnSpc>
                <a:spcPct val="150000"/>
              </a:lnSpc>
            </a:pPr>
            <a:r>
              <a:rPr lang="fa-IR" sz="2800" b="1" u="sng" dirty="0">
                <a:cs typeface="B Nazanin" panose="00000400000000000000" pitchFamily="2" charset="-78"/>
              </a:rPr>
              <a:t>مسائل اجرایی </a:t>
            </a:r>
            <a:endParaRPr lang="fa-IR" sz="2800" b="1" u="sng" dirty="0" smtClean="0">
              <a:cs typeface="B Nazanin" panose="00000400000000000000" pitchFamily="2" charset="-78"/>
            </a:endParaRPr>
          </a:p>
          <a:p>
            <a:pPr marL="457200" indent="-457200" algn="just" rtl="1">
              <a:lnSpc>
                <a:spcPct val="150000"/>
              </a:lnSpc>
              <a:buFont typeface="Wingdings" panose="05000000000000000000" pitchFamily="2" charset="2"/>
              <a:buChar char="q"/>
            </a:pPr>
            <a:r>
              <a:rPr lang="fa-IR" sz="2800" dirty="0">
                <a:cs typeface="B Nazanin" panose="00000400000000000000" pitchFamily="2" charset="-78"/>
              </a:rPr>
              <a:t>بعد از اینکه برنامه نویس فایل تعریف سرور را برای مولد فرستاد، مولد ابتدا نحو آن را بررسی می کند. در صورت عدم مشاهده هیچ گونه خطایی، فایل های منبع برنامه مختلف </a:t>
            </a:r>
            <a:r>
              <a:rPr lang="fa-IR" sz="2800" dirty="0" smtClean="0">
                <a:cs typeface="B Nazanin" panose="00000400000000000000" pitchFamily="2" charset="-78"/>
              </a:rPr>
              <a:t>و</a:t>
            </a:r>
            <a:r>
              <a:rPr lang="en-US" sz="2800" dirty="0" smtClean="0">
                <a:cs typeface="B Nazanin" panose="00000400000000000000" pitchFamily="2" charset="-78"/>
              </a:rPr>
              <a:t> </a:t>
            </a:r>
            <a:r>
              <a:rPr lang="en-US" sz="2800" dirty="0" err="1" smtClean="0">
                <a:cs typeface="B Nazanin" panose="00000400000000000000" pitchFamily="2" charset="-78"/>
              </a:rPr>
              <a:t>Makefile</a:t>
            </a:r>
            <a:r>
              <a:rPr lang="en-US" sz="2800" dirty="0" smtClean="0">
                <a:cs typeface="B Nazanin" panose="00000400000000000000" pitchFamily="2" charset="-78"/>
              </a:rPr>
              <a:t> </a:t>
            </a:r>
            <a:r>
              <a:rPr lang="fa-IR" sz="2800" dirty="0">
                <a:cs typeface="B Nazanin" panose="00000400000000000000" pitchFamily="2" charset="-78"/>
              </a:rPr>
              <a:t>ساخته می شود. پردازش بعدی توسط میک </a:t>
            </a:r>
            <a:r>
              <a:rPr lang="fa-IR" sz="2800" dirty="0" smtClean="0">
                <a:cs typeface="B Nazanin" panose="00000400000000000000" pitchFamily="2" charset="-78"/>
              </a:rPr>
              <a:t>فایل</a:t>
            </a:r>
            <a:r>
              <a:rPr lang="en-US" sz="2800" dirty="0" smtClean="0">
                <a:cs typeface="B Nazanin" panose="00000400000000000000" pitchFamily="2" charset="-78"/>
              </a:rPr>
              <a:t> (</a:t>
            </a:r>
            <a:r>
              <a:rPr lang="en-US" sz="2800" dirty="0" err="1" smtClean="0">
                <a:cs typeface="B Nazanin" panose="00000400000000000000" pitchFamily="2" charset="-78"/>
              </a:rPr>
              <a:t>makefile</a:t>
            </a:r>
            <a:r>
              <a:rPr lang="en-US" sz="2800" dirty="0">
                <a:cs typeface="B Nazanin" panose="00000400000000000000" pitchFamily="2" charset="-78"/>
              </a:rPr>
              <a:t>) </a:t>
            </a:r>
            <a:r>
              <a:rPr lang="fa-IR" sz="2800" dirty="0">
                <a:cs typeface="B Nazanin" panose="00000400000000000000" pitchFamily="2" charset="-78"/>
              </a:rPr>
              <a:t>انجام می شود.  یعنی در هنگام استفاده از برنامه </a:t>
            </a:r>
            <a:r>
              <a:rPr lang="en-US" sz="2800" dirty="0">
                <a:cs typeface="B Nazanin" panose="00000400000000000000" pitchFamily="2" charset="-78"/>
              </a:rPr>
              <a:t>make ، </a:t>
            </a:r>
            <a:r>
              <a:rPr lang="fa-IR" sz="2800" dirty="0">
                <a:cs typeface="B Nazanin" panose="00000400000000000000" pitchFamily="2" charset="-78"/>
              </a:rPr>
              <a:t>فایلهای قابل اجرای سرور و ارباب رجوع ساخته خواهند شد.</a:t>
            </a:r>
            <a:endParaRPr lang="fa-IR" sz="28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32/38</a:t>
            </a:r>
            <a:endParaRPr lang="en-US" dirty="0"/>
          </a:p>
        </p:txBody>
      </p:sp>
    </p:spTree>
    <p:extLst>
      <p:ext uri="{BB962C8B-B14F-4D97-AF65-F5344CB8AC3E}">
        <p14:creationId xmlns:p14="http://schemas.microsoft.com/office/powerpoint/2010/main" val="29201078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ounded Rectangle 22"/>
          <p:cNvSpPr/>
          <p:nvPr/>
        </p:nvSpPr>
        <p:spPr>
          <a:xfrm>
            <a:off x="1557478" y="6436862"/>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8" name="TextBox 27"/>
          <p:cNvSpPr txBox="1"/>
          <p:nvPr/>
        </p:nvSpPr>
        <p:spPr>
          <a:xfrm>
            <a:off x="7796715" y="5991246"/>
            <a:ext cx="1171216"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مقدمه</a:t>
            </a:r>
            <a:endParaRPr lang="en-US" sz="2200" dirty="0">
              <a:solidFill>
                <a:schemeClr val="bg1"/>
              </a:solidFill>
              <a:cs typeface="B Nazanin" panose="00000400000000000000" pitchFamily="2" charset="-78"/>
            </a:endParaRPr>
          </a:p>
        </p:txBody>
      </p:sp>
      <p:sp>
        <p:nvSpPr>
          <p:cNvPr id="29" name="TextBox 28"/>
          <p:cNvSpPr txBox="1"/>
          <p:nvPr/>
        </p:nvSpPr>
        <p:spPr>
          <a:xfrm>
            <a:off x="6320357" y="5983134"/>
            <a:ext cx="1476358"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کار مرتبط</a:t>
            </a:r>
          </a:p>
        </p:txBody>
      </p:sp>
      <p:sp>
        <p:nvSpPr>
          <p:cNvPr id="30" name="TextBox 29"/>
          <p:cNvSpPr txBox="1"/>
          <p:nvPr/>
        </p:nvSpPr>
        <p:spPr>
          <a:xfrm>
            <a:off x="4827498" y="5983134"/>
            <a:ext cx="1462395" cy="400110"/>
          </a:xfrm>
          <a:prstGeom prst="rect">
            <a:avLst/>
          </a:prstGeom>
          <a:noFill/>
        </p:spPr>
        <p:txBody>
          <a:bodyPr wrap="square" rtlCol="0">
            <a:spAutoFit/>
          </a:bodyPr>
          <a:lstStyle/>
          <a:p>
            <a:pPr algn="ctr" rtl="1"/>
            <a:r>
              <a:rPr lang="fa-IR" sz="2000" dirty="0">
                <a:solidFill>
                  <a:schemeClr val="bg1"/>
                </a:solidFill>
                <a:cs typeface="B Nazanin" panose="00000400000000000000" pitchFamily="2" charset="-78"/>
              </a:rPr>
              <a:t>معماری سیستم</a:t>
            </a:r>
          </a:p>
        </p:txBody>
      </p:sp>
      <p:sp>
        <p:nvSpPr>
          <p:cNvPr id="31" name="TextBox 30"/>
          <p:cNvSpPr txBox="1"/>
          <p:nvPr/>
        </p:nvSpPr>
        <p:spPr>
          <a:xfrm>
            <a:off x="3439225" y="5994838"/>
            <a:ext cx="1381291"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en-US" sz="2200" dirty="0">
                <a:solidFill>
                  <a:schemeClr val="bg1"/>
                </a:solidFill>
                <a:cs typeface="B Nazanin" panose="00000400000000000000" pitchFamily="2" charset="-78"/>
              </a:rPr>
              <a:t>SDG </a:t>
            </a:r>
          </a:p>
        </p:txBody>
      </p:sp>
      <p:sp>
        <p:nvSpPr>
          <p:cNvPr id="32" name="TextBox 31"/>
          <p:cNvSpPr txBox="1"/>
          <p:nvPr/>
        </p:nvSpPr>
        <p:spPr>
          <a:xfrm>
            <a:off x="1733781" y="5983133"/>
            <a:ext cx="1670440" cy="430887"/>
          </a:xfrm>
          <a:prstGeom prst="rect">
            <a:avLst/>
          </a:prstGeom>
          <a:noFill/>
        </p:spPr>
        <p:txBody>
          <a:bodyPr wrap="square" rtlCol="0">
            <a:spAutoFit/>
          </a:bodyPr>
          <a:lstStyle/>
          <a:p>
            <a:pPr algn="ctr" rtl="1"/>
            <a:r>
              <a:rPr lang="fa-IR" sz="2200" dirty="0">
                <a:solidFill>
                  <a:schemeClr val="bg1"/>
                </a:solidFill>
                <a:cs typeface="B Nazanin" panose="00000400000000000000" pitchFamily="2" charset="-78"/>
              </a:rPr>
              <a:t>ملاحظات</a:t>
            </a:r>
            <a:endParaRPr lang="en-US" sz="2200" dirty="0">
              <a:solidFill>
                <a:schemeClr val="bg1"/>
              </a:solidFill>
              <a:cs typeface="B Nazanin" panose="00000400000000000000" pitchFamily="2" charset="-78"/>
            </a:endParaRPr>
          </a:p>
        </p:txBody>
      </p:sp>
      <p:sp>
        <p:nvSpPr>
          <p:cNvPr id="33" name="TextBox 32"/>
          <p:cNvSpPr txBox="1"/>
          <p:nvPr/>
        </p:nvSpPr>
        <p:spPr>
          <a:xfrm>
            <a:off x="226959" y="5967890"/>
            <a:ext cx="1506821" cy="430887"/>
          </a:xfrm>
          <a:prstGeom prst="rect">
            <a:avLst/>
          </a:prstGeom>
          <a:noFill/>
        </p:spPr>
        <p:txBody>
          <a:bodyPr wrap="square" rtlCol="0">
            <a:spAutoFit/>
          </a:bodyPr>
          <a:lstStyle/>
          <a:p>
            <a:pPr algn="ctr" rtl="1"/>
            <a:r>
              <a:rPr lang="fa-IR" sz="2200" dirty="0" smtClean="0">
                <a:solidFill>
                  <a:schemeClr val="bg1"/>
                </a:solidFill>
                <a:cs typeface="B Nazanin" panose="00000400000000000000" pitchFamily="2" charset="-78"/>
              </a:rPr>
              <a:t>پیشنهادات</a:t>
            </a:r>
            <a:endParaRPr lang="en-US" sz="2200" dirty="0">
              <a:solidFill>
                <a:schemeClr val="bg1"/>
              </a:solidFill>
              <a:cs typeface="B Nazanin" panose="00000400000000000000" pitchFamily="2" charset="-78"/>
            </a:endParaRPr>
          </a:p>
        </p:txBody>
      </p:sp>
      <p:sp>
        <p:nvSpPr>
          <p:cNvPr id="34" name="Rounded Rectangle 33"/>
          <p:cNvSpPr/>
          <p:nvPr/>
        </p:nvSpPr>
        <p:spPr>
          <a:xfrm>
            <a:off x="3289046" y="642926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5" name="Rounded Rectangle 34"/>
          <p:cNvSpPr/>
          <p:nvPr/>
        </p:nvSpPr>
        <p:spPr>
          <a:xfrm>
            <a:off x="4680310" y="6422133"/>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Rounded Rectangle 35"/>
          <p:cNvSpPr/>
          <p:nvPr/>
        </p:nvSpPr>
        <p:spPr>
          <a:xfrm>
            <a:off x="6137516" y="6409910"/>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7" name="Rounded Rectangle 36"/>
          <p:cNvSpPr/>
          <p:nvPr/>
        </p:nvSpPr>
        <p:spPr>
          <a:xfrm>
            <a:off x="7754082" y="641899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chor="b">
            <a:noAutofit/>
          </a:bodyPr>
          <a:lstStyle/>
          <a:p>
            <a:pPr algn="just" rtl="1">
              <a:lnSpc>
                <a:spcPct val="150000"/>
              </a:lnSpc>
            </a:pPr>
            <a:r>
              <a:rPr lang="fa-IR" sz="2400" dirty="0">
                <a:cs typeface="B Nazanin" panose="00000400000000000000" pitchFamily="2" charset="-78"/>
              </a:rPr>
              <a:t>شکل </a:t>
            </a:r>
            <a:r>
              <a:rPr lang="fa-IR" sz="2400" dirty="0" smtClean="0">
                <a:cs typeface="B Nazanin" panose="00000400000000000000" pitchFamily="2" charset="-78"/>
              </a:rPr>
              <a:t>3 </a:t>
            </a:r>
            <a:r>
              <a:rPr lang="fa-IR" sz="2400" dirty="0">
                <a:cs typeface="B Nazanin" panose="00000400000000000000" pitchFamily="2" charset="-78"/>
              </a:rPr>
              <a:t>ساختار پردازش را نشان می دهد. خط چین ها، اعمال اختیاری را نشان می دهند.</a:t>
            </a:r>
            <a:endParaRPr lang="fa-IR" sz="2400" dirty="0" smtClean="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Action Button: Return 21">
            <a:hlinkClick r:id="" action="ppaction://hlinkshowjump?jump=lastslideviewed" highlightClick="1"/>
          </p:cNvPr>
          <p:cNvSpPr/>
          <p:nvPr/>
        </p:nvSpPr>
        <p:spPr>
          <a:xfrm>
            <a:off x="757989" y="5266366"/>
            <a:ext cx="457200" cy="486236"/>
          </a:xfrm>
          <a:prstGeom prst="actionButtonReturn">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33/38</a:t>
            </a:r>
            <a:endParaRPr lang="en-US" dirty="0"/>
          </a:p>
        </p:txBody>
      </p:sp>
      <p:pic>
        <p:nvPicPr>
          <p:cNvPr id="25" name="Picture 24"/>
          <p:cNvPicPr/>
          <p:nvPr/>
        </p:nvPicPr>
        <p:blipFill>
          <a:blip r:embed="rId2"/>
          <a:stretch>
            <a:fillRect/>
          </a:stretch>
        </p:blipFill>
        <p:spPr>
          <a:xfrm>
            <a:off x="1871921" y="304127"/>
            <a:ext cx="5400159" cy="4177721"/>
          </a:xfrm>
          <a:prstGeom prst="rect">
            <a:avLst/>
          </a:prstGeom>
        </p:spPr>
      </p:pic>
    </p:spTree>
    <p:extLst>
      <p:ext uri="{BB962C8B-B14F-4D97-AF65-F5344CB8AC3E}">
        <p14:creationId xmlns:p14="http://schemas.microsoft.com/office/powerpoint/2010/main" val="58334018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198</Words>
  <Application>Microsoft Office PowerPoint</Application>
  <PresentationFormat>On-screen Show (4:3)</PresentationFormat>
  <Paragraphs>36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 Nazanin</vt:lpstr>
      <vt:lpstr>Calibri</vt:lpstr>
      <vt:lpstr>Calibri Light</vt:lpstr>
      <vt:lpstr>Wingdings</vt:lpstr>
      <vt:lpstr>7_Office Theme</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2017-03-04T09:12:02Z</dcterms:modified>
</cp:coreProperties>
</file>