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3" d="100"/>
          <a:sy n="73" d="100"/>
        </p:scale>
        <p:origin x="81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b="1" dirty="0" smtClean="0">
                <a:solidFill>
                  <a:schemeClr val="bg1"/>
                </a:solidFill>
                <a:cs typeface="B Nazanin" panose="00000400000000000000" pitchFamily="2" charset="-78"/>
              </a:rPr>
              <a:t>مقدمه</a:t>
            </a:r>
            <a:endParaRPr lang="en-US" sz="2200" b="1"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b="1" dirty="0">
                <a:solidFill>
                  <a:schemeClr val="bg1"/>
                </a:solidFill>
                <a:cs typeface="B Nazanin" panose="00000400000000000000" pitchFamily="2" charset="-78"/>
              </a:rPr>
              <a:t>پیشینه</a:t>
            </a:r>
            <a:endParaRPr lang="en-US" sz="2200"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b="1" dirty="0">
                <a:solidFill>
                  <a:schemeClr val="bg1"/>
                </a:solidFill>
                <a:cs typeface="B Nazanin" panose="00000400000000000000" pitchFamily="2" charset="-78"/>
              </a:rPr>
              <a:t>ACO-Stacking</a:t>
            </a:r>
          </a:p>
        </p:txBody>
      </p:sp>
      <p:sp>
        <p:nvSpPr>
          <p:cNvPr id="31" name="TextBox 30"/>
          <p:cNvSpPr txBox="1"/>
          <p:nvPr/>
        </p:nvSpPr>
        <p:spPr>
          <a:xfrm>
            <a:off x="3344161" y="5994838"/>
            <a:ext cx="1476356"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کاربرد داده کاوی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b="1" dirty="0" smtClean="0">
                <a:solidFill>
                  <a:schemeClr val="bg1"/>
                </a:solidFill>
                <a:cs typeface="B Nazanin" panose="00000400000000000000" pitchFamily="2" charset="-78"/>
              </a:rPr>
              <a:t>نتیجه گیری</a:t>
            </a:r>
            <a:endParaRPr lang="en-US" sz="2200" b="1"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b="1" dirty="0" smtClean="0">
                <a:solidFill>
                  <a:schemeClr val="bg1"/>
                </a:solidFill>
                <a:cs typeface="B Nazanin" panose="00000400000000000000" pitchFamily="2" charset="-78"/>
              </a:rPr>
              <a:t>پیشنهادات</a:t>
            </a:r>
            <a:endParaRPr lang="en-US" sz="22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7200" b="1" dirty="0">
                <a:effectLst>
                  <a:outerShdw blurRad="38100" dist="38100" dir="2700000" algn="tl">
                    <a:srgbClr val="000000">
                      <a:alpha val="43137"/>
                    </a:srgbClr>
                  </a:outerShdw>
                </a:effectLst>
                <a:cs typeface="B Nazanin" panose="00000400000000000000" pitchFamily="2" charset="-78"/>
              </a:rPr>
              <a:t>شیوه </a:t>
            </a:r>
            <a:r>
              <a:rPr lang="en-US" sz="7200" b="1" dirty="0">
                <a:effectLst>
                  <a:outerShdw blurRad="38100" dist="38100" dir="2700000" algn="tl">
                    <a:srgbClr val="000000">
                      <a:alpha val="43137"/>
                    </a:srgbClr>
                  </a:outerShdw>
                </a:effectLst>
                <a:cs typeface="B Nazanin" panose="00000400000000000000" pitchFamily="2" charset="-78"/>
              </a:rPr>
              <a:t>ACO-Stacking </a:t>
            </a:r>
            <a:endParaRPr lang="fa-IR" sz="72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20/41</a:t>
            </a:r>
            <a:endParaRPr lang="en-US" dirty="0"/>
          </a:p>
        </p:txBody>
      </p:sp>
    </p:spTree>
    <p:extLst>
      <p:ext uri="{BB962C8B-B14F-4D97-AF65-F5344CB8AC3E}">
        <p14:creationId xmlns:p14="http://schemas.microsoft.com/office/powerpoint/2010/main" val="29931345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b="1" dirty="0" smtClean="0">
                <a:solidFill>
                  <a:schemeClr val="bg1"/>
                </a:solidFill>
                <a:cs typeface="B Nazanin" panose="00000400000000000000" pitchFamily="2" charset="-78"/>
              </a:rPr>
              <a:t>مقدمه</a:t>
            </a:r>
            <a:endParaRPr lang="en-US" sz="2200" b="1"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b="1" dirty="0">
                <a:solidFill>
                  <a:schemeClr val="bg1"/>
                </a:solidFill>
                <a:cs typeface="B Nazanin" panose="00000400000000000000" pitchFamily="2" charset="-78"/>
              </a:rPr>
              <a:t>پیشینه</a:t>
            </a:r>
            <a:endParaRPr lang="en-US" sz="2200"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b="1" dirty="0">
                <a:solidFill>
                  <a:schemeClr val="bg1"/>
                </a:solidFill>
                <a:cs typeface="B Nazanin" panose="00000400000000000000" pitchFamily="2" charset="-78"/>
              </a:rPr>
              <a:t>ACO-Stacking</a:t>
            </a:r>
          </a:p>
        </p:txBody>
      </p:sp>
      <p:sp>
        <p:nvSpPr>
          <p:cNvPr id="31" name="TextBox 30"/>
          <p:cNvSpPr txBox="1"/>
          <p:nvPr/>
        </p:nvSpPr>
        <p:spPr>
          <a:xfrm>
            <a:off x="3344161" y="5994838"/>
            <a:ext cx="1476356"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کاربرد داده کاوی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b="1" dirty="0" smtClean="0">
                <a:solidFill>
                  <a:schemeClr val="bg1"/>
                </a:solidFill>
                <a:cs typeface="B Nazanin" panose="00000400000000000000" pitchFamily="2" charset="-78"/>
              </a:rPr>
              <a:t>نتیجه گیری</a:t>
            </a:r>
            <a:endParaRPr lang="en-US" sz="2200" b="1"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b="1" dirty="0" smtClean="0">
                <a:solidFill>
                  <a:schemeClr val="bg1"/>
                </a:solidFill>
                <a:cs typeface="B Nazanin" panose="00000400000000000000" pitchFamily="2" charset="-78"/>
              </a:rPr>
              <a:t>پیشنهادات</a:t>
            </a:r>
            <a:endParaRPr lang="en-US" sz="22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É"/>
            </a:pPr>
            <a:r>
              <a:rPr lang="fa-IR" sz="2800" dirty="0">
                <a:cs typeface="B Nazanin" panose="00000400000000000000" pitchFamily="2" charset="-78"/>
              </a:rPr>
              <a:t>برای ساخت </a:t>
            </a:r>
            <a:r>
              <a:rPr lang="en-US" sz="2800" dirty="0">
                <a:cs typeface="B Nazanin" panose="00000400000000000000" pitchFamily="2" charset="-78"/>
              </a:rPr>
              <a:t>ACO-Stacking ، </a:t>
            </a:r>
            <a:r>
              <a:rPr lang="fa-IR" sz="2800" dirty="0">
                <a:cs typeface="B Nazanin" panose="00000400000000000000" pitchFamily="2" charset="-78"/>
              </a:rPr>
              <a:t>مجموعه کاندیدهای طبقه بند </a:t>
            </a:r>
            <a:r>
              <a:rPr lang="fa-IR" sz="2800" dirty="0" smtClean="0">
                <a:cs typeface="B Nazanin" panose="00000400000000000000" pitchFamily="2" charset="-78"/>
              </a:rPr>
              <a:t>سطح </a:t>
            </a:r>
            <a:r>
              <a:rPr lang="fa-IR" sz="2800" dirty="0">
                <a:cs typeface="B Nazanin" panose="00000400000000000000" pitchFamily="2" charset="-78"/>
              </a:rPr>
              <a:t>پایه و مجموعه کاندیدهای طبقه بند </a:t>
            </a:r>
            <a:r>
              <a:rPr lang="fa-IR" sz="2800" dirty="0" smtClean="0">
                <a:cs typeface="B Nazanin" panose="00000400000000000000" pitchFamily="2" charset="-78"/>
              </a:rPr>
              <a:t>متا </a:t>
            </a:r>
            <a:r>
              <a:rPr lang="fa-IR" sz="2800" dirty="0">
                <a:cs typeface="B Nazanin" panose="00000400000000000000" pitchFamily="2" charset="-78"/>
              </a:rPr>
              <a:t>و همچنین مجموعه های آموزشی ، مجموعه های ارزیابی و مجموعه تست مطرح شده اند.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21/41</a:t>
            </a:r>
            <a:endParaRPr lang="en-US" dirty="0"/>
          </a:p>
        </p:txBody>
      </p:sp>
    </p:spTree>
    <p:extLst>
      <p:ext uri="{BB962C8B-B14F-4D97-AF65-F5344CB8AC3E}">
        <p14:creationId xmlns:p14="http://schemas.microsoft.com/office/powerpoint/2010/main" val="180329584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b="1" dirty="0" smtClean="0">
                <a:solidFill>
                  <a:schemeClr val="bg1"/>
                </a:solidFill>
                <a:cs typeface="B Nazanin" panose="00000400000000000000" pitchFamily="2" charset="-78"/>
              </a:rPr>
              <a:t>مقدمه</a:t>
            </a:r>
            <a:endParaRPr lang="en-US" sz="2200" b="1"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b="1" dirty="0">
                <a:solidFill>
                  <a:schemeClr val="bg1"/>
                </a:solidFill>
                <a:cs typeface="B Nazanin" panose="00000400000000000000" pitchFamily="2" charset="-78"/>
              </a:rPr>
              <a:t>پیشینه</a:t>
            </a:r>
            <a:endParaRPr lang="en-US" sz="2200"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b="1" dirty="0">
                <a:solidFill>
                  <a:schemeClr val="bg1"/>
                </a:solidFill>
                <a:cs typeface="B Nazanin" panose="00000400000000000000" pitchFamily="2" charset="-78"/>
              </a:rPr>
              <a:t>ACO-Stacking</a:t>
            </a:r>
          </a:p>
        </p:txBody>
      </p:sp>
      <p:sp>
        <p:nvSpPr>
          <p:cNvPr id="31" name="TextBox 30"/>
          <p:cNvSpPr txBox="1"/>
          <p:nvPr/>
        </p:nvSpPr>
        <p:spPr>
          <a:xfrm>
            <a:off x="3344161" y="5994838"/>
            <a:ext cx="1476356"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کاربرد داده کاوی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b="1" dirty="0" smtClean="0">
                <a:solidFill>
                  <a:schemeClr val="bg1"/>
                </a:solidFill>
                <a:cs typeface="B Nazanin" panose="00000400000000000000" pitchFamily="2" charset="-78"/>
              </a:rPr>
              <a:t>نتیجه گیری</a:t>
            </a:r>
            <a:endParaRPr lang="en-US" sz="2200" b="1"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b="1" dirty="0" smtClean="0">
                <a:solidFill>
                  <a:schemeClr val="bg1"/>
                </a:solidFill>
                <a:cs typeface="B Nazanin" panose="00000400000000000000" pitchFamily="2" charset="-78"/>
              </a:rPr>
              <a:t>پیشنهادات</a:t>
            </a:r>
            <a:endParaRPr lang="en-US" sz="22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É"/>
            </a:pPr>
            <a:r>
              <a:rPr lang="fa-IR" sz="2800" dirty="0">
                <a:cs typeface="B Nazanin" panose="00000400000000000000" pitchFamily="2" charset="-78"/>
              </a:rPr>
              <a:t>مدل انباشته سازی با طبقه بند های سطح پایه و طبقه بند متا پیکره بندی شده است. سپس این انباشته سازی با مجموعه های آموزشی، آموزش و با مجموعه های ارزیابی، ارزیابی شده است. اگر بسته مسیر جدید بهتر از بسته موجود باشد، آنگاه جای خود را به بسته موجود می دهد. در غیر این صورت، بسته مسیر موجود این مورچه تغییر نمی کند. در پایان، پیکره بندی بهترین مورچه پیکره بندی نهایی شیوه خواهد بود. بالاخره این پیکره بندی با استفاده از مجموعه تست، تست می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22/41</a:t>
            </a:r>
            <a:endParaRPr lang="en-US" dirty="0"/>
          </a:p>
        </p:txBody>
      </p:sp>
    </p:spTree>
    <p:extLst>
      <p:ext uri="{BB962C8B-B14F-4D97-AF65-F5344CB8AC3E}">
        <p14:creationId xmlns:p14="http://schemas.microsoft.com/office/powerpoint/2010/main" val="41005576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b="1" dirty="0" smtClean="0">
                <a:solidFill>
                  <a:schemeClr val="bg1"/>
                </a:solidFill>
                <a:cs typeface="B Nazanin" panose="00000400000000000000" pitchFamily="2" charset="-78"/>
              </a:rPr>
              <a:t>مقدمه</a:t>
            </a:r>
            <a:endParaRPr lang="en-US" sz="2200" b="1"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b="1" dirty="0">
                <a:solidFill>
                  <a:schemeClr val="bg1"/>
                </a:solidFill>
                <a:cs typeface="B Nazanin" panose="00000400000000000000" pitchFamily="2" charset="-78"/>
              </a:rPr>
              <a:t>پیشینه</a:t>
            </a:r>
            <a:endParaRPr lang="en-US" sz="2200"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b="1" dirty="0">
                <a:solidFill>
                  <a:schemeClr val="bg1"/>
                </a:solidFill>
                <a:cs typeface="B Nazanin" panose="00000400000000000000" pitchFamily="2" charset="-78"/>
              </a:rPr>
              <a:t>ACO-Stacking</a:t>
            </a:r>
          </a:p>
        </p:txBody>
      </p:sp>
      <p:sp>
        <p:nvSpPr>
          <p:cNvPr id="31" name="TextBox 30"/>
          <p:cNvSpPr txBox="1"/>
          <p:nvPr/>
        </p:nvSpPr>
        <p:spPr>
          <a:xfrm>
            <a:off x="3344161" y="5994838"/>
            <a:ext cx="1476356"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کاربرد داده کاوی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b="1" dirty="0" smtClean="0">
                <a:solidFill>
                  <a:schemeClr val="bg1"/>
                </a:solidFill>
                <a:cs typeface="B Nazanin" panose="00000400000000000000" pitchFamily="2" charset="-78"/>
              </a:rPr>
              <a:t>نتیجه گیری</a:t>
            </a:r>
            <a:endParaRPr lang="en-US" sz="2200" b="1"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b="1" dirty="0" smtClean="0">
                <a:solidFill>
                  <a:schemeClr val="bg1"/>
                </a:solidFill>
                <a:cs typeface="B Nazanin" panose="00000400000000000000" pitchFamily="2" charset="-78"/>
              </a:rPr>
              <a:t>پیشنهادات</a:t>
            </a:r>
            <a:endParaRPr lang="en-US" sz="22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b">
            <a:noAutofit/>
          </a:bodyPr>
          <a:lstStyle/>
          <a:p>
            <a:pPr algn="ctr" rtl="1">
              <a:lnSpc>
                <a:spcPct val="150000"/>
              </a:lnSpc>
            </a:pPr>
            <a:r>
              <a:rPr lang="fa-IR" sz="2800" dirty="0" smtClean="0">
                <a:cs typeface="B Nazanin" panose="00000400000000000000" pitchFamily="2" charset="-78"/>
              </a:rPr>
              <a:t>شکل </a:t>
            </a:r>
            <a:r>
              <a:rPr lang="fa-IR" sz="2800" dirty="0">
                <a:cs typeface="B Nazanin" panose="00000400000000000000" pitchFamily="2" charset="-78"/>
              </a:rPr>
              <a:t>1. روند کلی </a:t>
            </a:r>
            <a:r>
              <a:rPr lang="en-US" sz="2800" dirty="0">
                <a:cs typeface="B Nazanin" panose="00000400000000000000" pitchFamily="2" charset="-78"/>
              </a:rPr>
              <a:t>ACO-Stacking</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23/41</a:t>
            </a:r>
            <a:endParaRPr lang="en-US" dirty="0"/>
          </a:p>
        </p:txBody>
      </p:sp>
      <p:pic>
        <p:nvPicPr>
          <p:cNvPr id="25" name="Picture 24"/>
          <p:cNvPicPr/>
          <p:nvPr/>
        </p:nvPicPr>
        <p:blipFill>
          <a:blip r:embed="rId2"/>
          <a:stretch>
            <a:fillRect/>
          </a:stretch>
        </p:blipFill>
        <p:spPr>
          <a:xfrm>
            <a:off x="1196452" y="411784"/>
            <a:ext cx="6751096" cy="3760971"/>
          </a:xfrm>
          <a:prstGeom prst="rect">
            <a:avLst/>
          </a:prstGeom>
        </p:spPr>
      </p:pic>
    </p:spTree>
    <p:extLst>
      <p:ext uri="{BB962C8B-B14F-4D97-AF65-F5344CB8AC3E}">
        <p14:creationId xmlns:p14="http://schemas.microsoft.com/office/powerpoint/2010/main" val="168001820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182</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3</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2017-03-04T14:12:27Z</dcterms:modified>
</cp:coreProperties>
</file>