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635" autoAdjust="0"/>
    <p:restoredTop sz="94660"/>
  </p:normalViewPr>
  <p:slideViewPr>
    <p:cSldViewPr snapToGrid="0">
      <p:cViewPr varScale="1">
        <p:scale>
          <a:sx n="59" d="100"/>
          <a:sy n="59" d="100"/>
        </p:scale>
        <p:origin x="42" y="35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2/28/2017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2/28/2017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2/28/2017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2/28/2017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2/28/2017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2/28/2017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2/28/2017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2/28/2017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2/28/2017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2/28/2017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2/28/2017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2/28/2017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369332"/>
          </a:xfrm>
          <a:prstGeom prst="rect">
            <a:avLst/>
          </a:prstGeom>
          <a:noFill/>
        </p:spPr>
        <p:txBody>
          <a:bodyPr wrap="square" rtlCol="0">
            <a:spAutoFit/>
          </a:bodyPr>
          <a:lstStyle/>
          <a:p>
            <a:pPr algn="ctr" rtl="1"/>
            <a:r>
              <a:rPr lang="fa-IR" b="1" dirty="0" smtClean="0">
                <a:solidFill>
                  <a:schemeClr val="bg1"/>
                </a:solidFill>
                <a:cs typeface="B Nazanin" panose="00000400000000000000" pitchFamily="2" charset="-78"/>
              </a:rPr>
              <a:t>مقدمه</a:t>
            </a:r>
            <a:endParaRPr lang="en-US" b="1" dirty="0">
              <a:solidFill>
                <a:schemeClr val="bg1"/>
              </a:solidFill>
              <a:cs typeface="B Nazanin" panose="00000400000000000000" pitchFamily="2" charset="-78"/>
            </a:endParaRPr>
          </a:p>
        </p:txBody>
      </p:sp>
      <p:sp>
        <p:nvSpPr>
          <p:cNvPr id="30" name="TextBox 29"/>
          <p:cNvSpPr txBox="1"/>
          <p:nvPr/>
        </p:nvSpPr>
        <p:spPr>
          <a:xfrm>
            <a:off x="4827498" y="5983134"/>
            <a:ext cx="1462395" cy="338554"/>
          </a:xfrm>
          <a:prstGeom prst="rect">
            <a:avLst/>
          </a:prstGeom>
          <a:noFill/>
        </p:spPr>
        <p:txBody>
          <a:bodyPr wrap="square" rtlCol="0">
            <a:spAutoFit/>
          </a:bodyPr>
          <a:lstStyle/>
          <a:p>
            <a:pPr lvl="0" algn="ctr" rtl="1"/>
            <a:r>
              <a:rPr lang="fa-IR" sz="1600" b="1" dirty="0">
                <a:solidFill>
                  <a:prstClr val="white"/>
                </a:solidFill>
              </a:rPr>
              <a:t>مدیریت آب سنتی</a:t>
            </a:r>
            <a:endParaRPr lang="en-US" sz="1600" dirty="0">
              <a:solidFill>
                <a:prstClr val="white"/>
              </a:solidFill>
              <a:cs typeface="B Nazanin" panose="00000400000000000000" pitchFamily="2" charset="-78"/>
            </a:endParaRPr>
          </a:p>
        </p:txBody>
      </p:sp>
      <p:sp>
        <p:nvSpPr>
          <p:cNvPr id="31" name="TextBox 30"/>
          <p:cNvSpPr txBox="1"/>
          <p:nvPr/>
        </p:nvSpPr>
        <p:spPr>
          <a:xfrm>
            <a:off x="3439225" y="5994838"/>
            <a:ext cx="1381291" cy="338554"/>
          </a:xfrm>
          <a:prstGeom prst="rect">
            <a:avLst/>
          </a:prstGeom>
          <a:noFill/>
        </p:spPr>
        <p:txBody>
          <a:bodyPr wrap="square" rtlCol="0">
            <a:spAutoFit/>
          </a:bodyPr>
          <a:lstStyle/>
          <a:p>
            <a:pPr lvl="0" algn="ctr" rtl="1"/>
            <a:r>
              <a:rPr lang="fa-IR" sz="1600" b="1" dirty="0">
                <a:solidFill>
                  <a:prstClr val="white"/>
                </a:solidFill>
              </a:rPr>
              <a:t>مدیریت آب مدرن </a:t>
            </a:r>
            <a:endParaRPr lang="en-US" sz="1600" dirty="0">
              <a:solidFill>
                <a:prstClr val="white"/>
              </a:solidFill>
              <a:cs typeface="B Nazanin" panose="00000400000000000000" pitchFamily="2" charset="-78"/>
            </a:endParaRPr>
          </a:p>
        </p:txBody>
      </p:sp>
      <p:sp>
        <p:nvSpPr>
          <p:cNvPr id="32" name="TextBox 31"/>
          <p:cNvSpPr txBox="1"/>
          <p:nvPr/>
        </p:nvSpPr>
        <p:spPr>
          <a:xfrm>
            <a:off x="1733781" y="5983133"/>
            <a:ext cx="1670440" cy="584775"/>
          </a:xfrm>
          <a:prstGeom prst="rect">
            <a:avLst/>
          </a:prstGeom>
          <a:noFill/>
        </p:spPr>
        <p:txBody>
          <a:bodyPr wrap="square" rtlCol="0">
            <a:spAutoFit/>
          </a:bodyPr>
          <a:lstStyle/>
          <a:p>
            <a:pPr lvl="0" algn="ctr" rtl="1"/>
            <a:r>
              <a:rPr lang="fa-IR" sz="1600" b="1" dirty="0">
                <a:solidFill>
                  <a:prstClr val="white"/>
                </a:solidFill>
              </a:rPr>
              <a:t>خروج حاکمیت؛</a:t>
            </a:r>
          </a:p>
          <a:p>
            <a:pPr lvl="0" algn="ctr" rtl="1"/>
            <a:r>
              <a:rPr lang="fa-IR" sz="1600" b="1" dirty="0">
                <a:solidFill>
                  <a:prstClr val="white"/>
                </a:solidFill>
              </a:rPr>
              <a:t> ورود دولت </a:t>
            </a:r>
            <a:endParaRPr lang="en-US" sz="1600" dirty="0">
              <a:solidFill>
                <a:prstClr val="white"/>
              </a:solidFill>
              <a:cs typeface="B Nazanin" panose="00000400000000000000" pitchFamily="2" charset="-78"/>
            </a:endParaRPr>
          </a:p>
        </p:txBody>
      </p:sp>
      <p:sp>
        <p:nvSpPr>
          <p:cNvPr id="33" name="TextBox 32"/>
          <p:cNvSpPr txBox="1"/>
          <p:nvPr/>
        </p:nvSpPr>
        <p:spPr>
          <a:xfrm>
            <a:off x="226959" y="5967890"/>
            <a:ext cx="1506821" cy="338554"/>
          </a:xfrm>
          <a:prstGeom prst="rect">
            <a:avLst/>
          </a:prstGeom>
          <a:noFill/>
        </p:spPr>
        <p:txBody>
          <a:bodyPr wrap="square" rtlCol="0">
            <a:spAutoFit/>
          </a:bodyPr>
          <a:lstStyle/>
          <a:p>
            <a:pPr lvl="0" algn="ctr" rtl="1"/>
            <a:r>
              <a:rPr lang="fa-IR" sz="1600" b="1" dirty="0">
                <a:solidFill>
                  <a:prstClr val="white"/>
                </a:solidFill>
              </a:rPr>
              <a:t>نتیجه گیری </a:t>
            </a:r>
            <a:endParaRPr lang="en-US" sz="1600" dirty="0">
              <a:solidFill>
                <a:prstClr val="white"/>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r" rtl="1"/>
            <a:endParaRPr lang="fa-IR" sz="2400" dirty="0" smtClean="0">
              <a:effectLst>
                <a:outerShdw blurRad="38100" dist="38100" dir="2700000" algn="tl">
                  <a:srgbClr val="000000">
                    <a:alpha val="43137"/>
                  </a:srgbClr>
                </a:outerShdw>
              </a:effectLst>
              <a:cs typeface="B Nazanin" panose="00000400000000000000" pitchFamily="2" charset="-78"/>
            </a:endParaRPr>
          </a:p>
          <a:p>
            <a:pPr algn="ctr" rtl="1"/>
            <a:r>
              <a:rPr lang="fa-IR" sz="5400" b="1" dirty="0">
                <a:cs typeface="B Nazanin" panose="00000400000000000000" pitchFamily="2" charset="-78"/>
              </a:rPr>
              <a:t>رهایی از </a:t>
            </a:r>
            <a:r>
              <a:rPr lang="fa-IR" sz="5400" b="1" dirty="0" smtClean="0">
                <a:cs typeface="B Nazanin" panose="00000400000000000000" pitchFamily="2" charset="-78"/>
              </a:rPr>
              <a:t>پشمینگی</a:t>
            </a:r>
          </a:p>
          <a:p>
            <a:pPr algn="r" rtl="1"/>
            <a:endParaRPr lang="fa-IR" sz="2400" b="1" dirty="0">
              <a:effectLst>
                <a:outerShdw blurRad="38100" dist="38100" dir="2700000" algn="tl">
                  <a:srgbClr val="000000">
                    <a:alpha val="43137"/>
                  </a:srgbClr>
                </a:outerShdw>
              </a:effectLst>
              <a:cs typeface="B Nazanin" panose="00000400000000000000" pitchFamily="2" charset="-78"/>
            </a:endParaRPr>
          </a:p>
          <a:p>
            <a:pPr marL="457200" indent="-457200" algn="just" rtl="1">
              <a:lnSpc>
                <a:spcPct val="150000"/>
              </a:lnSpc>
              <a:buFont typeface="Arial" panose="020B0604020202020204" pitchFamily="34" charset="0"/>
              <a:buChar char="•"/>
            </a:pPr>
            <a:r>
              <a:rPr lang="fa-IR" sz="2800" dirty="0">
                <a:cs typeface="B Nazanin" panose="00000400000000000000" pitchFamily="2" charset="-78"/>
              </a:rPr>
              <a:t>پدران موسس علوم اجتماعی به اختلافات دوگانه نگر علاقه مند می باشند. اما در مورد فرض دوگانه نگری مشکلات جدی وجود دارد. اولاً، امکان طرح اختلافات مختلف روی یکدیگر میسر نمی باشد </a:t>
            </a:r>
            <a:r>
              <a:rPr lang="fa-IR" sz="2800" dirty="0" smtClean="0">
                <a:cs typeface="B Nazanin" panose="00000400000000000000" pitchFamily="2" charset="-78"/>
              </a:rPr>
              <a:t>. </a:t>
            </a:r>
            <a:r>
              <a:rPr lang="fa-IR" sz="2800" dirty="0">
                <a:cs typeface="B Nazanin" panose="00000400000000000000" pitchFamily="2" charset="-78"/>
              </a:rPr>
              <a:t>ثانیاً، هر یک از طرح های دوگانه نگری زمانی که در مقابل تشخیص طولانی مدت در میان اقتصاددانان و دانشمندان سیاسی تنظیم </a:t>
            </a:r>
            <a:r>
              <a:rPr lang="fa-IR" sz="2800" dirty="0" smtClean="0">
                <a:cs typeface="B Nazanin" panose="00000400000000000000" pitchFamily="2" charset="-78"/>
              </a:rPr>
              <a:t>شوند.</a:t>
            </a:r>
            <a:endParaRPr lang="fa-IR" sz="2800" b="1"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4</a:t>
            </a:r>
            <a:r>
              <a:rPr lang="en-US" sz="2400" dirty="0" smtClean="0"/>
              <a:t>/</a:t>
            </a:r>
            <a:r>
              <a:rPr lang="fa-IR" sz="2400" dirty="0" smtClean="0"/>
              <a:t>27</a:t>
            </a:r>
            <a:endParaRPr lang="en-US" dirty="0"/>
          </a:p>
        </p:txBody>
      </p:sp>
      <p:sp>
        <p:nvSpPr>
          <p:cNvPr id="25" name="TextBox 24"/>
          <p:cNvSpPr txBox="1"/>
          <p:nvPr/>
        </p:nvSpPr>
        <p:spPr>
          <a:xfrm>
            <a:off x="6320357" y="5983134"/>
            <a:ext cx="1476358" cy="33855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1600" b="1" dirty="0">
                <a:solidFill>
                  <a:schemeClr val="bg1"/>
                </a:solidFill>
              </a:rPr>
              <a:t>رهایی از پشمینگی</a:t>
            </a:r>
            <a:endParaRPr lang="en-US" sz="16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1164688674"/>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369332"/>
          </a:xfrm>
          <a:prstGeom prst="rect">
            <a:avLst/>
          </a:prstGeom>
          <a:noFill/>
        </p:spPr>
        <p:txBody>
          <a:bodyPr wrap="square" rtlCol="0">
            <a:spAutoFit/>
          </a:bodyPr>
          <a:lstStyle/>
          <a:p>
            <a:pPr algn="ctr" rtl="1"/>
            <a:r>
              <a:rPr lang="fa-IR" b="1" dirty="0" smtClean="0">
                <a:solidFill>
                  <a:schemeClr val="bg1"/>
                </a:solidFill>
                <a:cs typeface="B Nazanin" panose="00000400000000000000" pitchFamily="2" charset="-78"/>
              </a:rPr>
              <a:t>مقدمه</a:t>
            </a:r>
            <a:endParaRPr lang="en-US" b="1" dirty="0">
              <a:solidFill>
                <a:schemeClr val="bg1"/>
              </a:solidFill>
              <a:cs typeface="B Nazanin" panose="00000400000000000000" pitchFamily="2" charset="-78"/>
            </a:endParaRPr>
          </a:p>
        </p:txBody>
      </p:sp>
      <p:sp>
        <p:nvSpPr>
          <p:cNvPr id="30" name="TextBox 29"/>
          <p:cNvSpPr txBox="1"/>
          <p:nvPr/>
        </p:nvSpPr>
        <p:spPr>
          <a:xfrm>
            <a:off x="4827498" y="5983134"/>
            <a:ext cx="1462395" cy="338554"/>
          </a:xfrm>
          <a:prstGeom prst="rect">
            <a:avLst/>
          </a:prstGeom>
          <a:noFill/>
        </p:spPr>
        <p:txBody>
          <a:bodyPr wrap="square" rtlCol="0">
            <a:spAutoFit/>
          </a:bodyPr>
          <a:lstStyle/>
          <a:p>
            <a:pPr lvl="0" algn="ctr" rtl="1"/>
            <a:r>
              <a:rPr lang="fa-IR" sz="1600" b="1" dirty="0">
                <a:solidFill>
                  <a:prstClr val="white"/>
                </a:solidFill>
              </a:rPr>
              <a:t>مدیریت آب سنتی</a:t>
            </a:r>
            <a:endParaRPr lang="en-US" sz="1600" dirty="0">
              <a:solidFill>
                <a:prstClr val="white"/>
              </a:solidFill>
              <a:cs typeface="B Nazanin" panose="00000400000000000000" pitchFamily="2" charset="-78"/>
            </a:endParaRPr>
          </a:p>
        </p:txBody>
      </p:sp>
      <p:sp>
        <p:nvSpPr>
          <p:cNvPr id="31" name="TextBox 30"/>
          <p:cNvSpPr txBox="1"/>
          <p:nvPr/>
        </p:nvSpPr>
        <p:spPr>
          <a:xfrm>
            <a:off x="3439225" y="5994838"/>
            <a:ext cx="1381291" cy="338554"/>
          </a:xfrm>
          <a:prstGeom prst="rect">
            <a:avLst/>
          </a:prstGeom>
          <a:noFill/>
        </p:spPr>
        <p:txBody>
          <a:bodyPr wrap="square" rtlCol="0">
            <a:spAutoFit/>
          </a:bodyPr>
          <a:lstStyle/>
          <a:p>
            <a:pPr lvl="0" algn="ctr" rtl="1"/>
            <a:r>
              <a:rPr lang="fa-IR" sz="1600" b="1" dirty="0">
                <a:solidFill>
                  <a:prstClr val="white"/>
                </a:solidFill>
              </a:rPr>
              <a:t>مدیریت آب مدرن </a:t>
            </a:r>
            <a:endParaRPr lang="en-US" sz="1600" dirty="0">
              <a:solidFill>
                <a:prstClr val="white"/>
              </a:solidFill>
              <a:cs typeface="B Nazanin" panose="00000400000000000000" pitchFamily="2" charset="-78"/>
            </a:endParaRPr>
          </a:p>
        </p:txBody>
      </p:sp>
      <p:sp>
        <p:nvSpPr>
          <p:cNvPr id="32" name="TextBox 31"/>
          <p:cNvSpPr txBox="1"/>
          <p:nvPr/>
        </p:nvSpPr>
        <p:spPr>
          <a:xfrm>
            <a:off x="1733781" y="5983133"/>
            <a:ext cx="1670440" cy="584775"/>
          </a:xfrm>
          <a:prstGeom prst="rect">
            <a:avLst/>
          </a:prstGeom>
          <a:noFill/>
        </p:spPr>
        <p:txBody>
          <a:bodyPr wrap="square" rtlCol="0">
            <a:spAutoFit/>
          </a:bodyPr>
          <a:lstStyle/>
          <a:p>
            <a:pPr lvl="0" algn="ctr" rtl="1"/>
            <a:r>
              <a:rPr lang="fa-IR" sz="1600" b="1" dirty="0">
                <a:solidFill>
                  <a:prstClr val="white"/>
                </a:solidFill>
              </a:rPr>
              <a:t>خروج حاکمیت؛</a:t>
            </a:r>
          </a:p>
          <a:p>
            <a:pPr lvl="0" algn="ctr" rtl="1"/>
            <a:r>
              <a:rPr lang="fa-IR" sz="1600" b="1" dirty="0">
                <a:solidFill>
                  <a:prstClr val="white"/>
                </a:solidFill>
              </a:rPr>
              <a:t> ورود دولت </a:t>
            </a:r>
            <a:endParaRPr lang="en-US" sz="1600" dirty="0">
              <a:solidFill>
                <a:prstClr val="white"/>
              </a:solidFill>
              <a:cs typeface="B Nazanin" panose="00000400000000000000" pitchFamily="2" charset="-78"/>
            </a:endParaRPr>
          </a:p>
        </p:txBody>
      </p:sp>
      <p:sp>
        <p:nvSpPr>
          <p:cNvPr id="33" name="TextBox 32"/>
          <p:cNvSpPr txBox="1"/>
          <p:nvPr/>
        </p:nvSpPr>
        <p:spPr>
          <a:xfrm>
            <a:off x="226959" y="5967890"/>
            <a:ext cx="1506821" cy="338554"/>
          </a:xfrm>
          <a:prstGeom prst="rect">
            <a:avLst/>
          </a:prstGeom>
          <a:noFill/>
        </p:spPr>
        <p:txBody>
          <a:bodyPr wrap="square" rtlCol="0">
            <a:spAutoFit/>
          </a:bodyPr>
          <a:lstStyle/>
          <a:p>
            <a:pPr lvl="0" algn="ctr" rtl="1"/>
            <a:r>
              <a:rPr lang="fa-IR" sz="1600" b="1" dirty="0">
                <a:solidFill>
                  <a:prstClr val="white"/>
                </a:solidFill>
              </a:rPr>
              <a:t>نتیجه گیری </a:t>
            </a:r>
            <a:endParaRPr lang="en-US" sz="1600" dirty="0">
              <a:solidFill>
                <a:prstClr val="white"/>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r" rtl="1">
              <a:lnSpc>
                <a:spcPct val="150000"/>
              </a:lnSpc>
            </a:pPr>
            <a:endParaRPr lang="fa-IR" sz="2800" dirty="0" smtClean="0">
              <a:effectLst>
                <a:outerShdw blurRad="38100" dist="38100" dir="2700000" algn="tl">
                  <a:srgbClr val="000000">
                    <a:alpha val="43137"/>
                  </a:srgbClr>
                </a:outerShdw>
              </a:effectLst>
              <a:cs typeface="B Nazanin" panose="00000400000000000000" pitchFamily="2" charset="-78"/>
            </a:endParaRPr>
          </a:p>
          <a:p>
            <a:pPr algn="r" rtl="1">
              <a:lnSpc>
                <a:spcPct val="150000"/>
              </a:lnSpc>
            </a:pPr>
            <a:endParaRPr lang="fa-IR" sz="2800" b="1" dirty="0">
              <a:effectLst>
                <a:outerShdw blurRad="38100" dist="38100" dir="2700000" algn="tl">
                  <a:srgbClr val="000000">
                    <a:alpha val="43137"/>
                  </a:srgbClr>
                </a:outerShdw>
              </a:effectLst>
              <a:cs typeface="B Nazanin" panose="00000400000000000000" pitchFamily="2" charset="-78"/>
            </a:endParaRPr>
          </a:p>
          <a:p>
            <a:pPr marL="457200" indent="-457200" algn="just" rtl="1">
              <a:lnSpc>
                <a:spcPct val="150000"/>
              </a:lnSpc>
              <a:buFont typeface="Arial" panose="020B0604020202020204" pitchFamily="34" charset="0"/>
              <a:buChar char="•"/>
            </a:pPr>
            <a:r>
              <a:rPr lang="fa-IR" sz="2800" dirty="0">
                <a:cs typeface="B Nazanin" panose="00000400000000000000" pitchFamily="2" charset="-78"/>
              </a:rPr>
              <a:t>مبنی براینکه چهار نوع کالا وجود دارد: کالاهای عمومی، خصوصی، مشترک و کلوب یا باشگاه مشتریان، به صورت ناقص ظاهر می </a:t>
            </a:r>
            <a:r>
              <a:rPr lang="fa-IR" sz="2800" dirty="0" smtClean="0">
                <a:cs typeface="B Nazanin" panose="00000400000000000000" pitchFamily="2" charset="-78"/>
              </a:rPr>
              <a:t>شوند </a:t>
            </a:r>
            <a:r>
              <a:rPr lang="fa-IR" sz="2800" dirty="0">
                <a:cs typeface="B Nazanin" panose="00000400000000000000" pitchFamily="2" charset="-78"/>
              </a:rPr>
              <a:t>. سوم اینکه بسیاری از نهادگراها ، حال پا فراتر از دوگانه گرایی نهاده و شکل سوم اتحاد و همبستگی یعنی طایفه ای، باشگاه، جامعه، کلیک و قطعاً نفوذ، جاذبه و توان ذاتی وبر </a:t>
            </a:r>
            <a:r>
              <a:rPr lang="fa-IR" sz="2800" dirty="0" smtClean="0">
                <a:cs typeface="B Nazanin" panose="00000400000000000000" pitchFamily="2" charset="-78"/>
              </a:rPr>
              <a:t>(27930</a:t>
            </a:r>
            <a:r>
              <a:rPr lang="fa-IR" sz="2800" dirty="0">
                <a:cs typeface="B Nazanin" panose="00000400000000000000" pitchFamily="2" charset="-78"/>
              </a:rPr>
              <a:t>) را تشخیص داده اند.</a:t>
            </a:r>
            <a:endParaRPr lang="en-US" sz="2800" dirty="0">
              <a:cs typeface="B Nazanin" panose="00000400000000000000" pitchFamily="2" charset="-78"/>
            </a:endParaRPr>
          </a:p>
          <a:p>
            <a:pPr marL="342900" indent="-342900" algn="just" rtl="1">
              <a:lnSpc>
                <a:spcPct val="150000"/>
              </a:lnSpc>
              <a:buFont typeface="Arial" panose="020B0604020202020204" pitchFamily="34" charset="0"/>
              <a:buChar char="•"/>
            </a:pPr>
            <a:endParaRPr lang="fa-IR" sz="2800" b="1"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5</a:t>
            </a:r>
            <a:r>
              <a:rPr lang="en-US" sz="2400" dirty="0" smtClean="0"/>
              <a:t>/</a:t>
            </a:r>
            <a:r>
              <a:rPr lang="fa-IR" sz="2400" dirty="0" smtClean="0"/>
              <a:t>27</a:t>
            </a:r>
            <a:endParaRPr lang="en-US" dirty="0"/>
          </a:p>
        </p:txBody>
      </p:sp>
      <p:sp>
        <p:nvSpPr>
          <p:cNvPr id="25" name="TextBox 24"/>
          <p:cNvSpPr txBox="1"/>
          <p:nvPr/>
        </p:nvSpPr>
        <p:spPr>
          <a:xfrm>
            <a:off x="6320357" y="5983134"/>
            <a:ext cx="1476358" cy="33855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1600" b="1" dirty="0">
                <a:solidFill>
                  <a:schemeClr val="bg1"/>
                </a:solidFill>
              </a:rPr>
              <a:t>رهایی از پشمینگی</a:t>
            </a:r>
            <a:endParaRPr lang="en-US" sz="16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2950369269"/>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369332"/>
          </a:xfrm>
          <a:prstGeom prst="rect">
            <a:avLst/>
          </a:prstGeom>
          <a:noFill/>
        </p:spPr>
        <p:txBody>
          <a:bodyPr wrap="square" rtlCol="0">
            <a:spAutoFit/>
          </a:bodyPr>
          <a:lstStyle/>
          <a:p>
            <a:pPr algn="ctr" rtl="1"/>
            <a:r>
              <a:rPr lang="fa-IR" b="1" dirty="0" smtClean="0">
                <a:solidFill>
                  <a:schemeClr val="bg1"/>
                </a:solidFill>
                <a:cs typeface="B Nazanin" panose="00000400000000000000" pitchFamily="2" charset="-78"/>
              </a:rPr>
              <a:t>مقدمه</a:t>
            </a:r>
            <a:endParaRPr lang="en-US" b="1" dirty="0">
              <a:solidFill>
                <a:schemeClr val="bg1"/>
              </a:solidFill>
              <a:cs typeface="B Nazanin" panose="00000400000000000000" pitchFamily="2" charset="-78"/>
            </a:endParaRPr>
          </a:p>
        </p:txBody>
      </p:sp>
      <p:sp>
        <p:nvSpPr>
          <p:cNvPr id="30" name="TextBox 29"/>
          <p:cNvSpPr txBox="1"/>
          <p:nvPr/>
        </p:nvSpPr>
        <p:spPr>
          <a:xfrm>
            <a:off x="4827498" y="5983134"/>
            <a:ext cx="1462395" cy="338554"/>
          </a:xfrm>
          <a:prstGeom prst="rect">
            <a:avLst/>
          </a:prstGeom>
          <a:noFill/>
        </p:spPr>
        <p:txBody>
          <a:bodyPr wrap="square" rtlCol="0">
            <a:spAutoFit/>
          </a:bodyPr>
          <a:lstStyle/>
          <a:p>
            <a:pPr lvl="0" algn="ctr" rtl="1"/>
            <a:r>
              <a:rPr lang="fa-IR" sz="1600" b="1" dirty="0">
                <a:solidFill>
                  <a:prstClr val="white"/>
                </a:solidFill>
              </a:rPr>
              <a:t>مدیریت آب سنتی</a:t>
            </a:r>
            <a:endParaRPr lang="en-US" sz="1600" dirty="0">
              <a:solidFill>
                <a:prstClr val="white"/>
              </a:solidFill>
              <a:cs typeface="B Nazanin" panose="00000400000000000000" pitchFamily="2" charset="-78"/>
            </a:endParaRPr>
          </a:p>
        </p:txBody>
      </p:sp>
      <p:sp>
        <p:nvSpPr>
          <p:cNvPr id="31" name="TextBox 30"/>
          <p:cNvSpPr txBox="1"/>
          <p:nvPr/>
        </p:nvSpPr>
        <p:spPr>
          <a:xfrm>
            <a:off x="3439225" y="5994838"/>
            <a:ext cx="1381291" cy="338554"/>
          </a:xfrm>
          <a:prstGeom prst="rect">
            <a:avLst/>
          </a:prstGeom>
          <a:noFill/>
        </p:spPr>
        <p:txBody>
          <a:bodyPr wrap="square" rtlCol="0">
            <a:spAutoFit/>
          </a:bodyPr>
          <a:lstStyle/>
          <a:p>
            <a:pPr lvl="0" algn="ctr" rtl="1"/>
            <a:r>
              <a:rPr lang="fa-IR" sz="1600" b="1" dirty="0">
                <a:solidFill>
                  <a:prstClr val="white"/>
                </a:solidFill>
              </a:rPr>
              <a:t>مدیریت آب مدرن </a:t>
            </a:r>
            <a:endParaRPr lang="en-US" sz="1600" dirty="0">
              <a:solidFill>
                <a:prstClr val="white"/>
              </a:solidFill>
              <a:cs typeface="B Nazanin" panose="00000400000000000000" pitchFamily="2" charset="-78"/>
            </a:endParaRPr>
          </a:p>
        </p:txBody>
      </p:sp>
      <p:sp>
        <p:nvSpPr>
          <p:cNvPr id="32" name="TextBox 31"/>
          <p:cNvSpPr txBox="1"/>
          <p:nvPr/>
        </p:nvSpPr>
        <p:spPr>
          <a:xfrm>
            <a:off x="1733781" y="5983133"/>
            <a:ext cx="1670440" cy="584775"/>
          </a:xfrm>
          <a:prstGeom prst="rect">
            <a:avLst/>
          </a:prstGeom>
          <a:noFill/>
        </p:spPr>
        <p:txBody>
          <a:bodyPr wrap="square" rtlCol="0">
            <a:spAutoFit/>
          </a:bodyPr>
          <a:lstStyle/>
          <a:p>
            <a:pPr lvl="0" algn="ctr" rtl="1"/>
            <a:r>
              <a:rPr lang="fa-IR" sz="1600" b="1" dirty="0">
                <a:solidFill>
                  <a:prstClr val="white"/>
                </a:solidFill>
              </a:rPr>
              <a:t>خروج حاکمیت؛</a:t>
            </a:r>
          </a:p>
          <a:p>
            <a:pPr lvl="0" algn="ctr" rtl="1"/>
            <a:r>
              <a:rPr lang="fa-IR" sz="1600" b="1" dirty="0">
                <a:solidFill>
                  <a:prstClr val="white"/>
                </a:solidFill>
              </a:rPr>
              <a:t> ورود دولت </a:t>
            </a:r>
            <a:endParaRPr lang="en-US" sz="1600" dirty="0">
              <a:solidFill>
                <a:prstClr val="white"/>
              </a:solidFill>
              <a:cs typeface="B Nazanin" panose="00000400000000000000" pitchFamily="2" charset="-78"/>
            </a:endParaRPr>
          </a:p>
        </p:txBody>
      </p:sp>
      <p:sp>
        <p:nvSpPr>
          <p:cNvPr id="33" name="TextBox 32"/>
          <p:cNvSpPr txBox="1"/>
          <p:nvPr/>
        </p:nvSpPr>
        <p:spPr>
          <a:xfrm>
            <a:off x="226959" y="5967890"/>
            <a:ext cx="1506821" cy="338554"/>
          </a:xfrm>
          <a:prstGeom prst="rect">
            <a:avLst/>
          </a:prstGeom>
          <a:noFill/>
        </p:spPr>
        <p:txBody>
          <a:bodyPr wrap="square" rtlCol="0">
            <a:spAutoFit/>
          </a:bodyPr>
          <a:lstStyle/>
          <a:p>
            <a:pPr lvl="0" algn="ctr" rtl="1"/>
            <a:r>
              <a:rPr lang="fa-IR" sz="1600" b="1" dirty="0">
                <a:solidFill>
                  <a:prstClr val="white"/>
                </a:solidFill>
              </a:rPr>
              <a:t>نتیجه گیری </a:t>
            </a:r>
            <a:endParaRPr lang="en-US" sz="1600" dirty="0">
              <a:solidFill>
                <a:prstClr val="white"/>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just" rtl="1">
              <a:lnSpc>
                <a:spcPct val="150000"/>
              </a:lnSpc>
            </a:pPr>
            <a:endParaRPr lang="fa-IR" sz="2800" dirty="0" smtClean="0">
              <a:effectLst>
                <a:outerShdw blurRad="38100" dist="38100" dir="2700000" algn="tl">
                  <a:srgbClr val="000000">
                    <a:alpha val="43137"/>
                  </a:srgbClr>
                </a:outerShdw>
              </a:effectLst>
              <a:cs typeface="B Nazanin" panose="00000400000000000000" pitchFamily="2" charset="-78"/>
            </a:endParaRPr>
          </a:p>
          <a:p>
            <a:pPr marL="457200" indent="-457200" algn="just" rtl="1">
              <a:lnSpc>
                <a:spcPct val="150000"/>
              </a:lnSpc>
              <a:buFont typeface="Arial" panose="020B0604020202020204" pitchFamily="34" charset="0"/>
              <a:buChar char="•"/>
            </a:pPr>
            <a:r>
              <a:rPr lang="fa-IR" sz="2800" dirty="0" smtClean="0">
                <a:cs typeface="B Nazanin" panose="00000400000000000000" pitchFamily="2" charset="-78"/>
              </a:rPr>
              <a:t>نظریه </a:t>
            </a:r>
            <a:r>
              <a:rPr lang="fa-IR" sz="2800" dirty="0">
                <a:cs typeface="B Nazanin" panose="00000400000000000000" pitchFamily="2" charset="-78"/>
              </a:rPr>
              <a:t>پردازان عقلانیت جمعی  نشان داده اند که طرح چهار گانه: چهار راه برای سازمان دهی یا اتحاد و همبستگی- سلسله مراتب، فردگرایی، تساوی طلبی و تقدیرگرایی (سرنوشت گرایی) - کلیه این مشکلات را حل می </a:t>
            </a:r>
            <a:r>
              <a:rPr lang="fa-IR" sz="2800" dirty="0" smtClean="0">
                <a:cs typeface="B Nazanin" panose="00000400000000000000" pitchFamily="2" charset="-78"/>
              </a:rPr>
              <a:t>کند.</a:t>
            </a:r>
          </a:p>
          <a:p>
            <a:pPr algn="just" rtl="1">
              <a:lnSpc>
                <a:spcPct val="150000"/>
              </a:lnSpc>
            </a:pPr>
            <a:endParaRPr lang="fa-IR" sz="2800" dirty="0">
              <a:cs typeface="B Nazanin" panose="00000400000000000000" pitchFamily="2" charset="-78"/>
            </a:endParaRPr>
          </a:p>
          <a:p>
            <a:pPr algn="just" rtl="1">
              <a:lnSpc>
                <a:spcPct val="150000"/>
              </a:lnSpc>
            </a:pPr>
            <a:r>
              <a:rPr lang="fa-IR" sz="2800" dirty="0" smtClean="0">
                <a:cs typeface="B Nazanin" panose="00000400000000000000" pitchFamily="2" charset="-78"/>
              </a:rPr>
              <a:t>شکل : چهار </a:t>
            </a:r>
            <a:r>
              <a:rPr lang="fa-IR" sz="2800" dirty="0">
                <a:cs typeface="B Nazanin" panose="00000400000000000000" pitchFamily="2" charset="-78"/>
              </a:rPr>
              <a:t>راه سازمان دهی که توسط نظریه عقلانیت جمعی پیش بینی شده </a:t>
            </a:r>
            <a:r>
              <a:rPr lang="fa-IR" sz="2800" dirty="0" smtClean="0">
                <a:cs typeface="B Nazanin" panose="00000400000000000000" pitchFamily="2" charset="-78"/>
              </a:rPr>
              <a:t>است.</a:t>
            </a:r>
            <a:endParaRPr lang="fa-IR" sz="2800" dirty="0">
              <a:cs typeface="B Nazanin" panose="00000400000000000000" pitchFamily="2" charset="-78"/>
            </a:endParaRPr>
          </a:p>
          <a:p>
            <a:pPr algn="just" rtl="1">
              <a:lnSpc>
                <a:spcPct val="150000"/>
              </a:lnSpc>
            </a:pPr>
            <a:endParaRPr lang="en-US" sz="28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6</a:t>
            </a:r>
            <a:r>
              <a:rPr lang="en-US" sz="2400" dirty="0" smtClean="0"/>
              <a:t>/</a:t>
            </a:r>
            <a:r>
              <a:rPr lang="fa-IR" sz="2400" dirty="0" smtClean="0"/>
              <a:t>27</a:t>
            </a:r>
            <a:endParaRPr lang="en-US" dirty="0"/>
          </a:p>
        </p:txBody>
      </p:sp>
      <p:sp>
        <p:nvSpPr>
          <p:cNvPr id="25" name="TextBox 24"/>
          <p:cNvSpPr txBox="1"/>
          <p:nvPr/>
        </p:nvSpPr>
        <p:spPr>
          <a:xfrm>
            <a:off x="6320357" y="5983134"/>
            <a:ext cx="1476358" cy="33855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1600" b="1" dirty="0">
                <a:solidFill>
                  <a:schemeClr val="bg1"/>
                </a:solidFill>
              </a:rPr>
              <a:t>رهایی از پشمینگی</a:t>
            </a:r>
            <a:endParaRPr lang="en-US" sz="16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23333449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369332"/>
          </a:xfrm>
          <a:prstGeom prst="rect">
            <a:avLst/>
          </a:prstGeom>
          <a:noFill/>
        </p:spPr>
        <p:txBody>
          <a:bodyPr wrap="square" rtlCol="0">
            <a:spAutoFit/>
          </a:bodyPr>
          <a:lstStyle/>
          <a:p>
            <a:pPr algn="ctr" rtl="1"/>
            <a:r>
              <a:rPr lang="fa-IR" b="1" dirty="0" smtClean="0">
                <a:solidFill>
                  <a:schemeClr val="bg1"/>
                </a:solidFill>
                <a:cs typeface="B Nazanin" panose="00000400000000000000" pitchFamily="2" charset="-78"/>
              </a:rPr>
              <a:t>مقدمه</a:t>
            </a:r>
            <a:endParaRPr lang="en-US" b="1" dirty="0">
              <a:solidFill>
                <a:schemeClr val="bg1"/>
              </a:solidFill>
              <a:cs typeface="B Nazanin" panose="00000400000000000000" pitchFamily="2" charset="-78"/>
            </a:endParaRPr>
          </a:p>
        </p:txBody>
      </p:sp>
      <p:sp>
        <p:nvSpPr>
          <p:cNvPr id="30" name="TextBox 29"/>
          <p:cNvSpPr txBox="1"/>
          <p:nvPr/>
        </p:nvSpPr>
        <p:spPr>
          <a:xfrm>
            <a:off x="4827498" y="5983134"/>
            <a:ext cx="1462395" cy="338554"/>
          </a:xfrm>
          <a:prstGeom prst="rect">
            <a:avLst/>
          </a:prstGeom>
          <a:noFill/>
        </p:spPr>
        <p:txBody>
          <a:bodyPr wrap="square" rtlCol="0">
            <a:spAutoFit/>
          </a:bodyPr>
          <a:lstStyle/>
          <a:p>
            <a:pPr lvl="0" algn="ctr" rtl="1"/>
            <a:r>
              <a:rPr lang="fa-IR" sz="1600" b="1" dirty="0">
                <a:solidFill>
                  <a:prstClr val="white"/>
                </a:solidFill>
              </a:rPr>
              <a:t>مدیریت آب سنتی</a:t>
            </a:r>
            <a:endParaRPr lang="en-US" sz="1600" dirty="0">
              <a:solidFill>
                <a:prstClr val="white"/>
              </a:solidFill>
              <a:cs typeface="B Nazanin" panose="00000400000000000000" pitchFamily="2" charset="-78"/>
            </a:endParaRPr>
          </a:p>
        </p:txBody>
      </p:sp>
      <p:sp>
        <p:nvSpPr>
          <p:cNvPr id="31" name="TextBox 30"/>
          <p:cNvSpPr txBox="1"/>
          <p:nvPr/>
        </p:nvSpPr>
        <p:spPr>
          <a:xfrm>
            <a:off x="3439225" y="5994838"/>
            <a:ext cx="1381291" cy="338554"/>
          </a:xfrm>
          <a:prstGeom prst="rect">
            <a:avLst/>
          </a:prstGeom>
          <a:noFill/>
        </p:spPr>
        <p:txBody>
          <a:bodyPr wrap="square" rtlCol="0">
            <a:spAutoFit/>
          </a:bodyPr>
          <a:lstStyle/>
          <a:p>
            <a:pPr lvl="0" algn="ctr" rtl="1"/>
            <a:r>
              <a:rPr lang="fa-IR" sz="1600" b="1" dirty="0">
                <a:solidFill>
                  <a:prstClr val="white"/>
                </a:solidFill>
              </a:rPr>
              <a:t>مدیریت آب مدرن </a:t>
            </a:r>
            <a:endParaRPr lang="en-US" sz="1600" dirty="0">
              <a:solidFill>
                <a:prstClr val="white"/>
              </a:solidFill>
              <a:cs typeface="B Nazanin" panose="00000400000000000000" pitchFamily="2" charset="-78"/>
            </a:endParaRPr>
          </a:p>
        </p:txBody>
      </p:sp>
      <p:sp>
        <p:nvSpPr>
          <p:cNvPr id="32" name="TextBox 31"/>
          <p:cNvSpPr txBox="1"/>
          <p:nvPr/>
        </p:nvSpPr>
        <p:spPr>
          <a:xfrm>
            <a:off x="1733781" y="5983133"/>
            <a:ext cx="1670440" cy="584775"/>
          </a:xfrm>
          <a:prstGeom prst="rect">
            <a:avLst/>
          </a:prstGeom>
          <a:noFill/>
        </p:spPr>
        <p:txBody>
          <a:bodyPr wrap="square" rtlCol="0">
            <a:spAutoFit/>
          </a:bodyPr>
          <a:lstStyle/>
          <a:p>
            <a:pPr lvl="0" algn="ctr" rtl="1"/>
            <a:r>
              <a:rPr lang="fa-IR" sz="1600" b="1" dirty="0">
                <a:solidFill>
                  <a:prstClr val="white"/>
                </a:solidFill>
              </a:rPr>
              <a:t>خروج حاکمیت؛</a:t>
            </a:r>
          </a:p>
          <a:p>
            <a:pPr lvl="0" algn="ctr" rtl="1"/>
            <a:r>
              <a:rPr lang="fa-IR" sz="1600" b="1" dirty="0">
                <a:solidFill>
                  <a:prstClr val="white"/>
                </a:solidFill>
              </a:rPr>
              <a:t> ورود دولت </a:t>
            </a:r>
            <a:endParaRPr lang="en-US" sz="1600" dirty="0">
              <a:solidFill>
                <a:prstClr val="white"/>
              </a:solidFill>
              <a:cs typeface="B Nazanin" panose="00000400000000000000" pitchFamily="2" charset="-78"/>
            </a:endParaRPr>
          </a:p>
        </p:txBody>
      </p:sp>
      <p:sp>
        <p:nvSpPr>
          <p:cNvPr id="33" name="TextBox 32"/>
          <p:cNvSpPr txBox="1"/>
          <p:nvPr/>
        </p:nvSpPr>
        <p:spPr>
          <a:xfrm>
            <a:off x="226959" y="5967890"/>
            <a:ext cx="1506821" cy="338554"/>
          </a:xfrm>
          <a:prstGeom prst="rect">
            <a:avLst/>
          </a:prstGeom>
          <a:noFill/>
        </p:spPr>
        <p:txBody>
          <a:bodyPr wrap="square" rtlCol="0">
            <a:spAutoFit/>
          </a:bodyPr>
          <a:lstStyle/>
          <a:p>
            <a:pPr lvl="0" algn="ctr" rtl="1"/>
            <a:r>
              <a:rPr lang="fa-IR" sz="1600" b="1" dirty="0">
                <a:solidFill>
                  <a:prstClr val="white"/>
                </a:solidFill>
              </a:rPr>
              <a:t>نتیجه گیری </a:t>
            </a:r>
            <a:endParaRPr lang="en-US" sz="1600" dirty="0">
              <a:solidFill>
                <a:prstClr val="white"/>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55563"/>
            <a:ext cx="8652346" cy="5097923"/>
          </a:xfrm>
          <a:prstGeom prst="rect">
            <a:avLst/>
          </a:prstGeom>
          <a:noFill/>
        </p:spPr>
        <p:txBody>
          <a:bodyPr wrap="square" rtlCol="0">
            <a:noAutofit/>
          </a:bodyPr>
          <a:lstStyle/>
          <a:p>
            <a:pPr algn="just" rtl="1"/>
            <a:endParaRPr lang="en-US" sz="28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7</a:t>
            </a:r>
            <a:r>
              <a:rPr lang="en-US" sz="2400" dirty="0" smtClean="0"/>
              <a:t>/</a:t>
            </a:r>
            <a:r>
              <a:rPr lang="fa-IR" sz="2400" dirty="0" smtClean="0"/>
              <a:t>27</a:t>
            </a:r>
            <a:endParaRPr lang="en-US" dirty="0"/>
          </a:p>
        </p:txBody>
      </p:sp>
      <p:sp>
        <p:nvSpPr>
          <p:cNvPr id="25" name="TextBox 24"/>
          <p:cNvSpPr txBox="1"/>
          <p:nvPr/>
        </p:nvSpPr>
        <p:spPr>
          <a:xfrm>
            <a:off x="6320357" y="5983134"/>
            <a:ext cx="1476358" cy="33855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1600" b="1" dirty="0">
                <a:solidFill>
                  <a:schemeClr val="bg1"/>
                </a:solidFill>
              </a:rPr>
              <a:t>رهایی از پشمینگی</a:t>
            </a:r>
            <a:endParaRPr lang="en-US" sz="1600" b="1" dirty="0">
              <a:solidFill>
                <a:schemeClr val="bg1"/>
              </a:solidFill>
              <a:cs typeface="B Nazanin" panose="00000400000000000000" pitchFamily="2" charset="-78"/>
            </a:endParaRPr>
          </a:p>
        </p:txBody>
      </p:sp>
      <p:pic>
        <p:nvPicPr>
          <p:cNvPr id="27" name="Picture 26"/>
          <p:cNvPicPr/>
          <p:nvPr/>
        </p:nvPicPr>
        <p:blipFill>
          <a:blip r:embed="rId2"/>
          <a:stretch>
            <a:fillRect/>
          </a:stretch>
        </p:blipFill>
        <p:spPr>
          <a:xfrm>
            <a:off x="1480204" y="324286"/>
            <a:ext cx="6104782" cy="5227045"/>
          </a:xfrm>
          <a:prstGeom prst="rect">
            <a:avLst/>
          </a:prstGeom>
        </p:spPr>
      </p:pic>
    </p:spTree>
    <p:extLst>
      <p:ext uri="{BB962C8B-B14F-4D97-AF65-F5344CB8AC3E}">
        <p14:creationId xmlns:p14="http://schemas.microsoft.com/office/powerpoint/2010/main" val="1779880343"/>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279</Words>
  <Application>Microsoft Office PowerPoint</Application>
  <PresentationFormat>On-screen Show (4:3)</PresentationFormat>
  <Paragraphs>43</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B Nazanin</vt:lpstr>
      <vt:lpstr>Calibri</vt:lpstr>
      <vt:lpstr>Calibri Light</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2017-02-28T10:31:42Z</dcterms:modified>
</cp:coreProperties>
</file>