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1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53" d="100"/>
          <a:sy n="53" d="100"/>
        </p:scale>
        <p:origin x="144" y="29"/>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10/3/2022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10/3/2022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10/3/2022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10/3/2022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10/3/2022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10/3/2022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cs typeface="B Nazanin" panose="00000400000000000000" pitchFamily="2" charset="-78"/>
              </a:rPr>
              <a:t>اختلال کم توجهی/ بیش فعالی در بزرگسالان: یک مطالعه موردی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هدف این مقاله بحث در مورد روش کلی تشخیص و درمان مؤثر بزرگسالان مبتلا به </a:t>
            </a:r>
            <a:r>
              <a:rPr lang="en-US" sz="2000" dirty="0">
                <a:cs typeface="B Nazanin" panose="00000400000000000000" pitchFamily="2" charset="-78"/>
              </a:rPr>
              <a:t>ADHD</a:t>
            </a:r>
            <a:r>
              <a:rPr lang="fa-IR" sz="2000" dirty="0">
                <a:cs typeface="B Nazanin" panose="00000400000000000000" pitchFamily="2" charset="-78"/>
              </a:rPr>
              <a:t> است. یک متاآنالیز جهانی با تأثیرات ترکیبی چند سطحی شیوع 6.67% (فاصله اطمینان </a:t>
            </a:r>
            <a:r>
              <a:rPr lang="en-US" sz="2000" dirty="0">
                <a:cs typeface="B Nazanin" panose="00000400000000000000" pitchFamily="2" charset="-78"/>
              </a:rPr>
              <a:t>[CI] </a:t>
            </a:r>
            <a:r>
              <a:rPr lang="fa-IR" sz="2000" dirty="0">
                <a:cs typeface="B Nazanin" panose="00000400000000000000" pitchFamily="2" charset="-78"/>
              </a:rPr>
              <a:t>95% </a:t>
            </a:r>
            <a:r>
              <a:rPr lang="en-US" sz="2000" dirty="0">
                <a:cs typeface="B Nazanin" panose="00000400000000000000" pitchFamily="2" charset="-78"/>
              </a:rPr>
              <a:t>3.1-2.1</a:t>
            </a:r>
            <a:r>
              <a:rPr lang="fa-IR" sz="2000" dirty="0">
                <a:cs typeface="B Nazanin" panose="00000400000000000000" pitchFamily="2" charset="-78"/>
              </a:rPr>
              <a:t>)، اختلال کم توجهی بیش فعالی را در بین بزرگسالان نشان می دهد.  مشخصات کودکی که تا بزرگسالی ادامه پیدا می کند، اغلب نادیده گررفته می شود. بر اساس مطالعات، این مشخصات با ورود کودکان به اواخر دورۀ نوجوانی یا اوائل بزرگسالی تغییر می یابد. در صورتی که </a:t>
            </a:r>
            <a:r>
              <a:rPr lang="en-US" sz="2000" smtClean="0">
                <a:cs typeface="B Nazanin" panose="00000400000000000000" pitchFamily="2" charset="-78"/>
              </a:rPr>
              <a:t>ADHD</a:t>
            </a:r>
            <a:r>
              <a:rPr lang="fa-IR" sz="2000" smtClean="0">
                <a:cs typeface="B Nazanin" panose="00000400000000000000" pitchFamily="2" charset="-78"/>
              </a:rPr>
              <a:t> </a:t>
            </a:r>
            <a:r>
              <a:rPr lang="fa-IR" sz="2000" dirty="0" smtClean="0">
                <a:cs typeface="B Nazanin" panose="00000400000000000000" pitchFamily="2" charset="-78"/>
              </a:rPr>
              <a:t>با </a:t>
            </a:r>
            <a:r>
              <a:rPr lang="fa-IR" sz="2000" dirty="0">
                <a:cs typeface="B Nazanin" panose="00000400000000000000" pitchFamily="2" charset="-78"/>
              </a:rPr>
              <a:t>اختلالاتی چون افسردگی، اضطراب و دوقطبی همراه شود ممکن است تشخیص با اشتباه مواجه شود یا بدون درمان رها شود. </a:t>
            </a:r>
            <a:endParaRPr lang="fa-IR" sz="24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بزرگسالانی که علاوه بر </a:t>
            </a:r>
            <a:r>
              <a:rPr lang="en-US" sz="2000" dirty="0" smtClean="0">
                <a:cs typeface="B Nazanin" panose="00000400000000000000" pitchFamily="2" charset="-78"/>
              </a:rPr>
              <a:t>ADHD</a:t>
            </a:r>
            <a:r>
              <a:rPr lang="fa-IR" sz="2000" dirty="0" smtClean="0">
                <a:cs typeface="B Nazanin" panose="00000400000000000000" pitchFamily="2" charset="-78"/>
              </a:rPr>
              <a:t> دارای </a:t>
            </a:r>
            <a:r>
              <a:rPr lang="fa-IR" sz="2000" dirty="0">
                <a:cs typeface="B Nazanin" panose="00000400000000000000" pitchFamily="2" charset="-78"/>
              </a:rPr>
              <a:t>اختلالات همراه هستند، طبق ابزارهای ارزیابی مربوط به این اختلالات نمرات بالاتری دارند و علاوه بر اختلالات شناختی دارای مشکلاتی از قبیل رشد بالای تصادفات، مشکلات شغلی، سوءمصرف مواد و کوتاهی عمر هستند. رشد قشر جلوی مغز در بزرگسالی، محدودیت در تجربه بالینی در تشخیص و درمان </a:t>
            </a:r>
            <a:r>
              <a:rPr lang="en-US" sz="2000" dirty="0" smtClean="0">
                <a:cs typeface="B Nazanin" panose="00000400000000000000" pitchFamily="2" charset="-78"/>
              </a:rPr>
              <a:t>ADHD</a:t>
            </a:r>
            <a:r>
              <a:rPr lang="fa-IR" sz="2000" dirty="0" smtClean="0">
                <a:cs typeface="B Nazanin" panose="00000400000000000000" pitchFamily="2" charset="-78"/>
              </a:rPr>
              <a:t> و </a:t>
            </a:r>
            <a:r>
              <a:rPr lang="fa-IR" sz="2000" dirty="0">
                <a:cs typeface="B Nazanin" panose="00000400000000000000" pitchFamily="2" charset="-78"/>
              </a:rPr>
              <a:t>نبود تیم های چند رشته ای ضروری برای تشخیص و درمان کافی این اختلال عدم تطابق دستورالعمل های بالینی جهت ارزیابی و درمان در بزرگسالان با5 </a:t>
            </a:r>
            <a:r>
              <a:rPr lang="en-US" sz="2000" dirty="0">
                <a:cs typeface="B Nazanin" panose="00000400000000000000" pitchFamily="2" charset="-78"/>
              </a:rPr>
              <a:t>DSM- </a:t>
            </a:r>
            <a:r>
              <a:rPr lang="fa-IR" sz="2000" dirty="0" smtClean="0">
                <a:cs typeface="B Nazanin" panose="00000400000000000000" pitchFamily="2" charset="-78"/>
              </a:rPr>
              <a:t> که </a:t>
            </a:r>
            <a:r>
              <a:rPr lang="fa-IR" sz="2000" dirty="0">
                <a:cs typeface="B Nazanin" panose="00000400000000000000" pitchFamily="2" charset="-78"/>
              </a:rPr>
              <a:t>بر روی مشخصات کودکان متمرکز می شود، از جمله دلایل برای رد کردن این باور است که </a:t>
            </a:r>
            <a:r>
              <a:rPr lang="en-US" sz="2000" dirty="0" smtClean="0">
                <a:cs typeface="B Nazanin" panose="00000400000000000000" pitchFamily="2" charset="-78"/>
              </a:rPr>
              <a:t>ADHD</a:t>
            </a:r>
            <a:r>
              <a:rPr lang="fa-IR" sz="2000" dirty="0" smtClean="0">
                <a:cs typeface="B Nazanin" panose="00000400000000000000" pitchFamily="2" charset="-78"/>
              </a:rPr>
              <a:t> یک </a:t>
            </a:r>
            <a:r>
              <a:rPr lang="fa-IR" sz="2000" dirty="0">
                <a:cs typeface="B Nazanin" panose="00000400000000000000" pitchFamily="2" charset="-78"/>
              </a:rPr>
              <a:t>اختلال دوران کودکی است.</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03638861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3/16</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rtl="1"/>
            <a:r>
              <a:rPr lang="fa-IR" sz="2000" b="1" dirty="0">
                <a:solidFill>
                  <a:schemeClr val="bg1"/>
                </a:solidFill>
                <a:cs typeface="B Nazanin" panose="00000400000000000000" pitchFamily="2" charset="-78"/>
              </a:rPr>
              <a:t>نوروپاتی </a:t>
            </a:r>
            <a:r>
              <a:rPr lang="en-US" sz="2000" b="1" dirty="0">
                <a:solidFill>
                  <a:schemeClr val="bg1"/>
                </a:solidFill>
                <a:cs typeface="B Nazanin" panose="00000400000000000000" pitchFamily="2" charset="-78"/>
              </a:rPr>
              <a:t>ADHD</a:t>
            </a: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نوروپاتی </a:t>
            </a:r>
            <a:r>
              <a:rPr lang="en-US" sz="2500" b="1" dirty="0">
                <a:effectLst>
                  <a:outerShdw blurRad="38100" dist="38100" dir="2700000" algn="tl">
                    <a:srgbClr val="000000">
                      <a:alpha val="43137"/>
                    </a:srgbClr>
                  </a:outerShdw>
                </a:effectLst>
                <a:cs typeface="B Nazanin" panose="00000400000000000000" pitchFamily="2" charset="-78"/>
              </a:rPr>
              <a:t>ADHD</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پیشرفت کلی مغز در حوزۀ مهم عملکرد شناختی و حرکتی در افراد مبتلا به </a:t>
            </a:r>
            <a:r>
              <a:rPr lang="en-US" sz="2000" dirty="0" smtClean="0">
                <a:cs typeface="B Nazanin" panose="00000400000000000000" pitchFamily="2" charset="-78"/>
              </a:rPr>
              <a:t>ADHD</a:t>
            </a:r>
            <a:r>
              <a:rPr lang="fa-IR" sz="2000" dirty="0" smtClean="0">
                <a:cs typeface="B Nazanin" panose="00000400000000000000" pitchFamily="2" charset="-78"/>
              </a:rPr>
              <a:t> دچار </a:t>
            </a:r>
            <a:r>
              <a:rPr lang="fa-IR" sz="2000" dirty="0">
                <a:cs typeface="B Nazanin" panose="00000400000000000000" pitchFamily="2" charset="-78"/>
              </a:rPr>
              <a:t>تأخیر شده و قشر خاکستری مغز در برخی نقاط مربوط به پردازش اطلاعات و کنترل تکانه کاهش می یابد. این نوع تکامل عصبی و تغییرات ناشی از آن باعث رفتار تکانشی و سایر اختلالات شناختی در مبتلایان به </a:t>
            </a:r>
            <a:r>
              <a:rPr lang="en-US" sz="2000" dirty="0">
                <a:cs typeface="B Nazanin" panose="00000400000000000000" pitchFamily="2" charset="-78"/>
              </a:rPr>
              <a:t>ADHD</a:t>
            </a:r>
            <a:r>
              <a:rPr lang="fa-IR" sz="2000" dirty="0">
                <a:cs typeface="B Nazanin" panose="00000400000000000000" pitchFamily="2" charset="-78"/>
              </a:rPr>
              <a:t> می شود.</a:t>
            </a:r>
            <a:endParaRPr lang="en-US" sz="2000" dirty="0">
              <a:cs typeface="B Nazanin" panose="00000400000000000000" pitchFamily="2" charset="-78"/>
            </a:endParaRPr>
          </a:p>
          <a:p>
            <a:pPr algn="just" rtl="1">
              <a:lnSpc>
                <a:spcPct val="150000"/>
              </a:lnSpc>
            </a:pPr>
            <a:r>
              <a:rPr lang="fa-IR" sz="2000" dirty="0">
                <a:cs typeface="B Nazanin" panose="00000400000000000000" pitchFamily="2" charset="-78"/>
              </a:rPr>
              <a:t>تغییر فعالیت انتقال دهندۀ عصبی دوپامین، سروتونین، و نوراپی نفرین نقش مهمی در شناخت علائم </a:t>
            </a:r>
            <a:r>
              <a:rPr lang="en-US" sz="2000" dirty="0">
                <a:cs typeface="B Nazanin" panose="00000400000000000000" pitchFamily="2" charset="-78"/>
              </a:rPr>
              <a:t>ADHD </a:t>
            </a:r>
            <a:r>
              <a:rPr lang="fa-IR" sz="2000" dirty="0" smtClean="0">
                <a:cs typeface="B Nazanin" panose="00000400000000000000" pitchFamily="2" charset="-78"/>
              </a:rPr>
              <a:t> دارد</a:t>
            </a:r>
            <a:r>
              <a:rPr lang="fa-IR" sz="2000" dirty="0">
                <a:cs typeface="B Nazanin" panose="00000400000000000000" pitchFamily="2" charset="-78"/>
              </a:rPr>
              <a:t>. وجود یک ناهنجاری در عملکرد دوپامین و نوراپی نفرین در مبتلایان </a:t>
            </a:r>
            <a:r>
              <a:rPr lang="en-US" sz="2000" dirty="0">
                <a:cs typeface="B Nazanin" panose="00000400000000000000" pitchFamily="2" charset="-78"/>
              </a:rPr>
              <a:t>ADHD</a:t>
            </a:r>
            <a:r>
              <a:rPr lang="fa-IR" sz="2000" dirty="0">
                <a:cs typeface="B Nazanin" panose="00000400000000000000" pitchFamily="2" charset="-78"/>
              </a:rPr>
              <a:t> و اختلالات دیگری مثل افسردگی اساسی، متمایز ساختن </a:t>
            </a:r>
            <a:r>
              <a:rPr lang="en-US" sz="2000" dirty="0">
                <a:cs typeface="B Nazanin" panose="00000400000000000000" pitchFamily="2" charset="-78"/>
              </a:rPr>
              <a:t>ADHD</a:t>
            </a:r>
            <a:r>
              <a:rPr lang="fa-IR" sz="2000" dirty="0">
                <a:cs typeface="B Nazanin" panose="00000400000000000000" pitchFamily="2" charset="-78"/>
              </a:rPr>
              <a:t> بزرگسال از دیگر اختلالات خلقی را مشکل می سازد. </a:t>
            </a:r>
            <a:r>
              <a:rPr lang="en-US" sz="2000" dirty="0">
                <a:cs typeface="B Nazanin" panose="00000400000000000000" pitchFamily="2" charset="-78"/>
              </a:rPr>
              <a:t>ADHD</a:t>
            </a:r>
            <a:r>
              <a:rPr lang="fa-IR" sz="2000" dirty="0">
                <a:cs typeface="B Nazanin" panose="00000400000000000000" pitchFamily="2" charset="-78"/>
              </a:rPr>
              <a:t> یک اختلال تکاملی عصبی با مشخصات عدم توجه، بیش فعالی و تکانش و یا هر دو است</a:t>
            </a:r>
            <a:r>
              <a:rPr lang="fa-IR" dirty="0" smtClean="0"/>
              <a:t>.</a:t>
            </a:r>
            <a:endParaRPr lang="en-US" dirty="0"/>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300203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457</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2022-10-03T11:10:00Z</dcterms:modified>
</cp:coreProperties>
</file>