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07" r:id="rId5"/>
    <p:sldId id="31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هوش مصنوعی انسان محور برای بخش عمومی: نقش درواز بانی متخصص تدارکات عمومی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هوش مصنوعی (</a:t>
            </a:r>
            <a:r>
              <a:rPr lang="en-US" sz="2000" dirty="0">
                <a:cs typeface="B Nazanin" panose="00000400000000000000" pitchFamily="2" charset="-78"/>
              </a:rPr>
              <a:t>AI</a:t>
            </a:r>
            <a:r>
              <a:rPr lang="fa-IR" sz="2000" dirty="0">
                <a:cs typeface="B Nazanin" panose="00000400000000000000" pitchFamily="2" charset="-78"/>
              </a:rPr>
              <a:t>)، یادگیری ماشینی (</a:t>
            </a:r>
            <a:r>
              <a:rPr lang="en-US" sz="2000" dirty="0">
                <a:cs typeface="B Nazanin" panose="00000400000000000000" pitchFamily="2" charset="-78"/>
              </a:rPr>
              <a:t>ML</a:t>
            </a:r>
            <a:r>
              <a:rPr lang="fa-IR" sz="2000" dirty="0">
                <a:cs typeface="B Nazanin" panose="00000400000000000000" pitchFamily="2" charset="-78"/>
              </a:rPr>
              <a:t>)، و دیگر فن­آوری­های علوم داده به رایج­ترین و پرکاربردترین نوآوری­های سده­ی بیست و یکم تبدیل شده­اند. هوش مصنوعی و یادگیری ماشینی همچنان دارای مزایای مثبتی برای حکومت­ها و میلیون­ها تن در جهان هستند. همچنین، نگرانی­های اخلاقی مربوط به ابزارهای هوش مصنوعی وجود دارد.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fa-IR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از سوی دیگر، بخش عمومی بزرگ­ترین بازار برای ابزارهای هوش مصنوعی در جهانِ در حال توسعه به شمار می­رود. حکومت­ها در کشورهای در حال توسعه دارای سازوکارهای قانونی و حکومتی ضعیفی برای انگیزه بخشیدن به توسعه­دهندگان ابزارها و کاربران هوش مصنوعی برای توسعه و استقرار نوآوری­های هوش مصنوعی انسان­محور (</a:t>
            </a:r>
            <a:r>
              <a:rPr lang="en-US" sz="2000" dirty="0">
                <a:cs typeface="B Nazanin" panose="00000400000000000000" pitchFamily="2" charset="-78"/>
              </a:rPr>
              <a:t>HCAI</a:t>
            </a:r>
            <a:r>
              <a:rPr lang="fa-IR" sz="2000" dirty="0">
                <a:cs typeface="B Nazanin" panose="00000400000000000000" pitchFamily="2" charset="-78"/>
              </a:rPr>
              <a:t>) هستند تا کاربران را در برابر سوءاستفاده، تقسیم­بندی­های اجتماعی، و سرکوب دولتی پاسداری کند.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این مقاله، ما نقش تدارکات عمومی در توسعه و استقرار </a:t>
            </a:r>
            <a:r>
              <a:rPr lang="en-US" sz="2000" dirty="0">
                <a:cs typeface="B Nazanin" panose="00000400000000000000" pitchFamily="2" charset="-78"/>
              </a:rPr>
              <a:t>HCAI</a:t>
            </a:r>
            <a:r>
              <a:rPr lang="fa-IR" sz="2000" dirty="0">
                <a:cs typeface="B Nazanin" panose="00000400000000000000" pitchFamily="2" charset="-78"/>
              </a:rPr>
              <a:t> در کشورهای در حال توسعه را بررسی می­کنیم. به­ویژه، ما به پرسش پژوهشی زیر می­پردازیم: </a:t>
            </a:r>
            <a:r>
              <a:rPr lang="fa-IR" sz="2000" i="1" dirty="0">
                <a:cs typeface="B Nazanin" panose="00000400000000000000" pitchFamily="2" charset="-78"/>
              </a:rPr>
              <a:t>تدارکات عمومی و متخصص تدارکات عمومی چه نقشی در توسعه و استقرار </a:t>
            </a:r>
            <a:r>
              <a:rPr lang="en-US" sz="2000" i="1" dirty="0">
                <a:cs typeface="B Nazanin" panose="00000400000000000000" pitchFamily="2" charset="-78"/>
              </a:rPr>
              <a:t>HCAI</a:t>
            </a:r>
            <a:r>
              <a:rPr lang="fa-IR" sz="2000" i="1" dirty="0">
                <a:cs typeface="B Nazanin" panose="00000400000000000000" pitchFamily="2" charset="-78"/>
              </a:rPr>
              <a:t> می­تواند ایفا کنند؟</a:t>
            </a:r>
            <a:r>
              <a:rPr lang="fa-IR" sz="2000" dirty="0">
                <a:cs typeface="B Nazanin" panose="00000400000000000000" pitchFamily="2" charset="-78"/>
              </a:rPr>
              <a:t> </a:t>
            </a:r>
          </a:p>
          <a:p>
            <a:pPr algn="just" rtl="1">
              <a:lnSpc>
                <a:spcPct val="150000"/>
              </a:lnSpc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43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3/14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b="1" dirty="0">
                <a:cs typeface="B Nazanin" panose="00000400000000000000" pitchFamily="2" charset="-78"/>
              </a:rPr>
              <a:t>1-1 نقش دروازه­بانی تدارکات عمومی در پیشینه­ی پژوهشی </a:t>
            </a:r>
            <a:r>
              <a:rPr lang="en-US" sz="2000" b="1" dirty="0">
                <a:cs typeface="B Nazanin" panose="00000400000000000000" pitchFamily="2" charset="-78"/>
              </a:rPr>
              <a:t>HCAI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فضای تدارکات عمومی بزرگ­ترین فرصت برای به­کار بستن هوش مصنوعی برای بخش عمومی است اما ریزه­کاری­ها در این نقش بزرگ­ترین خطرات امنیتی و اخلاقی در هوش مصنوعی بخش عمومی را نشان می­دهد. در مرکز آن، متخصص تدارکات عمومی قرار دارد که دروازه­بان فرایند تدارکات حکومتی است: آنان حلقه­ی پیوند میان فروشندگان ابزارهای هوش مصنوعی و کاربران هستند (شکل زیر).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یک مدل مفهومی از ملاحظات </a:t>
            </a:r>
            <a:r>
              <a:rPr lang="en-US" sz="2000" dirty="0" smtClean="0">
                <a:cs typeface="B Nazanin" panose="00000400000000000000" pitchFamily="2" charset="-78"/>
              </a:rPr>
              <a:t>HCAI</a:t>
            </a:r>
            <a:r>
              <a:rPr lang="fa-IR" sz="2000" dirty="0" smtClean="0">
                <a:cs typeface="B Nazanin" panose="00000400000000000000" pitchFamily="2" charset="-78"/>
              </a:rPr>
              <a:t> تدارکات</a:t>
            </a:r>
            <a:endParaRPr lang="fa-IR" sz="2000" dirty="0">
              <a:cs typeface="B Nazanin" panose="00000400000000000000" pitchFamily="2" charset="-78"/>
            </a:endParaRPr>
          </a:p>
        </p:txBody>
      </p:sp>
      <p:pic>
        <p:nvPicPr>
          <p:cNvPr id="20" name="Picture 1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84" y="2936074"/>
            <a:ext cx="5723296" cy="146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0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7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2022-09-24T05:53:33Z</dcterms:modified>
</cp:coreProperties>
</file>