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299" r:id="rId5"/>
    <p:sldId id="31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7/27/2022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7/27/2022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7/27/2022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7/27/2022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7/27/2022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7/27/2022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7/27/2022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7/27/2022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تحلیل مدیریت ارتباط با مشتری بر روی بیماران سرپایی در یک بیمارستان بیماری های عفونی در چین با استفاده از مدل تازگی- فراوانی- ارزش پولی نسبت دارویی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در سال 2018، 167 بیمارستان بیماری های عفونی (شامل 165 بیمارستان دولتی) درچین وجود داشت، که در حال حاضر بیماران با بیماری های عفونی خاص را پذیرش و درمان می کنند و بیمارستان های رفاه عمومی را با یک غرامت دولتی محدود ارائه می دهند. توسعۀ این بیمارستان ها، وابسته به درآمد پزشکی بوده که منجر به ارائۀ نسبت بالایی از داروها شده.</a:t>
            </a:r>
            <a:endParaRPr lang="en-US" sz="2000" dirty="0">
              <a:cs typeface="B Nazanin" panose="00000400000000000000" pitchFamily="2" charset="-78"/>
            </a:endParaRPr>
          </a:p>
          <a:p>
            <a:pPr algn="just" rtl="1">
              <a:lnSpc>
                <a:spcPct val="150000"/>
              </a:lnSpc>
            </a:pPr>
            <a:r>
              <a:rPr lang="fa-IR" sz="2000" dirty="0">
                <a:cs typeface="B Nazanin" panose="00000400000000000000" pitchFamily="2" charset="-78"/>
              </a:rPr>
              <a:t>کنترل هزینه های دارویی و نسبت های بالای دارو در بیمارستان های بیماری های عفونی در چین لازم است، با این حال، افزایش هزینه های دارویی چالشی بری سیستم های بهداشت جهانی است و کنترل این افزایش در اصل در کاهش هزینه های دارویی مورد هدف قرار می گیرد. تحلیل مدیریت ارتباط با مشتری (</a:t>
            </a:r>
            <a:r>
              <a:rPr lang="en-US" sz="2000" dirty="0">
                <a:cs typeface="B Nazanin" panose="00000400000000000000" pitchFamily="2" charset="-78"/>
              </a:rPr>
              <a:t>CRM</a:t>
            </a:r>
            <a:r>
              <a:rPr lang="fa-IR" sz="2000" dirty="0">
                <a:cs typeface="B Nazanin" panose="00000400000000000000" pitchFamily="2" charset="-78"/>
              </a:rPr>
              <a:t>) نشان دهندۀ تلاش های مدیریتی برای مدیریت فرایندهای تجاری و فناوری های طراحی شده برای درک مشتریان یک شرکت است.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1/12</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در </a:t>
            </a:r>
            <a:r>
              <a:rPr lang="en-US" sz="2000" dirty="0">
                <a:cs typeface="B Nazanin" panose="00000400000000000000" pitchFamily="2" charset="-78"/>
              </a:rPr>
              <a:t>CRM</a:t>
            </a:r>
            <a:r>
              <a:rPr lang="fa-IR" sz="2000" dirty="0">
                <a:cs typeface="B Nazanin" panose="00000400000000000000" pitchFamily="2" charset="-78"/>
              </a:rPr>
              <a:t> بیمارستان، مدل کلاسیک تازگی، فراوانی، ارزش پولی (</a:t>
            </a:r>
            <a:r>
              <a:rPr lang="en-US" sz="2000" dirty="0">
                <a:cs typeface="B Nazanin" panose="00000400000000000000" pitchFamily="2" charset="-78"/>
              </a:rPr>
              <a:t>RFM</a:t>
            </a:r>
            <a:r>
              <a:rPr lang="fa-IR" sz="2000" dirty="0">
                <a:cs typeface="B Nazanin" panose="00000400000000000000" pitchFamily="2" charset="-78"/>
              </a:rPr>
              <a:t>) و استخراج داده ها کاربرد گسترده ای دارد. در این مدل تازگی (</a:t>
            </a:r>
            <a:r>
              <a:rPr lang="en-US" sz="2000" dirty="0">
                <a:cs typeface="B Nazanin" panose="00000400000000000000" pitchFamily="2" charset="-78"/>
              </a:rPr>
              <a:t>R</a:t>
            </a:r>
            <a:r>
              <a:rPr lang="fa-IR" sz="2000" dirty="0">
                <a:cs typeface="B Nazanin" panose="00000400000000000000" pitchFamily="2" charset="-78"/>
              </a:rPr>
              <a:t>) به آخرین زمان خرید اشاره دارد، فراوانی (</a:t>
            </a:r>
            <a:r>
              <a:rPr lang="en-US" sz="2000" dirty="0">
                <a:cs typeface="B Nazanin" panose="00000400000000000000" pitchFamily="2" charset="-78"/>
              </a:rPr>
              <a:t>F</a:t>
            </a:r>
            <a:r>
              <a:rPr lang="fa-IR" sz="2000" dirty="0">
                <a:cs typeface="B Nazanin" panose="00000400000000000000" pitchFamily="2" charset="-78"/>
              </a:rPr>
              <a:t>) به معنای فراوانی خرید است و ارزش پولی (</a:t>
            </a:r>
            <a:r>
              <a:rPr lang="en-US" sz="2000" dirty="0">
                <a:cs typeface="B Nazanin" panose="00000400000000000000" pitchFamily="2" charset="-78"/>
              </a:rPr>
              <a:t>M</a:t>
            </a:r>
            <a:r>
              <a:rPr lang="fa-IR" sz="2000" dirty="0">
                <a:cs typeface="B Nazanin" panose="00000400000000000000" pitchFamily="2" charset="-78"/>
              </a:rPr>
              <a:t>) نشان دهندۀ هزینۀ خرید است. اهمیت اجرای تحلیل </a:t>
            </a:r>
            <a:r>
              <a:rPr lang="en-US" sz="2000" dirty="0">
                <a:cs typeface="B Nazanin" panose="00000400000000000000" pitchFamily="2" charset="-78"/>
              </a:rPr>
              <a:t>CRM </a:t>
            </a:r>
            <a:r>
              <a:rPr lang="fa-IR" sz="2000" dirty="0">
                <a:cs typeface="B Nazanin" panose="00000400000000000000" pitchFamily="2" charset="-78"/>
              </a:rPr>
              <a:t>بر روی بیماران سرپایی در بیمارستان ها در تقسیم بندی مجدد و تشخیص انواع مختلف بیماران جهت پیشرفت بیشتر نرخ مشاوره و وفاداری بیماران عفونی و در نتیجه، افزایش رقابت پذیری بیمارستان های عفونی و بهینه سازی منابع و خدمات دارویی است. برخی از محققان سعی نمودند اصلاحاتی را در مدل </a:t>
            </a:r>
            <a:r>
              <a:rPr lang="en-US" sz="2000" dirty="0">
                <a:cs typeface="B Nazanin" panose="00000400000000000000" pitchFamily="2" charset="-78"/>
              </a:rPr>
              <a:t>RFM </a:t>
            </a:r>
            <a:r>
              <a:rPr lang="fa-IR" sz="2000" dirty="0">
                <a:cs typeface="B Nazanin" panose="00000400000000000000" pitchFamily="2" charset="-78"/>
              </a:rPr>
              <a:t> ایجاد کنند که هرکدام دارای نقاط ضعفی هستند، برای رسیدن به هدف فوق، از درصد هزینۀ دارویی به عنوان یک متغیر اصلی استفاده کردیم. و مدل </a:t>
            </a:r>
            <a:r>
              <a:rPr lang="en-US" sz="2000" dirty="0">
                <a:cs typeface="B Nazanin" panose="00000400000000000000" pitchFamily="2" charset="-78"/>
              </a:rPr>
              <a:t>RFM</a:t>
            </a:r>
            <a:r>
              <a:rPr lang="fa-IR" sz="2000" dirty="0">
                <a:cs typeface="B Nazanin" panose="00000400000000000000" pitchFamily="2" charset="-78"/>
              </a:rPr>
              <a:t> نسبت دارویی اصلاح شده (</a:t>
            </a:r>
            <a:r>
              <a:rPr lang="en-US" sz="2000" dirty="0" err="1">
                <a:cs typeface="B Nazanin" panose="00000400000000000000" pitchFamily="2" charset="-78"/>
              </a:rPr>
              <a:t>dRFM</a:t>
            </a:r>
            <a:r>
              <a:rPr lang="fa-IR" sz="2000" dirty="0">
                <a:cs typeface="B Nazanin" panose="00000400000000000000" pitchFamily="2" charset="-78"/>
              </a:rPr>
              <a:t>) برای تحلیل </a:t>
            </a:r>
            <a:r>
              <a:rPr lang="en-US" sz="2000" dirty="0">
                <a:cs typeface="B Nazanin" panose="00000400000000000000" pitchFamily="2" charset="-78"/>
              </a:rPr>
              <a:t>CRM</a:t>
            </a:r>
            <a:r>
              <a:rPr lang="fa-IR" sz="2000" dirty="0">
                <a:cs typeface="B Nazanin" panose="00000400000000000000" pitchFamily="2" charset="-78"/>
              </a:rPr>
              <a:t> بیمار جهت تشخیص بیماران پایه، پتانسیلی و با ارزش بالا را به کار بردیم.</a:t>
            </a:r>
            <a:endParaRPr lang="en-US"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2/12</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41917949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3/12</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داده ها و روش ها</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داده ها و روش ها</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درکل 2,271,020 عنصر دادۀ مربوط به بیمارانی که بخش بیماران سرپایی را در واحد تحقیقات در بازۀ زمانی 1 آگوست 2009 و 31 دسامبر 2019 ویزیت کردند، از سیستم </a:t>
            </a:r>
            <a:r>
              <a:rPr lang="en-US" sz="2000" dirty="0">
                <a:cs typeface="B Nazanin" panose="00000400000000000000" pitchFamily="2" charset="-78"/>
              </a:rPr>
              <a:t>HIS</a:t>
            </a:r>
            <a:r>
              <a:rPr lang="fa-IR" sz="2000" dirty="0">
                <a:cs typeface="B Nazanin" panose="00000400000000000000" pitchFamily="2" charset="-78"/>
              </a:rPr>
              <a:t> استخراج شد. داده ها شامل فیلدهای زمانی ویزیت ها، شمارۀ شناسۀ بیمار، جنس، سن، محل سکونت (محلی یا میدانی)، تشخیص، هزینۀ درمانی و هزینۀ دارویی بود.</a:t>
            </a:r>
            <a:endParaRPr lang="en-US" sz="2000" dirty="0">
              <a:cs typeface="B Nazanin" panose="00000400000000000000" pitchFamily="2" charset="-78"/>
            </a:endParaRPr>
          </a:p>
          <a:p>
            <a:pPr algn="just" rtl="1">
              <a:lnSpc>
                <a:spcPct val="150000"/>
              </a:lnSpc>
            </a:pPr>
            <a:r>
              <a:rPr lang="fa-IR" sz="2000" dirty="0">
                <a:cs typeface="B Nazanin" panose="00000400000000000000" pitchFamily="2" charset="-78"/>
              </a:rPr>
              <a:t>پکیج نرم افزاری</a:t>
            </a:r>
            <a:r>
              <a:rPr lang="en-US" sz="2000" dirty="0">
                <a:cs typeface="B Nazanin" panose="00000400000000000000" pitchFamily="2" charset="-78"/>
              </a:rPr>
              <a:t> 22.0</a:t>
            </a:r>
            <a:r>
              <a:rPr lang="fa-IR" sz="2000" dirty="0">
                <a:cs typeface="B Nazanin" panose="00000400000000000000" pitchFamily="2" charset="-78"/>
              </a:rPr>
              <a:t>(</a:t>
            </a:r>
            <a:r>
              <a:rPr lang="en-US" sz="2000" dirty="0">
                <a:cs typeface="B Nazanin" panose="00000400000000000000" pitchFamily="2" charset="-78"/>
              </a:rPr>
              <a:t>SPSS</a:t>
            </a:r>
            <a:r>
              <a:rPr lang="fa-IR" sz="2000" dirty="0">
                <a:cs typeface="B Nazanin" panose="00000400000000000000" pitchFamily="2" charset="-78"/>
              </a:rPr>
              <a:t>)</a:t>
            </a:r>
            <a:r>
              <a:rPr lang="en-US" sz="2000" dirty="0">
                <a:cs typeface="B Nazanin" panose="00000400000000000000" pitchFamily="2" charset="-78"/>
              </a:rPr>
              <a:t> Statistical Product and Service Solutions </a:t>
            </a:r>
            <a:r>
              <a:rPr lang="fa-IR" sz="2000" dirty="0">
                <a:cs typeface="B Nazanin" panose="00000400000000000000" pitchFamily="2" charset="-78"/>
              </a:rPr>
              <a:t>و 18.0</a:t>
            </a:r>
            <a:r>
              <a:rPr lang="en-US" sz="2000" dirty="0">
                <a:cs typeface="B Nazanin" panose="00000400000000000000" pitchFamily="2" charset="-78"/>
              </a:rPr>
              <a:t>SPSS Modeler </a:t>
            </a:r>
            <a:r>
              <a:rPr lang="fa-IR" sz="2000" dirty="0">
                <a:cs typeface="B Nazanin" panose="00000400000000000000" pitchFamily="2" charset="-78"/>
              </a:rPr>
              <a:t> برای تحلیل داده ها به کار رفت. 18.0</a:t>
            </a:r>
            <a:r>
              <a:rPr lang="en-US" sz="2000" dirty="0">
                <a:cs typeface="B Nazanin" panose="00000400000000000000" pitchFamily="2" charset="-78"/>
              </a:rPr>
              <a:t>SPSS Modeler</a:t>
            </a:r>
            <a:r>
              <a:rPr lang="fa-IR" sz="2000" dirty="0">
                <a:cs typeface="B Nazanin" panose="00000400000000000000" pitchFamily="2" charset="-78"/>
              </a:rPr>
              <a:t> برای محاسبات به کار رفت و پارامترها را به عنوان خروجی به مدل داد. هفت متغیر زمان آخرین ویزیت (ماه)، جنسیت، سن، محل اقامت (محلی/ میدانی)، درصد هزینه دارویی، فراوانی ویزیت ها و میانگین هزینه پزشکی به ازای هر ویزیت پس از ساخت مورد تحلیل قرار گرفتند</a:t>
            </a:r>
            <a:r>
              <a:rPr lang="fa-IR" dirty="0" smtClean="0"/>
              <a:t>.</a:t>
            </a:r>
            <a:endParaRPr lang="fa-IR" sz="2000" dirty="0">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39511524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593</Words>
  <Application>Microsoft Office PowerPoint</Application>
  <PresentationFormat>On-screen Show (4:3)</PresentationFormat>
  <Paragraphs>41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2022-07-27T09:53:10Z</dcterms:modified>
</cp:coreProperties>
</file>