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95" r:id="rId2"/>
    <p:sldId id="298" r:id="rId3"/>
    <p:sldId id="305" r:id="rId4"/>
    <p:sldId id="299" r:id="rId5"/>
    <p:sldId id="31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574" autoAdjust="0"/>
    <p:restoredTop sz="94660"/>
  </p:normalViewPr>
  <p:slideViewPr>
    <p:cSldViewPr snapToGrid="0">
      <p:cViewPr varScale="1">
        <p:scale>
          <a:sx n="88" d="100"/>
          <a:sy n="88" d="100"/>
        </p:scale>
        <p:origin x="75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anarze.i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664744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8017" y="3164838"/>
            <a:ext cx="836669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200" b="1" dirty="0">
                <a:cs typeface="B Nazanin" panose="00000400000000000000" pitchFamily="2" charset="-78"/>
              </a:rPr>
              <a:t>رابطه تماس با آفت‌کش‌های پیرتروئید در دوران بارداری و کودکی با ظهور صفات </a:t>
            </a:r>
            <a:r>
              <a:rPr lang="en-US" sz="3200" b="1" dirty="0" smtClean="0">
                <a:cs typeface="B Nazanin" panose="00000400000000000000" pitchFamily="2" charset="-78"/>
              </a:rPr>
              <a:t>ADHD</a:t>
            </a:r>
            <a:r>
              <a:rPr lang="fa-IR" sz="3200" b="1" dirty="0" smtClean="0">
                <a:cs typeface="B Nazanin" panose="00000400000000000000" pitchFamily="2" charset="-78"/>
              </a:rPr>
              <a:t> در </a:t>
            </a:r>
            <a:r>
              <a:rPr lang="fa-IR" sz="3200" b="1" dirty="0">
                <a:cs typeface="B Nazanin" panose="00000400000000000000" pitchFamily="2" charset="-78"/>
              </a:rPr>
              <a:t>سن مدرسه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751908" y="4488710"/>
            <a:ext cx="397456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Nazanin" panose="00000400000000000000" pitchFamily="2" charset="-78"/>
              </a:rPr>
              <a:t>استاد: 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8017" y="4483224"/>
            <a:ext cx="3974568" cy="10948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دانشجو: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42" y="217859"/>
            <a:ext cx="2717980" cy="2717980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78017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سال تحصیلی: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751908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نام درس: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85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اول: مقدمه</a:t>
            </a: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در پژوهشی از کشور آمریکا، 3-فنوکسی بنزوئیک اسید (</a:t>
            </a:r>
            <a:r>
              <a:rPr lang="en-US" sz="2000" dirty="0">
                <a:cs typeface="B Nazanin" panose="00000400000000000000" pitchFamily="2" charset="-78"/>
              </a:rPr>
              <a:t>3-PBA</a:t>
            </a:r>
            <a:r>
              <a:rPr lang="fa-IR" sz="2000" dirty="0">
                <a:cs typeface="B Nazanin" panose="00000400000000000000" pitchFamily="2" charset="-78"/>
              </a:rPr>
              <a:t>) یعنی متابولیت اصلی موجود در 20 حشره­کش پیرتروئید مصنوعی، در بیش از 70 درصد نمونه­های ادرار جمع­آوری­شده شناسایی شد. اگرچه سموم پیرتروئید در مقایسه با سموم ارگانوفسفره­ فراریت و سمیت پایینی در میان پستانداران از خود نشان می­دهند، اما توانایی عبور از سد خونی مغزی را در هر دو دوره قبل و پس از تولد دارند. با این وجود، تحقیقات اندکی در خصوص رابطه میان پیرتروئیدها و علائم </a:t>
            </a:r>
            <a:r>
              <a:rPr lang="en-US" sz="2000" dirty="0">
                <a:cs typeface="B Nazanin" panose="00000400000000000000" pitchFamily="2" charset="-78"/>
              </a:rPr>
              <a:t>ADHD</a:t>
            </a:r>
            <a:r>
              <a:rPr lang="fa-IR" sz="2000" dirty="0">
                <a:cs typeface="B Nazanin" panose="00000400000000000000" pitchFamily="2" charset="-78"/>
              </a:rPr>
              <a:t> در انسان وجود دارد.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1/18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58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مطالعات مقطعی بر روی کودکان نتایج متناقضی را به همراه داشته است، چرا که برخی از آنان نشانگر رابطه مثبت بین قرار گرفتن در معرض پیرتروئیدها و علائم </a:t>
            </a:r>
            <a:r>
              <a:rPr lang="en-US" sz="2000" dirty="0" smtClean="0">
                <a:cs typeface="B Nazanin" panose="00000400000000000000" pitchFamily="2" charset="-78"/>
              </a:rPr>
              <a:t>ADHD</a:t>
            </a:r>
            <a:r>
              <a:rPr lang="fa-IR" sz="2000" dirty="0" smtClean="0">
                <a:cs typeface="B Nazanin" panose="00000400000000000000" pitchFamily="2" charset="-78"/>
              </a:rPr>
              <a:t> بوده</a:t>
            </a:r>
            <a:r>
              <a:rPr lang="fa-IR" sz="2000" dirty="0">
                <a:cs typeface="B Nazanin" panose="00000400000000000000" pitchFamily="2" charset="-78"/>
              </a:rPr>
              <a:t>، و برخی نیز هیچ ارتباطی میان این دو  نشان نمی­دهند. و همچنین هیچ مطالعه ای تاکنون به طور همزمان سمیت عصبی قرار گرفتن در معرض </a:t>
            </a:r>
            <a:r>
              <a:rPr lang="en-US" sz="2000" dirty="0" smtClean="0">
                <a:cs typeface="B Nazanin" panose="00000400000000000000" pitchFamily="2" charset="-78"/>
              </a:rPr>
              <a:t>3-PBA</a:t>
            </a:r>
            <a:r>
              <a:rPr lang="fa-IR" sz="2000" dirty="0" smtClean="0">
                <a:cs typeface="B Nazanin" panose="00000400000000000000" pitchFamily="2" charset="-78"/>
              </a:rPr>
              <a:t> در </a:t>
            </a:r>
            <a:r>
              <a:rPr lang="fa-IR" sz="2000" dirty="0">
                <a:cs typeface="B Nazanin" panose="00000400000000000000" pitchFamily="2" charset="-78"/>
              </a:rPr>
              <a:t>بازه سنی قبل و بعد از تولد را بررسی نکرده است. هدف از انجام این پژوهش بررسی رابطه بین قرار گرفتن در معرض پیرتروئیدها در دوره­های زمانی مختلف و ظهور علائم </a:t>
            </a:r>
            <a:r>
              <a:rPr lang="en-US" sz="2000" dirty="0">
                <a:cs typeface="B Nazanin" panose="00000400000000000000" pitchFamily="2" charset="-78"/>
              </a:rPr>
              <a:t>ADHD</a:t>
            </a:r>
            <a:r>
              <a:rPr lang="fa-IR" sz="2000" dirty="0">
                <a:cs typeface="B Nazanin" panose="00000400000000000000" pitchFamily="2" charset="-78"/>
              </a:rPr>
              <a:t> در کودکان در سن مدرسه می­باشد.</a:t>
            </a:r>
            <a:endParaRPr lang="fa-IR" sz="24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2/18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3214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3/18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6" name="Action Button: Back or Previous 15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Forward or Next 16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دوم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47" name="Rounded Rectangle 4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ها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دوم: روش ها</a:t>
            </a: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پژوهش پیش رو یعنی پژوهش بر پایه داده‌های محیطی و رشد کودکان (</a:t>
            </a:r>
            <a:r>
              <a:rPr lang="en-US" sz="2000" dirty="0">
                <a:cs typeface="B Nazanin" panose="00000400000000000000" pitchFamily="2" charset="-78"/>
              </a:rPr>
              <a:t>EDC</a:t>
            </a:r>
            <a:r>
              <a:rPr lang="fa-IR" sz="2000" dirty="0">
                <a:cs typeface="B Nazanin" panose="00000400000000000000" pitchFamily="2" charset="-78"/>
              </a:rPr>
              <a:t>) استوار گردیده است، و پژوهشی گروهی و آینده‌نگر می­باشد که برای بررسی رابطه بین مواجهه‌های محیطی قبل از تولد و پس از تولد و همچنین رشد فیزیکی/شناختی طراحی گردیده است. شرکت­کنندگان این پژوهش از بین شرکت­کنندگان پژوهشی پیشین انتخاب شده­اند. در مجموع 726 جفت مادر-کودک در مطالعه </a:t>
            </a:r>
            <a:r>
              <a:rPr lang="en-US" sz="2000" dirty="0">
                <a:cs typeface="B Nazanin" panose="00000400000000000000" pitchFamily="2" charset="-78"/>
              </a:rPr>
              <a:t>EDC</a:t>
            </a:r>
            <a:r>
              <a:rPr lang="fa-IR" sz="2000" dirty="0">
                <a:cs typeface="B Nazanin" panose="00000400000000000000" pitchFamily="2" charset="-78"/>
              </a:rPr>
              <a:t> ثبت نام نموده و در پیگیری این پژوهش نیز شرکت کردند. این کودکان از سال 2012 تا 2019 هر دو سال یکبار پیگیری شدند. در مجموع 425 کودک در سن 2 سالگی، 645 کودک در سن 4 سالگی، 574 کودک در سن 6 سالگی و 525 کودک در سن 8 سالگی تحت پیگیری قرار گرفتند. نمرات </a:t>
            </a:r>
            <a:r>
              <a:rPr lang="en-US" sz="2000" dirty="0">
                <a:cs typeface="B Nazanin" panose="00000400000000000000" pitchFamily="2" charset="-78"/>
              </a:rPr>
              <a:t>IQ</a:t>
            </a:r>
            <a:r>
              <a:rPr lang="fa-IR" sz="2000" dirty="0">
                <a:cs typeface="B Nazanin" panose="00000400000000000000" pitchFamily="2" charset="-78"/>
              </a:rPr>
              <a:t> کودکان یک بار در سن 6 سالگی با استفاده از مقیاس هوش وکسلر کودکان و همچنین، نمرات </a:t>
            </a:r>
            <a:r>
              <a:rPr lang="en-US" sz="2000" dirty="0">
                <a:cs typeface="B Nazanin" panose="00000400000000000000" pitchFamily="2" charset="-78"/>
              </a:rPr>
              <a:t>IQ</a:t>
            </a:r>
            <a:r>
              <a:rPr lang="fa-IR" sz="2000" dirty="0">
                <a:cs typeface="B Nazanin" panose="00000400000000000000" pitchFamily="2" charset="-78"/>
              </a:rPr>
              <a:t> مادران با استفاده از مقیاس هوش بزرگسالان کره­ای وکسلر ارزیابی شدند</a:t>
            </a:r>
            <a:r>
              <a:rPr lang="fa-IR" sz="2000" dirty="0" smtClean="0">
                <a:cs typeface="B Nazanin" panose="00000400000000000000" pitchFamily="2" charset="-78"/>
              </a:rPr>
              <a:t>.</a:t>
            </a:r>
            <a:endParaRPr lang="fa-IR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5411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2800" dirty="0" smtClean="0"/>
          </a:p>
          <a:p>
            <a:pPr algn="ctr" rtl="1"/>
            <a:endParaRPr lang="fa-IR" sz="2800" dirty="0"/>
          </a:p>
          <a:p>
            <a:pPr algn="ctr" rtl="1"/>
            <a:endParaRPr lang="fa-IR" sz="2800" dirty="0" smtClean="0"/>
          </a:p>
          <a:p>
            <a:pPr algn="ctr" rtl="1"/>
            <a:r>
              <a:rPr lang="fa-IR" sz="2800" b="1" dirty="0" smtClean="0">
                <a:cs typeface="B Nazanin" panose="00000400000000000000" pitchFamily="2" charset="-78"/>
              </a:rPr>
              <a:t>لطفا </a:t>
            </a:r>
            <a:r>
              <a:rPr lang="fa-IR" sz="2800" b="1" dirty="0">
                <a:cs typeface="B Nazanin" panose="00000400000000000000" pitchFamily="2" charset="-78"/>
              </a:rPr>
              <a:t>توجه داشته </a:t>
            </a:r>
            <a:r>
              <a:rPr lang="fa-IR" sz="2800" b="1" dirty="0" smtClean="0">
                <a:cs typeface="B Nazanin" panose="00000400000000000000" pitchFamily="2" charset="-78"/>
              </a:rPr>
              <a:t>باشيد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که </a:t>
            </a:r>
            <a:r>
              <a:rPr lang="fa-IR" sz="2800" dirty="0">
                <a:cs typeface="B Nazanin" panose="00000400000000000000" pitchFamily="2" charset="-78"/>
              </a:rPr>
              <a:t>اين فايل تنها بخشی از محصول بوده و صرفا جهت معرفی محصول </a:t>
            </a:r>
            <a:r>
              <a:rPr lang="fa-IR" sz="2800" dirty="0" smtClean="0">
                <a:cs typeface="B Nazanin" panose="00000400000000000000" pitchFamily="2" charset="-78"/>
              </a:rPr>
              <a:t>ميباشد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برای </a:t>
            </a:r>
            <a:r>
              <a:rPr lang="fa-IR" sz="2800" dirty="0">
                <a:cs typeface="B Nazanin" panose="00000400000000000000" pitchFamily="2" charset="-78"/>
              </a:rPr>
              <a:t>خريداری و دانلود فايل کامل مقاله به زبان </a:t>
            </a:r>
            <a:r>
              <a:rPr lang="fa-IR" sz="2800" dirty="0" smtClean="0">
                <a:cs typeface="B Nazanin" panose="00000400000000000000" pitchFamily="2" charset="-78"/>
              </a:rPr>
              <a:t>فارسی</a:t>
            </a:r>
            <a:endParaRPr lang="en-US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با </a:t>
            </a:r>
            <a:r>
              <a:rPr lang="fa-IR" sz="2800" dirty="0">
                <a:cs typeface="B Nazanin" panose="00000400000000000000" pitchFamily="2" charset="-78"/>
              </a:rPr>
              <a:t>فرمت پاورپوينت (با قابليت </a:t>
            </a:r>
            <a:r>
              <a:rPr lang="fa-IR" sz="2800" dirty="0" smtClean="0">
                <a:cs typeface="B Nazanin" panose="00000400000000000000" pitchFamily="2" charset="-78"/>
              </a:rPr>
              <a:t>ويرايش</a:t>
            </a:r>
            <a:r>
              <a:rPr lang="en-US" sz="2800" dirty="0" smtClean="0">
                <a:cs typeface="B Nazanin" panose="00000400000000000000" pitchFamily="2" charset="-78"/>
              </a:rPr>
              <a:t>(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Nazanin" panose="00000400000000000000" pitchFamily="2" charset="-78"/>
                <a:hlinkClick r:id="rId2"/>
              </a:rPr>
              <a:t>اينجا </a:t>
            </a:r>
            <a:r>
              <a:rPr lang="fa-IR" sz="2800" dirty="0">
                <a:cs typeface="B Nazanin" panose="00000400000000000000" pitchFamily="2" charset="-78"/>
              </a:rPr>
              <a:t>کليک </a:t>
            </a:r>
            <a:r>
              <a:rPr lang="fa-IR" sz="2800" dirty="0" smtClean="0">
                <a:cs typeface="B Nazanin" panose="00000400000000000000" pitchFamily="2" charset="-78"/>
              </a:rPr>
              <a:t>نماييد.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فروشگاه </a:t>
            </a:r>
            <a:r>
              <a:rPr lang="fa-IR" sz="2800" dirty="0">
                <a:cs typeface="B Nazanin" panose="00000400000000000000" pitchFamily="2" charset="-78"/>
              </a:rPr>
              <a:t>اينترنتی ايران </a:t>
            </a:r>
            <a:r>
              <a:rPr lang="fa-IR" sz="2800" dirty="0" smtClean="0">
                <a:cs typeface="B Nazanin" panose="00000400000000000000" pitchFamily="2" charset="-78"/>
              </a:rPr>
              <a:t>عرضه </a:t>
            </a:r>
            <a:r>
              <a:rPr lang="en-US" sz="2800" dirty="0" smtClean="0"/>
              <a:t>www.iranarze.ir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Back or Previous 24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06325" y="5866681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4453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5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9637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4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4821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3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0005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18948" y="6390937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42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454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7_Office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2022-07-25T17:08:01Z</dcterms:modified>
</cp:coreProperties>
</file>