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299" r:id="rId4"/>
    <p:sldId id="306" r:id="rId5"/>
    <p:sldId id="31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7/16/2022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800" b="1" dirty="0">
                <a:cs typeface="B Nazanin" panose="00000400000000000000" pitchFamily="2" charset="-78"/>
              </a:rPr>
              <a:t>اثر استرس روانی بر تعامل بین استرس اکسیداتیو بزاقی و پارامترهای کلاسیک مرتبط با استرس روانی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در جهان معاصر، استرس به عنوان بخشی از زندگی روزمره پذیرفته می­شود و ممکن است به عنوان عامل شمار فراوانی از اختلال­های سلامتی حاد و مزمن قلمداد شود. از سوی دیگر، هر ترشح زیست­شناختی، ازجمله بزاق، حاوی آنتی اکسیدانت و سازوکارهای گوناگونی است که در هر مقطع زمانی آماده­ی مقابله با یک عامل استرس­زا یا یک علت متفاوت هستند. 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بنابراین، اهداف مطالعه­ی کنونی عبارت­اند از: تعیین تأثیر استرس روان­شناختی بر پارامترهای بزاقی برگزیده و ارزیابی همبستگی میان پارامترهای اکسیداتیو و استرس تعیین­شده.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1/19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2/19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دوم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مواد و </a:t>
            </a:r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دوم: 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مواد و </a:t>
            </a:r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روش ها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b="1" i="1" dirty="0">
                <a:cs typeface="B Nazanin" panose="00000400000000000000" pitchFamily="2" charset="-78"/>
              </a:rPr>
              <a:t>2-1 </a:t>
            </a:r>
            <a:r>
              <a:rPr lang="fa-IR" sz="2000" b="1" i="1" dirty="0" smtClean="0">
                <a:cs typeface="B Nazanin" panose="00000400000000000000" pitchFamily="2" charset="-78"/>
              </a:rPr>
              <a:t>آزمودنی­ها</a:t>
            </a:r>
            <a:endParaRPr lang="fa-IR" sz="2000" i="1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i="1" dirty="0" smtClean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دوازده آزمودنی مرد و بیست و چهار آزمودنی زن (داوطلب) در سنینی بین 20 تا 23 سال در این مطالعه شرکت کردند. بر اساس گزارش­ها، همه­ی آزمودنی­ها افرادی سالم (بدون بیماری­های حاد و مزمن)، عاری از مواد و دارو، به استثنای مصرف قرص­های پیشگیری از بارداری (برای یک زن) بودند و هیچ حساسیتی شناخته­شده­ای نسبت به غذا/ دارو نداشتند. شکل زیر سیمایی از خلاصه­ی رویه­ی آزمایشگاهی را نشان می­دهد.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411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3/19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دوم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مواد و </a:t>
            </a:r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روش ها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نمایشی </a:t>
            </a:r>
            <a:r>
              <a:rPr lang="fa-IR" sz="2000" dirty="0">
                <a:cs typeface="B Nazanin" panose="00000400000000000000" pitchFamily="2" charset="-78"/>
              </a:rPr>
              <a:t>از خلاصه­ی رویه­ی آزمایشی. </a:t>
            </a:r>
            <a:r>
              <a:rPr lang="en-US" sz="2000" dirty="0">
                <a:cs typeface="B Nazanin" panose="00000400000000000000" pitchFamily="2" charset="-78"/>
              </a:rPr>
              <a:t>STAI-S</a:t>
            </a:r>
            <a:r>
              <a:rPr lang="fa-IR" sz="2000" dirty="0">
                <a:cs typeface="B Nazanin" panose="00000400000000000000" pitchFamily="2" charset="-78"/>
              </a:rPr>
              <a:t> ، پرسشنامه­ی اضطراب حالت-خصوصیت؛ </a:t>
            </a:r>
            <a:r>
              <a:rPr lang="en-US" sz="2000" dirty="0">
                <a:cs typeface="B Nazanin" panose="00000400000000000000" pitchFamily="2" charset="-78"/>
              </a:rPr>
              <a:t>PEBL</a:t>
            </a:r>
            <a:r>
              <a:rPr lang="fa-IR" sz="2000" dirty="0">
                <a:cs typeface="B Nazanin" panose="00000400000000000000" pitchFamily="2" charset="-78"/>
              </a:rPr>
              <a:t>، زبان ساخت آزمایش </a:t>
            </a:r>
            <a:r>
              <a:rPr lang="fa-IR" sz="2000" dirty="0" smtClean="0">
                <a:cs typeface="B Nazanin" panose="00000400000000000000" pitchFamily="2" charset="-78"/>
              </a:rPr>
              <a:t>روان­شناسی</a:t>
            </a:r>
          </a:p>
          <a:p>
            <a:pPr algn="ctr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b="1" i="1" dirty="0">
                <a:cs typeface="B Nazanin" panose="00000400000000000000" pitchFamily="2" charset="-78"/>
              </a:rPr>
              <a:t>2-2 طراحی مطالعه و مجموعه آزمون </a:t>
            </a:r>
            <a:r>
              <a:rPr lang="en-US" sz="2000" b="1" i="1" dirty="0">
                <a:cs typeface="B Nazanin" panose="00000400000000000000" pitchFamily="2" charset="-78"/>
              </a:rPr>
              <a:t>PEBL</a:t>
            </a:r>
            <a:r>
              <a:rPr lang="fa-IR" sz="2000" i="1" dirty="0">
                <a:cs typeface="B Nazanin" panose="00000400000000000000" pitchFamily="2" charset="-78"/>
              </a:rPr>
              <a:t>.. </a:t>
            </a:r>
            <a:r>
              <a:rPr lang="fa-IR" sz="2000" dirty="0">
                <a:cs typeface="B Nazanin" panose="00000400000000000000" pitchFamily="2" charset="-78"/>
              </a:rPr>
              <a:t>آزمودنی­ها در سه روز پیاپی در فواصل ساعات 8 تا 10 صبح مورد آزمایش قرار گرفتند، و همه­ی شرکت­کنندگان به­طور تصادفی به سه گروه 12 نفره تقسیم شدند.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en-US" sz="2000" dirty="0">
              <a:cs typeface="B Nazanin" panose="00000400000000000000" pitchFamily="2" charset="-78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637" y="1478336"/>
            <a:ext cx="5951457" cy="123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46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5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341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2022-07-16T16:48:28Z</dcterms:modified>
</cp:coreProperties>
</file>