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05" r:id="rId5"/>
    <p:sldId id="31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2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7/13/2022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7/13/2022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نقش حمایت اجتماعی و انعطاف پذیری در تاثیر سلامت روانی طی پاندمی </a:t>
            </a:r>
            <a:r>
              <a:rPr lang="fa-IR" sz="2800" b="1" dirty="0" smtClean="0">
                <a:cs typeface="B Nazanin" panose="00000400000000000000" pitchFamily="2" charset="-78"/>
              </a:rPr>
              <a:t>کووید</a:t>
            </a:r>
            <a:r>
              <a:rPr lang="en-US" sz="2800" b="1" dirty="0" smtClean="0">
                <a:cs typeface="B Nazanin" panose="00000400000000000000" pitchFamily="2" charset="-78"/>
              </a:rPr>
              <a:t> </a:t>
            </a:r>
            <a:r>
              <a:rPr lang="fa-IR" sz="2800" b="1" dirty="0" smtClean="0">
                <a:cs typeface="B Nazanin" panose="00000400000000000000" pitchFamily="2" charset="-78"/>
              </a:rPr>
              <a:t>19 </a:t>
            </a:r>
            <a:r>
              <a:rPr lang="fa-IR" sz="2800" b="1" dirty="0">
                <a:cs typeface="B Nazanin" panose="00000400000000000000" pitchFamily="2" charset="-78"/>
              </a:rPr>
              <a:t>در میان کادر درمان در اسپانیا</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1/16</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5" name="TextBox 14"/>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این مطالعه به بررسی عوامل محافظت کننده ی کادر درمان </a:t>
            </a:r>
            <a:r>
              <a:rPr lang="en-US" sz="2000" dirty="0">
                <a:cs typeface="B Nazanin" panose="00000400000000000000" pitchFamily="2" charset="-78"/>
              </a:rPr>
              <a:t>(HCW)</a:t>
            </a:r>
            <a:r>
              <a:rPr lang="fa-IR" sz="2000" dirty="0">
                <a:cs typeface="B Nazanin" panose="00000400000000000000" pitchFamily="2" charset="-78"/>
              </a:rPr>
              <a:t> در برابر مسائل مربوط به سلامت روان شامل اضطراب، افسردگی،یا مشکلات در خواب و افکار مربوط به خودکشی در دوران پاندمی کووید-19 می پردازد. به این منظور با استفاده از یک تحقیق آنلاین، ارتباط میان سه عامل محافظتی بالقوه (انعطاف پذیری، دریافت حمایت اجتماعی از طرف همکاران در محل کار، و دریافت حمایت اجتماعی از سوی خویشاوندان و دوستان) و سه پیامد سلامت روان، شامل اندوه روانی، علائم افسردگی، و افکار مرگ را در نمونه ی بزرگی از </a:t>
            </a:r>
            <a:r>
              <a:rPr lang="en-US" sz="2000" dirty="0">
                <a:cs typeface="B Nazanin" panose="00000400000000000000" pitchFamily="2" charset="-78"/>
              </a:rPr>
              <a:t>HCW</a:t>
            </a:r>
            <a:r>
              <a:rPr lang="fa-IR" sz="2000" dirty="0">
                <a:cs typeface="B Nazanin" panose="00000400000000000000" pitchFamily="2" charset="-78"/>
              </a:rPr>
              <a:t>های اسپانیایی درطول موج اول پاندمی کووید-19 بررسی شد. یافته ها حاکی از این بود که انعطاف پذیری و دریافت حمایت اجتماعی می توانند از </a:t>
            </a:r>
            <a:r>
              <a:rPr lang="en-US" sz="2000" dirty="0">
                <a:cs typeface="B Nazanin" panose="00000400000000000000" pitchFamily="2" charset="-78"/>
              </a:rPr>
              <a:t>HCW</a:t>
            </a:r>
            <a:r>
              <a:rPr lang="fa-IR" sz="2000" dirty="0">
                <a:cs typeface="B Nazanin" panose="00000400000000000000" pitchFamily="2" charset="-78"/>
              </a:rPr>
              <a:t>ها در برابر پیامدهای منفی سلامت روان محافظت کرده و اتخاذ تمهیداتی در این خصوص می تواند به کاهش اثر پاندمی بر سلامت روان </a:t>
            </a:r>
            <a:r>
              <a:rPr lang="en-US" sz="2000" dirty="0">
                <a:cs typeface="B Nazanin" panose="00000400000000000000" pitchFamily="2" charset="-78"/>
              </a:rPr>
              <a:t>HCW</a:t>
            </a:r>
            <a:r>
              <a:rPr lang="fa-IR" sz="2000" dirty="0">
                <a:cs typeface="B Nazanin" panose="00000400000000000000" pitchFamily="2" charset="-78"/>
              </a:rPr>
              <a:t>ها کمک کنند. </a:t>
            </a:r>
            <a:endParaRPr lang="en-US" sz="2000" dirty="0">
              <a:cs typeface="B Nazanin" panose="00000400000000000000" pitchFamily="2" charset="-78"/>
            </a:endParaRP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17" name="TextBox 16"/>
          <p:cNvSpPr txBox="1"/>
          <p:nvPr/>
        </p:nvSpPr>
        <p:spPr>
          <a:xfrm>
            <a:off x="475894" y="5999942"/>
            <a:ext cx="6915506" cy="400110"/>
          </a:xfrm>
          <a:prstGeom prst="rect">
            <a:avLst/>
          </a:prstGeom>
          <a:noFill/>
        </p:spPr>
        <p:txBody>
          <a:bodyPr wrap="square" rtlCol="0">
            <a:spAutoFit/>
          </a:bodyPr>
          <a:lstStyle/>
          <a:p>
            <a:pPr algn="r"/>
            <a:r>
              <a:rPr lang="fa-IR" sz="2000" b="1"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2/16</a:t>
            </a:r>
            <a:endParaRPr lang="en-US" sz="2400"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دوم</a:t>
            </a:r>
            <a:endParaRPr lang="en-US" sz="2000" dirty="0">
              <a:solidFill>
                <a:schemeClr val="bg1"/>
              </a:solidFill>
              <a:cs typeface="B Nazanin" panose="00000400000000000000" pitchFamily="2" charset="-78"/>
            </a:endParaRPr>
          </a:p>
        </p:txBody>
      </p:sp>
      <p:sp>
        <p:nvSpPr>
          <p:cNvPr id="18" name="Rounded Rectangle 17"/>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ounded Rectangle 18"/>
          <p:cNvSpPr/>
          <p:nvPr/>
        </p:nvSpPr>
        <p:spPr>
          <a:xfrm>
            <a:off x="4603144" y="6393180"/>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22" name="Rounded Rectangle 21"/>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5" name="TextBox 14"/>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روش مطالعه</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پاندمی کووید-19  تحولات بزرگی را در خصوص خدمات درمانی و کارکنان این حوزه در سرتاسر جهان در بر داشته است. این امر موجب شده که کادر درمان از بدو این بحران در معرض انواع ریسک های مربوط به سلامت روان قرار گیرند. تمهیدات فاصله گذاری اجتماعی و دوری از خویشاوندان به منظور اجتناب از انتقال بیماری به آنها، کادر درمان را با کمبود حمایت اجتماعی مواجه کرده است. حمایت اجتماعی نقش موثری در کاهش بسیاری از اختلالات روانی دارد. </a:t>
            </a:r>
          </a:p>
          <a:p>
            <a:pPr algn="just" rtl="1">
              <a:lnSpc>
                <a:spcPct val="150000"/>
              </a:lnSpc>
            </a:pPr>
            <a:r>
              <a:rPr lang="fa-IR" sz="2000" dirty="0">
                <a:cs typeface="B Nazanin" panose="00000400000000000000" pitchFamily="2" charset="-78"/>
              </a:rPr>
              <a:t>انعطاف پذیری، توانایی فرد برای بازگشت به حالت عادی و حفظ سلامت روان، علی رغم متحمل شدن ناملایمات است.</a:t>
            </a: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0" name="TextBox 19"/>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روش مطالعه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3/16</a:t>
            </a:r>
            <a:endParaRPr lang="en-US" sz="2400"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دوم</a:t>
            </a:r>
            <a:endParaRPr lang="en-US" sz="2000" dirty="0">
              <a:solidFill>
                <a:schemeClr val="bg1"/>
              </a:solidFill>
              <a:cs typeface="B Nazanin" panose="00000400000000000000" pitchFamily="2" charset="-78"/>
            </a:endParaRPr>
          </a:p>
        </p:txBody>
      </p:sp>
      <p:sp>
        <p:nvSpPr>
          <p:cNvPr id="18" name="Rounded Rectangle 17"/>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ounded Rectangle 18"/>
          <p:cNvSpPr/>
          <p:nvPr/>
        </p:nvSpPr>
        <p:spPr>
          <a:xfrm>
            <a:off x="4603144" y="6393180"/>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22" name="Rounded Rectangle 21"/>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5" name="TextBox 14"/>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 در مطالعه، تاثیر بالقوه ی دریافت حمایت اجتماعی و انعطاف پذیری بر پیامدهای سلامت روانِ نمونه ی بزرگی از </a:t>
            </a:r>
            <a:r>
              <a:rPr lang="en-US" sz="2000" dirty="0">
                <a:cs typeface="B Nazanin" panose="00000400000000000000" pitchFamily="2" charset="-78"/>
              </a:rPr>
              <a:t>HCW</a:t>
            </a:r>
            <a:r>
              <a:rPr lang="fa-IR" sz="2000" dirty="0">
                <a:cs typeface="B Nazanin" panose="00000400000000000000" pitchFamily="2" charset="-78"/>
              </a:rPr>
              <a:t>ها از اسپانیا را در طول بروز اولیه ی پاندمی کووید-19 بررسی شده است. این مطالعه یک پژوهش مقطعی بوده و با بسیاری از مطالعات دیگری که در این زمینه صورت گرفته همخوانی دارد. </a:t>
            </a:r>
          </a:p>
          <a:p>
            <a:pPr algn="just" rtl="1">
              <a:lnSpc>
                <a:spcPct val="150000"/>
              </a:lnSpc>
            </a:pPr>
            <a:r>
              <a:rPr lang="fa-IR" sz="2000" dirty="0">
                <a:cs typeface="B Nazanin" panose="00000400000000000000" pitchFamily="2" charset="-78"/>
              </a:rPr>
              <a:t>نمونه ی این مطالعه، یک نمونه ی غیرتصادفی متشکل از شاغلین حوزه ی سلامت و درمان در تسهیلات درمانی مختلف را در برمی گیرد.  از طریق ایمیل پرسشنامه هایی میان شرکت کنندگان توزیع شده و به این طریق نظرسنجی صورت گرفته است.  معیار شرکت در این نظرسنجی، کارکنان بالای 18 سال و اشتغال در یک تسهیلات درمانی بوده است. </a:t>
            </a:r>
            <a:endParaRPr lang="en-US" sz="2000" dirty="0" smtClean="0">
              <a:cs typeface="B Nazanin" panose="00000400000000000000" pitchFamily="2" charset="-78"/>
            </a:endParaRPr>
          </a:p>
          <a:p>
            <a:pPr algn="just" rtl="1">
              <a:lnSpc>
                <a:spcPct val="150000"/>
              </a:lnSpc>
            </a:pPr>
            <a:r>
              <a:rPr lang="fa-IR" sz="2000" dirty="0">
                <a:cs typeface="B Nazanin" panose="00000400000000000000" pitchFamily="2" charset="-78"/>
              </a:rPr>
              <a:t>مطالعه چهار نوع متغیر را شامل می شد: ویژگی های جمعیت نگاری اجتماعی، عوامل استرس زای مربوط به کار، انعطاف پذیری و دریافت حمایت اجتماعی، و پیامدهای سلامت روان.</a:t>
            </a:r>
          </a:p>
        </p:txBody>
      </p:sp>
      <p:sp>
        <p:nvSpPr>
          <p:cNvPr id="20" name="TextBox 19"/>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روش مطالعه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251972826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371364188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528</Words>
  <Application>Microsoft Office PowerPoint</Application>
  <PresentationFormat>On-screen Show (4:3)</PresentationFormat>
  <Paragraphs>43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2022-07-13T17:27:00Z</dcterms:modified>
</cp:coreProperties>
</file>