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307" r:id="rId5"/>
    <p:sldId id="31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5/17/2022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5/17/2022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5/17/2022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5/17/2022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تاثیرات روانشناختی، آموزشی درک شده و اثر مالی همه گیری کووید ۱۹ بر رضایت از زندگی دانشجویان دانشگاه یونان با توجه به سلامت روان</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3437" y="5913018"/>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1900" dirty="0">
                <a:cs typeface="B Nazanin" panose="00000400000000000000" pitchFamily="2" charset="-78"/>
              </a:rPr>
              <a:t>به دلیل شیوع کووید۱۹، </a:t>
            </a:r>
            <a:r>
              <a:rPr lang="ar-SA" sz="1900" dirty="0">
                <a:cs typeface="B Nazanin" panose="00000400000000000000" pitchFamily="2" charset="-78"/>
              </a:rPr>
              <a:t>تغییراتی بر زندگی عموم مردم تحمیل شد که بسیاری از جنبه های زندگی آن ها اعم از سلامت روانی و تندرستی را مختل کرد. کشورهای مختلف، اعمال سختگیرانه متنوعی به منظور جلوگیری از شیوع بیماری عفونی، </a:t>
            </a:r>
            <a:r>
              <a:rPr lang="ar-SA" sz="1900" dirty="0" smtClean="0">
                <a:cs typeface="B Nazanin" panose="00000400000000000000" pitchFamily="2" charset="-78"/>
              </a:rPr>
              <a:t>شامل</a:t>
            </a:r>
            <a:r>
              <a:rPr lang="fa-IR" sz="1900" dirty="0" smtClean="0">
                <a:cs typeface="B Nazanin" panose="00000400000000000000" pitchFamily="2" charset="-78"/>
              </a:rPr>
              <a:t> </a:t>
            </a:r>
            <a:r>
              <a:rPr lang="ar-SA" sz="1900" dirty="0" smtClean="0">
                <a:cs typeface="B Nazanin" panose="00000400000000000000" pitchFamily="2" charset="-78"/>
              </a:rPr>
              <a:t>(</a:t>
            </a:r>
            <a:r>
              <a:rPr lang="ar-SA" sz="1900" dirty="0">
                <a:cs typeface="B Nazanin" panose="00000400000000000000" pitchFamily="2" charset="-78"/>
              </a:rPr>
              <a:t>فاصله گیری اجتماعی، قرنطینه، مقررات منع رفت و درآمد، قرنطینه های جزئی یا سراسری) را اجرا کردند که منجر به پیامدها و احساسات منفی روانی </a:t>
            </a:r>
            <a:r>
              <a:rPr lang="ar-SA" sz="1900" dirty="0" smtClean="0">
                <a:cs typeface="B Nazanin" panose="00000400000000000000" pitchFamily="2" charset="-78"/>
              </a:rPr>
              <a:t>شده </a:t>
            </a:r>
            <a:r>
              <a:rPr lang="ar-SA" sz="1900" dirty="0">
                <a:cs typeface="B Nazanin" panose="00000400000000000000" pitchFamily="2" charset="-78"/>
              </a:rPr>
              <a:t>اند. جدا از سن، جنس یا سبک زندگی، استرس های مرتبط با کووید ۱۹، بهزیستی ذهنی مردم (</a:t>
            </a:r>
            <a:r>
              <a:rPr lang="en-US" sz="1900" dirty="0">
                <a:cs typeface="B Nazanin" panose="00000400000000000000" pitchFamily="2" charset="-78"/>
              </a:rPr>
              <a:t>SWB</a:t>
            </a:r>
            <a:r>
              <a:rPr lang="ar-SA" sz="1900" dirty="0">
                <a:cs typeface="B Nazanin" panose="00000400000000000000" pitchFamily="2" charset="-78"/>
              </a:rPr>
              <a:t>)، به ویژه رضایت از </a:t>
            </a:r>
            <a:r>
              <a:rPr lang="ar-SA" sz="1900" dirty="0" smtClean="0">
                <a:cs typeface="B Nazanin" panose="00000400000000000000" pitchFamily="2" charset="-78"/>
              </a:rPr>
              <a:t>زندگی</a:t>
            </a:r>
            <a:r>
              <a:rPr lang="fa-IR" sz="1900" dirty="0" smtClean="0">
                <a:cs typeface="B Nazanin" panose="00000400000000000000" pitchFamily="2" charset="-78"/>
              </a:rPr>
              <a:t> </a:t>
            </a:r>
            <a:r>
              <a:rPr lang="ar-SA" sz="1900" dirty="0" smtClean="0">
                <a:cs typeface="B Nazanin" panose="00000400000000000000" pitchFamily="2" charset="-78"/>
              </a:rPr>
              <a:t>(</a:t>
            </a:r>
            <a:r>
              <a:rPr lang="en-US" sz="1900" dirty="0">
                <a:cs typeface="B Nazanin" panose="00000400000000000000" pitchFamily="2" charset="-78"/>
              </a:rPr>
              <a:t>SWL</a:t>
            </a:r>
            <a:r>
              <a:rPr lang="ar-SA" sz="1900" dirty="0">
                <a:cs typeface="B Nazanin" panose="00000400000000000000" pitchFamily="2" charset="-78"/>
              </a:rPr>
              <a:t>)، سلامت روانی </a:t>
            </a:r>
            <a:r>
              <a:rPr lang="ar-SA" sz="1900" dirty="0" smtClean="0">
                <a:cs typeface="B Nazanin" panose="00000400000000000000" pitchFamily="2" charset="-78"/>
              </a:rPr>
              <a:t>عمومی</a:t>
            </a:r>
            <a:r>
              <a:rPr lang="fa-IR" sz="1900" dirty="0" smtClean="0">
                <a:cs typeface="B Nazanin" panose="00000400000000000000" pitchFamily="2" charset="-78"/>
              </a:rPr>
              <a:t> </a:t>
            </a:r>
            <a:r>
              <a:rPr lang="ar-SA" sz="1900" dirty="0" smtClean="0">
                <a:cs typeface="B Nazanin" panose="00000400000000000000" pitchFamily="2" charset="-78"/>
              </a:rPr>
              <a:t>(</a:t>
            </a:r>
            <a:r>
              <a:rPr lang="en-US" sz="1900" dirty="0">
                <a:cs typeface="B Nazanin" panose="00000400000000000000" pitchFamily="2" charset="-78"/>
              </a:rPr>
              <a:t>GMH</a:t>
            </a:r>
            <a:r>
              <a:rPr lang="ar-SA" sz="1900" dirty="0">
                <a:cs typeface="B Nazanin" panose="00000400000000000000" pitchFamily="2" charset="-78"/>
              </a:rPr>
              <a:t>)، و موقعیت اجتماعی و اقتصادی را تحت تأثیر قرار داده </a:t>
            </a:r>
            <a:r>
              <a:rPr lang="ar-SA" sz="1900" dirty="0" smtClean="0">
                <a:cs typeface="B Nazanin" panose="00000400000000000000" pitchFamily="2" charset="-78"/>
              </a:rPr>
              <a:t>است</a:t>
            </a:r>
            <a:r>
              <a:rPr lang="fa-IR" sz="1900" dirty="0" smtClean="0">
                <a:cs typeface="B Nazanin" panose="00000400000000000000" pitchFamily="2" charset="-78"/>
              </a:rPr>
              <a:t> </a:t>
            </a:r>
            <a:r>
              <a:rPr lang="ar-SA" sz="1900" dirty="0" smtClean="0">
                <a:cs typeface="B Nazanin" panose="00000400000000000000" pitchFamily="2" charset="-78"/>
              </a:rPr>
              <a:t>(</a:t>
            </a:r>
            <a:r>
              <a:rPr lang="en-US" sz="1900" dirty="0">
                <a:cs typeface="B Nazanin" panose="00000400000000000000" pitchFamily="2" charset="-78"/>
              </a:rPr>
              <a:t>WANG ET AL,2020</a:t>
            </a:r>
            <a:r>
              <a:rPr lang="ar-SA" sz="1900" dirty="0">
                <a:cs typeface="B Nazanin" panose="00000400000000000000" pitchFamily="2" charset="-78"/>
              </a:rPr>
              <a:t>). طبق گزارشات، زنان بیش از مردان و افراد زیر ۴۰ سال، نرخ بالاتری از اختلالات سلامت روانی را تجربه کرده اند. هدف این مطالعه این است که توسط مکانیزم های عملی، تأثیر روانشناختی، علمی و مالی کووید ۱۹ بر رضایت از زندگی، با توجه به سلامت روان عمومی دانشجویان را کشف کند. </a:t>
            </a:r>
            <a:endParaRPr lang="en-US" sz="1900" dirty="0">
              <a:cs typeface="B Nazanin" panose="00000400000000000000" pitchFamily="2" charset="-78"/>
            </a:endParaRPr>
          </a:p>
          <a:p>
            <a:pPr algn="r" rtl="1"/>
            <a:endParaRPr lang="fa-IR" sz="2000" b="1"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0" name="Action Button: Custom 19">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1/13</a:t>
            </a:r>
            <a:endParaRPr lang="en-US" sz="2400" dirty="0">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3437" y="5913018"/>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ar-SA" sz="2000" b="1" dirty="0">
                <a:cs typeface="B Nazanin" panose="00000400000000000000" pitchFamily="2" charset="-78"/>
              </a:rPr>
              <a:t>تأثیر درک شده کووید۱۹ بر رضایت از زندگی دانشجویان دانشگاه</a:t>
            </a:r>
            <a:endParaRPr lang="en-US" sz="2000" dirty="0">
              <a:cs typeface="B Nazanin" panose="00000400000000000000" pitchFamily="2" charset="-78"/>
            </a:endParaRPr>
          </a:p>
          <a:p>
            <a:pPr algn="just" rtl="1">
              <a:lnSpc>
                <a:spcPct val="150000"/>
              </a:lnSpc>
            </a:pPr>
            <a:r>
              <a:rPr lang="ar-SA" sz="2000" dirty="0">
                <a:cs typeface="B Nazanin" panose="00000400000000000000" pitchFamily="2" charset="-78"/>
              </a:rPr>
              <a:t> طبق گزارشات، از آنجاکه جوانان و بزرگسالان به دلیل اقدامات ریاضتی کووید۱۹ در طول شیوع این همه گیری، مجبور به دوری از شرکت در فعالیت های اجتماعی با گروه هم سالان خود شده اند، دانشجو بودن، به عنوان یک عامل ریسک با اهمیت برای مشکلات نامطلوب سلامت روانی و تأثیر منفی بر بهزیستی روانی در مقایسه با سایر گروه های سنی شناخته شده است. استرس های تأمین مالی و ثبات زندگی به عنوان عوامل با اهمیتی شناخته شده اند که رضایت از زندگی و کیفیت زندگی دانشجویان را تحت تأثیر قرار داده اند.</a:t>
            </a:r>
            <a:r>
              <a:rPr lang="fa-IR" sz="2000" dirty="0">
                <a:cs typeface="B Nazanin" panose="00000400000000000000" pitchFamily="2" charset="-78"/>
              </a:rPr>
              <a:t> در راستای تحقیقات اخیر، مطالعه کنونی منحصراَ بر بعد شناختی که </a:t>
            </a:r>
            <a:r>
              <a:rPr lang="en-US" sz="2000" dirty="0">
                <a:cs typeface="B Nazanin" panose="00000400000000000000" pitchFamily="2" charset="-78"/>
              </a:rPr>
              <a:t>SWL</a:t>
            </a:r>
            <a:r>
              <a:rPr lang="fa-IR" sz="2000" dirty="0">
                <a:cs typeface="B Nazanin" panose="00000400000000000000" pitchFamily="2" charset="-78"/>
              </a:rPr>
              <a:t> خوانده می شود، متمرکز است، که نشان داده است که به طور قابل توجهی مرتبط با پیامدهای روانی، آکادمیک و مالی همه گیری کووید ۱۹ است</a:t>
            </a:r>
            <a:r>
              <a:rPr lang="en-US" sz="2000" dirty="0">
                <a:cs typeface="B Nazanin" panose="00000400000000000000" pitchFamily="2" charset="-78"/>
              </a:rPr>
              <a:t>. </a:t>
            </a:r>
          </a:p>
        </p:txBody>
      </p:sp>
      <p:sp>
        <p:nvSpPr>
          <p:cNvPr id="20" name="Action Button: Custom 19">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2/13</a:t>
            </a:r>
            <a:endParaRPr lang="en-US" sz="2400" dirty="0">
              <a:cs typeface="B Nazanin" panose="00000400000000000000" pitchFamily="2" charset="-78"/>
            </a:endParaRPr>
          </a:p>
        </p:txBody>
      </p:sp>
    </p:spTree>
    <p:extLst>
      <p:ext uri="{BB962C8B-B14F-4D97-AF65-F5344CB8AC3E}">
        <p14:creationId xmlns:p14="http://schemas.microsoft.com/office/powerpoint/2010/main" val="148698485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3437" y="5913018"/>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fa-IR" sz="2000" dirty="0" smtClean="0">
              <a:cs typeface="B Nazanin" panose="00000400000000000000" pitchFamily="2" charset="-78"/>
            </a:endParaRPr>
          </a:p>
          <a:p>
            <a:pPr algn="just" rtl="1">
              <a:lnSpc>
                <a:spcPct val="150000"/>
              </a:lnSpc>
            </a:pPr>
            <a:r>
              <a:rPr lang="fa-IR" sz="2000" dirty="0" smtClean="0">
                <a:cs typeface="B Nazanin" panose="00000400000000000000" pitchFamily="2" charset="-78"/>
              </a:rPr>
              <a:t>سلامت </a:t>
            </a:r>
            <a:r>
              <a:rPr lang="fa-IR" sz="2000" dirty="0">
                <a:cs typeface="B Nazanin" panose="00000400000000000000" pitchFamily="2" charset="-78"/>
              </a:rPr>
              <a:t>ذهنی </a:t>
            </a:r>
            <a:r>
              <a:rPr lang="fa-IR" sz="2000" dirty="0" smtClean="0">
                <a:cs typeface="B Nazanin" panose="00000400000000000000" pitchFamily="2" charset="-78"/>
              </a:rPr>
              <a:t>عمومی (</a:t>
            </a:r>
            <a:r>
              <a:rPr lang="en-US" sz="2000" dirty="0">
                <a:cs typeface="B Nazanin" panose="00000400000000000000" pitchFamily="2" charset="-78"/>
              </a:rPr>
              <a:t>GMH</a:t>
            </a:r>
            <a:r>
              <a:rPr lang="fa-IR" sz="2000" dirty="0">
                <a:cs typeface="B Nazanin" panose="00000400000000000000" pitchFamily="2" charset="-78"/>
              </a:rPr>
              <a:t>) یک عامل تعیین کننده برای رضایت از زندگی است. </a:t>
            </a:r>
            <a:r>
              <a:rPr lang="fa-IR" sz="2000" dirty="0" smtClean="0">
                <a:cs typeface="B Nazanin" panose="00000400000000000000" pitchFamily="2" charset="-78"/>
              </a:rPr>
              <a:t>بدین </a:t>
            </a:r>
            <a:r>
              <a:rPr lang="fa-IR" sz="2000" dirty="0">
                <a:cs typeface="B Nazanin" panose="00000400000000000000" pitchFamily="2" charset="-78"/>
              </a:rPr>
              <a:t>ترتیب، تحقیقات تأکید می کنند که </a:t>
            </a:r>
            <a:r>
              <a:rPr lang="en-US" sz="2000" dirty="0">
                <a:cs typeface="B Nazanin" panose="00000400000000000000" pitchFamily="2" charset="-78"/>
              </a:rPr>
              <a:t>GMH</a:t>
            </a:r>
            <a:r>
              <a:rPr lang="fa-IR" sz="2000" dirty="0">
                <a:cs typeface="B Nazanin" panose="00000400000000000000" pitchFamily="2" charset="-78"/>
              </a:rPr>
              <a:t> می تواند به عنوان یک متغیر کمکی برای </a:t>
            </a:r>
            <a:r>
              <a:rPr lang="en-US" sz="2000" dirty="0">
                <a:cs typeface="B Nazanin" panose="00000400000000000000" pitchFamily="2" charset="-78"/>
              </a:rPr>
              <a:t>SWB</a:t>
            </a:r>
            <a:r>
              <a:rPr lang="fa-IR" sz="2000" dirty="0">
                <a:cs typeface="B Nazanin" panose="00000400000000000000" pitchFamily="2" charset="-78"/>
              </a:rPr>
              <a:t> مورد مطالعه قرار گیرد. تحقیقات پیشین بیان کرده اند که افراد با </a:t>
            </a:r>
            <a:r>
              <a:rPr lang="en-US" sz="2000" dirty="0">
                <a:cs typeface="B Nazanin" panose="00000400000000000000" pitchFamily="2" charset="-78"/>
              </a:rPr>
              <a:t>GMH</a:t>
            </a:r>
            <a:r>
              <a:rPr lang="fa-IR" sz="2000" dirty="0">
                <a:cs typeface="B Nazanin" panose="00000400000000000000" pitchFamily="2" charset="-78"/>
              </a:rPr>
              <a:t> پایین احتمال گزارش</a:t>
            </a:r>
            <a:r>
              <a:rPr lang="en-US" sz="2000" dirty="0">
                <a:cs typeface="B Nazanin" panose="00000400000000000000" pitchFamily="2" charset="-78"/>
              </a:rPr>
              <a:t>SWL </a:t>
            </a:r>
            <a:r>
              <a:rPr lang="fa-IR" sz="2000" dirty="0" smtClean="0">
                <a:cs typeface="B Nazanin" panose="00000400000000000000" pitchFamily="2" charset="-78"/>
              </a:rPr>
              <a:t> پایین </a:t>
            </a:r>
            <a:r>
              <a:rPr lang="fa-IR" sz="2000" dirty="0">
                <a:cs typeface="B Nazanin" panose="00000400000000000000" pitchFamily="2" charset="-78"/>
              </a:rPr>
              <a:t>را دارند، بر اساس این اسناد، این مطالعه، تأثیر غیرمستقیم </a:t>
            </a:r>
            <a:r>
              <a:rPr lang="en-US" sz="2000" dirty="0">
                <a:cs typeface="B Nazanin" panose="00000400000000000000" pitchFamily="2" charset="-78"/>
              </a:rPr>
              <a:t>GMH</a:t>
            </a:r>
            <a:r>
              <a:rPr lang="fa-IR" sz="2000" dirty="0">
                <a:cs typeface="B Nazanin" panose="00000400000000000000" pitchFamily="2" charset="-78"/>
              </a:rPr>
              <a:t> در ارتباط بین اثر کووید ۱۹ بر وضعیت های مالی و روانی و به همان نسبت عملکرد آکادمیک و </a:t>
            </a:r>
            <a:r>
              <a:rPr lang="en-US" sz="2000" dirty="0">
                <a:cs typeface="B Nazanin" panose="00000400000000000000" pitchFamily="2" charset="-78"/>
              </a:rPr>
              <a:t>SWL</a:t>
            </a:r>
            <a:r>
              <a:rPr lang="fa-IR" sz="2000" dirty="0">
                <a:cs typeface="B Nazanin" panose="00000400000000000000" pitchFamily="2" charset="-78"/>
              </a:rPr>
              <a:t> در نمونه دانشجویان دانشگاه یونان، را کشف کرده است.</a:t>
            </a:r>
            <a:endParaRPr lang="en-US" sz="2000" dirty="0">
              <a:cs typeface="B Nazanin" panose="00000400000000000000" pitchFamily="2" charset="-78"/>
            </a:endParaRPr>
          </a:p>
        </p:txBody>
      </p:sp>
      <p:sp>
        <p:nvSpPr>
          <p:cNvPr id="20" name="Action Button: Custom 19">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3/13</a:t>
            </a:r>
            <a:endParaRPr lang="en-US" sz="2400" dirty="0">
              <a:cs typeface="B Nazanin" panose="00000400000000000000" pitchFamily="2" charset="-78"/>
            </a:endParaRPr>
          </a:p>
        </p:txBody>
      </p:sp>
    </p:spTree>
    <p:extLst>
      <p:ext uri="{BB962C8B-B14F-4D97-AF65-F5344CB8AC3E}">
        <p14:creationId xmlns:p14="http://schemas.microsoft.com/office/powerpoint/2010/main" val="81881500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23930008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544</Words>
  <Application>Microsoft Office PowerPoint</Application>
  <PresentationFormat>On-screen Show (4:3)</PresentationFormat>
  <Paragraphs>38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2022-05-17T17:10:17Z</dcterms:modified>
</cp:coreProperties>
</file>