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95" r:id="rId2"/>
    <p:sldId id="298" r:id="rId3"/>
    <p:sldId id="306" r:id="rId4"/>
    <p:sldId id="307" r:id="rId5"/>
    <p:sldId id="31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574" autoAdjust="0"/>
    <p:restoredTop sz="94660"/>
  </p:normalViewPr>
  <p:slideViewPr>
    <p:cSldViewPr snapToGrid="0">
      <p:cViewPr varScale="1">
        <p:scale>
          <a:sx n="88" d="100"/>
          <a:sy n="88" d="100"/>
        </p:scale>
        <p:origin x="75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anarze.i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664744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8017" y="3164838"/>
            <a:ext cx="836669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تمایز بین هوش هیجانی صفت و مدل پنج عاملی شخصیت: روایی پیش بینی افزایشی هوش هیجانی برای حالات هیجانی منفی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751908" y="4488710"/>
            <a:ext cx="397456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Nazanin" panose="00000400000000000000" pitchFamily="2" charset="-78"/>
              </a:rPr>
              <a:t>استاد: 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8017" y="4483224"/>
            <a:ext cx="3974568" cy="10948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دانشجو: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142" y="217859"/>
            <a:ext cx="2717980" cy="2717980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78017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سال تحصیلی: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751908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نام درس: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85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اول: مقدمه</a:t>
            </a:r>
          </a:p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dirty="0"/>
              <a:t> </a:t>
            </a:r>
            <a:r>
              <a:rPr lang="fa-IR" sz="2000" dirty="0">
                <a:cs typeface="B Nazanin" panose="00000400000000000000" pitchFamily="2" charset="-78"/>
              </a:rPr>
              <a:t>مفهوم و نگرش هوش هیجانی </a:t>
            </a:r>
            <a:r>
              <a:rPr lang="en-US" sz="2000" dirty="0">
                <a:cs typeface="B Nazanin" panose="00000400000000000000" pitchFamily="2" charset="-78"/>
              </a:rPr>
              <a:t>(EI)</a:t>
            </a:r>
            <a:r>
              <a:rPr lang="fa-IR" sz="2000" dirty="0">
                <a:cs typeface="B Nazanin" panose="00000400000000000000" pitchFamily="2" charset="-78"/>
              </a:rPr>
              <a:t> به توانایی درک احساسات و هیجانات خود، بیان و مهار آن ها، و درک احساسات دیگران اشاره می کند که توسط سالوی و مایر (1990) باب شده است. هوش هیجانی هم به عنوان یک مدل مبتنی بر توانایی و هم به صورت یک مدل مبتنی بر صفت اجرا شد. با شناخت تعامل بین هیجانات و شناخت، توانایی هوش هیجانی به توانایی های شناختی دخیل در ادراک حسی، مدیریت، و درک هیجانات و احساسات مطرح می شود. توانایی هوش هیجانی </a:t>
            </a:r>
            <a:r>
              <a:rPr lang="en-US" sz="2000" dirty="0">
                <a:cs typeface="B Nazanin" panose="00000400000000000000" pitchFamily="2" charset="-78"/>
              </a:rPr>
              <a:t>(EI)</a:t>
            </a:r>
            <a:r>
              <a:rPr lang="fa-IR" sz="2000" dirty="0">
                <a:cs typeface="B Nazanin" panose="00000400000000000000" pitchFamily="2" charset="-78"/>
              </a:rPr>
              <a:t> معمولا با استفاده از آزمون های مبتنی بر توانایی برآورد می شود، مثل تست هوش هیجانی مایر سالوی – کاروسو، که برای انعکاس ارزیابی هوش طراحی شده است. </a:t>
            </a:r>
          </a:p>
          <a:p>
            <a:pPr algn="r" rtl="1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1/18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589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1900" dirty="0">
                <a:cs typeface="B Nazanin" panose="00000400000000000000" pitchFamily="2" charset="-78"/>
              </a:rPr>
              <a:t> هوش هیجانی صفت به شکل مجموعه ای از مشخصات پایدار مرتبط با نحوه </a:t>
            </a:r>
            <a:r>
              <a:rPr lang="fa-IR" sz="1900" dirty="0" smtClean="0">
                <a:cs typeface="B Nazanin" panose="00000400000000000000" pitchFamily="2" charset="-78"/>
              </a:rPr>
              <a:t>تجربه</a:t>
            </a:r>
            <a:r>
              <a:rPr lang="fa-IR" sz="1900" dirty="0">
                <a:cs typeface="B Nazanin" panose="00000400000000000000" pitchFamily="2" charset="-78"/>
              </a:rPr>
              <a:t>، بیان، و درک احساسات و هیجانات توسط افراد تعریف می شود. هوش هیجانی صفت شامل 15 جنبه </a:t>
            </a:r>
            <a:r>
              <a:rPr lang="fa-IR" sz="1900" dirty="0" smtClean="0">
                <a:cs typeface="B Nazanin" panose="00000400000000000000" pitchFamily="2" charset="-78"/>
              </a:rPr>
              <a:t>وابسته </a:t>
            </a:r>
            <a:r>
              <a:rPr lang="fa-IR" sz="1900" dirty="0">
                <a:cs typeface="B Nazanin" panose="00000400000000000000" pitchFamily="2" charset="-78"/>
              </a:rPr>
              <a:t>به هم است که می توان آن ها را به چهار حوزه تقسیم بندی کرد: بهزیستی، هیجان پذیری، جامعه پذیری، و خودکنترلی. </a:t>
            </a:r>
            <a:endParaRPr lang="en-US" sz="19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1900" dirty="0">
                <a:cs typeface="B Nazanin" panose="00000400000000000000" pitchFamily="2" charset="-78"/>
              </a:rPr>
              <a:t>هوش هیجانی صفت معمولا با کمک معیارهای خودگزارشی بررسی می شود و، مثل توانایی هوش هیجانی صفت، محدودیتی ندارد. از بین نمونه ها و معیارهای مختلفی از </a:t>
            </a:r>
            <a:r>
              <a:rPr lang="en-US" sz="1900" dirty="0">
                <a:cs typeface="B Nazanin" panose="00000400000000000000" pitchFamily="2" charset="-78"/>
              </a:rPr>
              <a:t>FFM</a:t>
            </a:r>
            <a:r>
              <a:rPr lang="fa-IR" sz="1900" dirty="0">
                <a:cs typeface="B Nazanin" panose="00000400000000000000" pitchFamily="2" charset="-78"/>
              </a:rPr>
              <a:t> نشان دادند که روان رنجوری، برون گرایی، گشودگی، توافق پذیری، و وجدانمندی به طور قابل ملاحظه ای با هوش هیجانی صفت کلی در ارتباط بودند. توافق پذیری، وجدانمندی، برون گرایی، و گشودگی رابطه ی مثبتی با هوش هیجانی صفت دارند، اما روان رنجوری رابطه منفی با آن دارد. مسئله مهم این است که همه </a:t>
            </a:r>
            <a:r>
              <a:rPr lang="fa-IR" sz="1900" dirty="0" smtClean="0">
                <a:cs typeface="B Nazanin" panose="00000400000000000000" pitchFamily="2" charset="-78"/>
              </a:rPr>
              <a:t>تحقیقات </a:t>
            </a:r>
            <a:r>
              <a:rPr lang="fa-IR" sz="1900" dirty="0">
                <a:cs typeface="B Nazanin" panose="00000400000000000000" pitchFamily="2" charset="-78"/>
              </a:rPr>
              <a:t>نتوانسته اند بین </a:t>
            </a:r>
            <a:r>
              <a:rPr lang="en-US" sz="1900" dirty="0">
                <a:cs typeface="B Nazanin" panose="00000400000000000000" pitchFamily="2" charset="-78"/>
              </a:rPr>
              <a:t>FFM</a:t>
            </a:r>
            <a:r>
              <a:rPr lang="fa-IR" sz="1900" dirty="0">
                <a:cs typeface="B Nazanin" panose="00000400000000000000" pitchFamily="2" charset="-78"/>
              </a:rPr>
              <a:t> و هوش هیجانی صفت تمایز قائل شوند. هوش هیجانی صفت روایی افزایشی را نیز مطرح می کند، درحالیکه بعد از لحاظ کردن </a:t>
            </a:r>
            <a:r>
              <a:rPr lang="en-US" sz="1900" dirty="0">
                <a:cs typeface="B Nazanin" panose="00000400000000000000" pitchFamily="2" charset="-78"/>
              </a:rPr>
              <a:t>FFM</a:t>
            </a:r>
            <a:r>
              <a:rPr lang="fa-IR" sz="1900" dirty="0">
                <a:cs typeface="B Nazanin" panose="00000400000000000000" pitchFamily="2" charset="-78"/>
              </a:rPr>
              <a:t> افسردگی را پیش بینی می کند. </a:t>
            </a:r>
            <a:endParaRPr lang="en-US" sz="1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2/18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1155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000" b="1" dirty="0">
                <a:cs typeface="B Nazanin" panose="00000400000000000000" pitchFamily="2" charset="-78"/>
              </a:rPr>
              <a:t>مطالعه 1</a:t>
            </a:r>
            <a:endParaRPr lang="en-US" sz="20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    اولین مطالعه برای روشن کردن این مسئله به کار می رود که آیا هوش هیجانی صفت یک بسته بندی دوباره ای از </a:t>
            </a:r>
            <a:r>
              <a:rPr lang="en-US" sz="2000" dirty="0">
                <a:cs typeface="B Nazanin" panose="00000400000000000000" pitchFamily="2" charset="-78"/>
              </a:rPr>
              <a:t>FFM</a:t>
            </a:r>
            <a:r>
              <a:rPr lang="fa-IR" sz="2000" dirty="0">
                <a:cs typeface="B Nazanin" panose="00000400000000000000" pitchFamily="2" charset="-78"/>
              </a:rPr>
              <a:t> است، یا درواقع نگرش و مفهومی است متمایز با کاربرد مختص به خودش. برای اثبات روایی افزایشی، مدل های رگرسیون سلسله مراتبی تهیه شده ضمن اینکه واریانس مازاد ایجاد شده از طریق حوزه های </a:t>
            </a:r>
            <a:r>
              <a:rPr lang="en-US" sz="2000" dirty="0" err="1">
                <a:cs typeface="B Nazanin" panose="00000400000000000000" pitchFamily="2" charset="-78"/>
              </a:rPr>
              <a:t>TEIQue</a:t>
            </a:r>
            <a:r>
              <a:rPr lang="fa-IR" sz="2000" dirty="0">
                <a:cs typeface="B Nazanin" panose="00000400000000000000" pitchFamily="2" charset="-78"/>
              </a:rPr>
              <a:t> حین پیش بینی حالات هیجانی منفی (افسردگی، اضطراب، و استرس)، بعد از لحاظ کردن </a:t>
            </a:r>
            <a:r>
              <a:rPr lang="en-US" sz="2000" dirty="0">
                <a:cs typeface="B Nazanin" panose="00000400000000000000" pitchFamily="2" charset="-78"/>
              </a:rPr>
              <a:t>FFM</a:t>
            </a:r>
            <a:r>
              <a:rPr lang="fa-IR" sz="2000" dirty="0">
                <a:cs typeface="B Nazanin" panose="00000400000000000000" pitchFamily="2" charset="-78"/>
              </a:rPr>
              <a:t> را ارزیابی می کردند. فرضیه این بود که هوش هیجانی صفت عملا به مدل های رگرسیون پیش بینی کننده ی افسردگی، اضطراب، و استرس، بعد از لحاظ کردن و تشکیل </a:t>
            </a:r>
            <a:r>
              <a:rPr lang="en-US" sz="2000" dirty="0">
                <a:cs typeface="B Nazanin" panose="00000400000000000000" pitchFamily="2" charset="-78"/>
              </a:rPr>
              <a:t>FFM</a:t>
            </a:r>
            <a:r>
              <a:rPr lang="fa-IR" sz="2000" dirty="0">
                <a:cs typeface="B Nazanin" panose="00000400000000000000" pitchFamily="2" charset="-78"/>
              </a:rPr>
              <a:t> (مدل پنج عاملی) کمک می کند. 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3/18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0261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endParaRPr lang="fa-IR" sz="2800" dirty="0" smtClean="0"/>
          </a:p>
          <a:p>
            <a:pPr algn="ctr" rtl="1"/>
            <a:endParaRPr lang="fa-IR" sz="2800" dirty="0"/>
          </a:p>
          <a:p>
            <a:pPr algn="ctr" rtl="1"/>
            <a:endParaRPr lang="fa-IR" sz="2800" dirty="0" smtClean="0"/>
          </a:p>
          <a:p>
            <a:pPr algn="ctr" rtl="1"/>
            <a:r>
              <a:rPr lang="fa-IR" sz="2800" b="1" dirty="0" smtClean="0">
                <a:cs typeface="B Nazanin" panose="00000400000000000000" pitchFamily="2" charset="-78"/>
              </a:rPr>
              <a:t>لطفا </a:t>
            </a:r>
            <a:r>
              <a:rPr lang="fa-IR" sz="2800" b="1" dirty="0">
                <a:cs typeface="B Nazanin" panose="00000400000000000000" pitchFamily="2" charset="-78"/>
              </a:rPr>
              <a:t>توجه داشته </a:t>
            </a:r>
            <a:r>
              <a:rPr lang="fa-IR" sz="2800" b="1" dirty="0" smtClean="0">
                <a:cs typeface="B Nazanin" panose="00000400000000000000" pitchFamily="2" charset="-78"/>
              </a:rPr>
              <a:t>باشيد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که </a:t>
            </a:r>
            <a:r>
              <a:rPr lang="fa-IR" sz="2800" dirty="0">
                <a:cs typeface="B Nazanin" panose="00000400000000000000" pitchFamily="2" charset="-78"/>
              </a:rPr>
              <a:t>اين فايل تنها بخشی از محصول بوده و صرفا جهت معرفی محصول </a:t>
            </a:r>
            <a:r>
              <a:rPr lang="fa-IR" sz="2800" dirty="0" smtClean="0">
                <a:cs typeface="B Nazanin" panose="00000400000000000000" pitchFamily="2" charset="-78"/>
              </a:rPr>
              <a:t>ميباشد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برای </a:t>
            </a:r>
            <a:r>
              <a:rPr lang="fa-IR" sz="2800" dirty="0">
                <a:cs typeface="B Nazanin" panose="00000400000000000000" pitchFamily="2" charset="-78"/>
              </a:rPr>
              <a:t>خريداری و دانلود فايل کامل مقاله به زبان </a:t>
            </a:r>
            <a:r>
              <a:rPr lang="fa-IR" sz="2800" dirty="0" smtClean="0">
                <a:cs typeface="B Nazanin" panose="00000400000000000000" pitchFamily="2" charset="-78"/>
              </a:rPr>
              <a:t>فارسی</a:t>
            </a:r>
            <a:endParaRPr lang="en-US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با </a:t>
            </a:r>
            <a:r>
              <a:rPr lang="fa-IR" sz="2800" dirty="0">
                <a:cs typeface="B Nazanin" panose="00000400000000000000" pitchFamily="2" charset="-78"/>
              </a:rPr>
              <a:t>فرمت پاورپوينت (با قابليت </a:t>
            </a:r>
            <a:r>
              <a:rPr lang="fa-IR" sz="2800" dirty="0" smtClean="0">
                <a:cs typeface="B Nazanin" panose="00000400000000000000" pitchFamily="2" charset="-78"/>
              </a:rPr>
              <a:t>ويرايش</a:t>
            </a:r>
            <a:r>
              <a:rPr lang="en-US" sz="2800" dirty="0" smtClean="0">
                <a:cs typeface="B Nazanin" panose="00000400000000000000" pitchFamily="2" charset="-78"/>
              </a:rPr>
              <a:t>(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solidFill>
                  <a:srgbClr val="FF0000"/>
                </a:solidFill>
                <a:cs typeface="B Nazanin" panose="00000400000000000000" pitchFamily="2" charset="-78"/>
                <a:hlinkClick r:id="rId2"/>
              </a:rPr>
              <a:t>اينجا </a:t>
            </a:r>
            <a:r>
              <a:rPr lang="fa-IR" sz="2800" dirty="0">
                <a:cs typeface="B Nazanin" panose="00000400000000000000" pitchFamily="2" charset="-78"/>
              </a:rPr>
              <a:t>کليک </a:t>
            </a:r>
            <a:r>
              <a:rPr lang="fa-IR" sz="2800" dirty="0" smtClean="0">
                <a:cs typeface="B Nazanin" panose="00000400000000000000" pitchFamily="2" charset="-78"/>
              </a:rPr>
              <a:t>نماييد.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فروشگاه </a:t>
            </a:r>
            <a:r>
              <a:rPr lang="fa-IR" sz="2800" dirty="0">
                <a:cs typeface="B Nazanin" panose="00000400000000000000" pitchFamily="2" charset="-78"/>
              </a:rPr>
              <a:t>اينترنتی ايران </a:t>
            </a:r>
            <a:r>
              <a:rPr lang="fa-IR" sz="2800" dirty="0" smtClean="0">
                <a:cs typeface="B Nazanin" panose="00000400000000000000" pitchFamily="2" charset="-78"/>
              </a:rPr>
              <a:t>عرضه </a:t>
            </a:r>
            <a:r>
              <a:rPr lang="en-US" sz="2800" dirty="0" smtClean="0"/>
              <a:t>www.iranarze.ir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Back or Previous 24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06325" y="5866681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14453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5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9637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4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4821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3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0005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518948" y="6390937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91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554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7_Office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2022-05-03T15:52:57Z</dcterms:modified>
</cp:coreProperties>
</file>