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299" r:id="rId5"/>
    <p:sldId id="32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تحلیل عناصر محدود تیر بتنی با آلیاژ </a:t>
            </a:r>
            <a:r>
              <a:rPr lang="fa-IR" sz="3200" b="1" dirty="0" smtClean="0">
                <a:cs typeface="B Nazanin" panose="00000400000000000000" pitchFamily="2" charset="-78"/>
              </a:rPr>
              <a:t>حافظه</a:t>
            </a:r>
            <a:r>
              <a:rPr lang="en-US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دار </a:t>
            </a:r>
            <a:r>
              <a:rPr lang="fa-IR" sz="3200" b="1" dirty="0">
                <a:cs typeface="B Nazanin" panose="00000400000000000000" pitchFamily="2" charset="-78"/>
              </a:rPr>
              <a:t>تحت خمش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1/18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مقدمه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آلیاژهای حافظه دار (</a:t>
            </a:r>
            <a:r>
              <a:rPr lang="en-US" sz="2000" dirty="0" smtClean="0">
                <a:cs typeface="B Nazanin" panose="00000400000000000000" pitchFamily="2" charset="-78"/>
              </a:rPr>
              <a:t>SMA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به دلیل خاصیت شبه ارتجاعی و میراگری خوب کاربرد روزافزونی در سازه‌ها دارند. </a:t>
            </a:r>
            <a:r>
              <a:rPr lang="en-US" sz="2000" dirty="0" smtClean="0">
                <a:cs typeface="B Nazanin" panose="00000400000000000000" pitchFamily="2" charset="-78"/>
              </a:rPr>
              <a:t>SMA</a:t>
            </a:r>
            <a:r>
              <a:rPr lang="fa-IR" sz="2000" dirty="0" smtClean="0">
                <a:cs typeface="B Nazanin" panose="00000400000000000000" pitchFamily="2" charset="-78"/>
              </a:rPr>
              <a:t> ظرفیت </a:t>
            </a:r>
            <a:r>
              <a:rPr lang="fa-IR" sz="2000" dirty="0">
                <a:cs typeface="B Nazanin" panose="00000400000000000000" pitchFamily="2" charset="-78"/>
              </a:rPr>
              <a:t>باری سازه ها و یا عناصرشان را تحت فشار استاتیک افزایش می‌دهد و به دلیل خاصیت میراگری خوب می‌تواند برای کاهش بار دینامیک در سازه‌ها به عنوان عنصر اصلی استفاده گردد. به علاوه </a:t>
            </a:r>
            <a:r>
              <a:rPr lang="en-US" sz="2000" dirty="0" smtClean="0">
                <a:cs typeface="B Nazanin" panose="00000400000000000000" pitchFamily="2" charset="-78"/>
              </a:rPr>
              <a:t>SMA</a:t>
            </a:r>
            <a:r>
              <a:rPr lang="fa-IR" sz="2000" dirty="0" smtClean="0">
                <a:cs typeface="B Nazanin" panose="00000400000000000000" pitchFamily="2" charset="-78"/>
              </a:rPr>
              <a:t> می‌تواند </a:t>
            </a:r>
            <a:r>
              <a:rPr lang="fa-IR" sz="2000" dirty="0">
                <a:cs typeface="B Nazanin" panose="00000400000000000000" pitchFamily="2" charset="-78"/>
              </a:rPr>
              <a:t>جایگزینی در تقویت سازه ها و یا عناصر آن‌ها در مناطق زلزله خیز باشد.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2/18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0904" y="299805"/>
                <a:ext cx="8260466" cy="482530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 rtl="1"/>
                <a:endParaRPr lang="fa-I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endParaRPr>
              </a:p>
              <a:p>
                <a:pPr algn="just" rtl="1">
                  <a:lnSpc>
                    <a:spcPct val="150000"/>
                  </a:lnSpc>
                </a:pPr>
                <a:r>
                  <a:rPr lang="fa-IR" sz="2000" dirty="0">
                    <a:cs typeface="B Nazanin" panose="00000400000000000000" pitchFamily="2" charset="-78"/>
                  </a:rPr>
                  <a:t>برای حفاظت از سازه ها در برابر بارهای تصادفی می توان از مواد کاربردی بهره برد. </a:t>
                </a:r>
                <a:r>
                  <a:rPr lang="en-US" sz="2000" dirty="0">
                    <a:cs typeface="B Nazanin" panose="00000400000000000000" pitchFamily="2" charset="-78"/>
                  </a:rPr>
                  <a:t>SMA</a:t>
                </a:r>
                <a:r>
                  <a:rPr lang="fa-IR" sz="2000" dirty="0">
                    <a:cs typeface="B Nazanin" panose="00000400000000000000" pitchFamily="2" charset="-78"/>
                  </a:rPr>
                  <a:t> می‌تواند به عنوان یک ماده تقویتی در تیرهای بتنی مورد استفاده قرار بگیرد. حالت فوق ارتجاعی در بتن نیمه قوی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𝑐𝑡𝑒𝑠𝑡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37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𝑀𝑝𝑎</m:t>
                    </m:r>
                  </m:oMath>
                </a14:m>
                <a:r>
                  <a:rPr lang="fa-IR" sz="2000" dirty="0">
                    <a:cs typeface="B Nazanin" panose="00000400000000000000" pitchFamily="2" charset="-78"/>
                  </a:rPr>
                  <a:t> دیده می شود، اما شکاف های بیشتری در بتن های قدرتمندتر </a:t>
                </a:r>
                <a:r>
                  <a:rPr lang="fa-IR" sz="20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𝑐𝑡𝑒𝑠𝑡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53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𝑀𝑃𝑎</m:t>
                    </m:r>
                  </m:oMath>
                </a14:m>
                <a:r>
                  <a:rPr lang="fa-IR" sz="2000" dirty="0"/>
                  <a:t>)</a:t>
                </a:r>
                <a:r>
                  <a:rPr lang="en-US" sz="2000" dirty="0">
                    <a:cs typeface="B Nazanin" panose="00000400000000000000" pitchFamily="2" charset="-78"/>
                  </a:rPr>
                  <a:t> </a:t>
                </a:r>
                <a:r>
                  <a:rPr lang="fa-IR" sz="2000" dirty="0">
                    <a:cs typeface="B Nazanin" panose="00000400000000000000" pitchFamily="2" charset="-78"/>
                  </a:rPr>
                  <a:t>بسته می شوند. افزایش درصد تقویت در میله ها باعث گسترش 50 درصدی توانایی انتشار انرژی می شود. لذا تحلیل رفتار میله های تقویت شده با آلیاژ حافظه دار </a:t>
                </a:r>
                <a:r>
                  <a:rPr lang="en-US" sz="2000" dirty="0" err="1">
                    <a:cs typeface="B Nazanin" panose="00000400000000000000" pitchFamily="2" charset="-78"/>
                  </a:rPr>
                  <a:t>NiTi</a:t>
                </a:r>
                <a:r>
                  <a:rPr lang="fa-IR" sz="2000" dirty="0">
                    <a:cs typeface="B Nazanin" panose="00000400000000000000" pitchFamily="2" charset="-78"/>
                  </a:rPr>
                  <a:t> تحت بار اهمیت ویژه ای دارد.</a:t>
                </a:r>
              </a:p>
              <a:p>
                <a:pPr algn="r" rtl="1"/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04" y="299805"/>
                <a:ext cx="8260466" cy="4825306"/>
              </a:xfrm>
              <a:prstGeom prst="rect">
                <a:avLst/>
              </a:prstGeom>
              <a:blipFill>
                <a:blip r:embed="rId3"/>
                <a:stretch>
                  <a:fillRect l="-1550" r="-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669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</a:t>
            </a:r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جهت مدل سازی ویژگی های فوق ارتجاعی میله های </a:t>
            </a:r>
            <a:r>
              <a:rPr lang="en-US" sz="2000" dirty="0">
                <a:cs typeface="B Nazanin" panose="00000400000000000000" pitchFamily="2" charset="-78"/>
              </a:rPr>
              <a:t>SMA، </a:t>
            </a:r>
            <a:r>
              <a:rPr lang="fa-IR" sz="2000" dirty="0">
                <a:cs typeface="B Nazanin" panose="00000400000000000000" pitchFamily="2" charset="-78"/>
              </a:rPr>
              <a:t>ویژگیهای ترمومکانیکی بنیادی آلیاژهای </a:t>
            </a:r>
            <a:r>
              <a:rPr lang="en-US" sz="2000" dirty="0">
                <a:cs typeface="B Nazanin" panose="00000400000000000000" pitchFamily="2" charset="-78"/>
              </a:rPr>
              <a:t>Ni</a:t>
            </a:r>
            <a:r>
              <a:rPr lang="en-US" sz="2000" baseline="-25000" dirty="0">
                <a:cs typeface="B Nazanin" panose="00000400000000000000" pitchFamily="2" charset="-78"/>
              </a:rPr>
              <a:t>55.75</a:t>
            </a:r>
            <a:r>
              <a:rPr lang="en-US" sz="2000" dirty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 و </a:t>
            </a:r>
            <a:r>
              <a:rPr lang="en-US" sz="2000" dirty="0" smtClean="0">
                <a:cs typeface="B Nazanin" panose="00000400000000000000" pitchFamily="2" charset="-78"/>
              </a:rPr>
              <a:t>Ti</a:t>
            </a:r>
            <a:r>
              <a:rPr lang="en-US" sz="2000" baseline="-25000" dirty="0" smtClean="0">
                <a:cs typeface="B Nazanin" panose="00000400000000000000" pitchFamily="2" charset="-78"/>
              </a:rPr>
              <a:t>44.15</a:t>
            </a:r>
            <a:r>
              <a:rPr lang="fa-IR" sz="2000" dirty="0" smtClean="0">
                <a:cs typeface="B Nazanin" panose="00000400000000000000" pitchFamily="2" charset="-78"/>
              </a:rPr>
              <a:t> مورد </a:t>
            </a:r>
            <a:r>
              <a:rPr lang="fa-IR" sz="2000" dirty="0">
                <a:cs typeface="B Nazanin" panose="00000400000000000000" pitchFamily="2" charset="-78"/>
              </a:rPr>
              <a:t>بررسی قرار گرفته است. دمای تغییر فاز با روش گرماسنجی روبشی تفاضلی مشخص گردید. ویژگی‌های مکانیکی </a:t>
            </a:r>
            <a:r>
              <a:rPr lang="en-US" sz="2000" dirty="0" smtClean="0">
                <a:cs typeface="B Nazanin" panose="00000400000000000000" pitchFamily="2" charset="-78"/>
              </a:rPr>
              <a:t>SMA</a:t>
            </a:r>
            <a:r>
              <a:rPr lang="fa-IR" sz="2000" dirty="0" smtClean="0">
                <a:cs typeface="B Nazanin" panose="00000400000000000000" pitchFamily="2" charset="-78"/>
              </a:rPr>
              <a:t> حاصل </a:t>
            </a:r>
            <a:r>
              <a:rPr lang="fa-IR" sz="2000" dirty="0">
                <a:cs typeface="B Nazanin" panose="00000400000000000000" pitchFamily="2" charset="-78"/>
              </a:rPr>
              <a:t>از کشش تک محوری نمونه با قطر 4 میلی‌متر در حلقه هیسترزیس نشان داده شده.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مواد و </a:t>
            </a:r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Action Button: Custom 19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3/18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9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2022-05-16T17:05:32Z</dcterms:modified>
</cp:coreProperties>
</file>