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6" r:id="rId5"/>
    <p:sldId id="31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شبکه سنسور بی سیم، حملات اکتیو و پسیو، آسیب پذیری و اقدامات متقابل</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شبکه سنسورهای بی سیم از تجهیزات سایز کوچک، ارزان، خود پیکر بندی شده ، و توان مصرفی پایین هستند که به صورت پراکنده توزیع شده و برای جمع آوری و انتقال اطلاعات در کانالهای ارتباطی بی سیم استفاده می شوند. گره های سنسوری کلاسیک دربرگیرنده چهار قسمت عمده هستند که شامل ماژول سنسور، پردازش و حافظه ، فرستنده گیرنده، و واحد تغذیه می باشند. </a:t>
            </a:r>
            <a:r>
              <a:rPr lang="en-US" sz="2000" dirty="0">
                <a:cs typeface="B Nazanin" panose="00000400000000000000" pitchFamily="2" charset="-78"/>
              </a:rPr>
              <a:t>WSN</a:t>
            </a:r>
            <a:r>
              <a:rPr lang="fa-IR" sz="2000" dirty="0">
                <a:cs typeface="B Nazanin" panose="00000400000000000000" pitchFamily="2" charset="-78"/>
              </a:rPr>
              <a:t> ها به صورت خودکار سازماندهی و تعمیر شده و از یک توپولوژی دینامیک در محیط چند مرحله ای استفاده می نمایند. اهداف اصلی </a:t>
            </a:r>
            <a:r>
              <a:rPr lang="en-US" sz="2000" dirty="0">
                <a:cs typeface="B Nazanin" panose="00000400000000000000" pitchFamily="2" charset="-78"/>
              </a:rPr>
              <a:t>WSN</a:t>
            </a:r>
            <a:r>
              <a:rPr lang="fa-IR" sz="2000" dirty="0">
                <a:cs typeface="B Nazanin" panose="00000400000000000000" pitchFamily="2" charset="-78"/>
              </a:rPr>
              <a:t> ها عبارتند از محرمانه بودن، یکپارچگی ، در دسترس بودن و احراز هویت.</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بررسی مقاله و الزامات امنیتی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بررسی مقاله و الزامات امنیتی</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شبکه سنسورهای بی سیم در برابر تهدیدات متعددی آسیب پذیر هستند و امکان از دست دادن اطلاعات در محیطهای فیزیکی و تهاجمات وجود دارد. برخی تحقیقات انجام شده یک طرح امنیتی را برای سیستم دارای پروتکل امنیتی مقاوم، جهت مدیریت گره های سنسور و بازدهی انرژی ، درشبکه ارایه نموده اند. جهت ارزیابی عملکرد روشهای تشخیص موجود، 11 روش تهدیدات عمده را به همراه روشهای تشخیص موجود بررسی شده اند. بررسیهای موجود در مقاله بالا در مورد روشهای تشخیص و مکانیسمهای مقابله با حملات امنیتی در </a:t>
            </a:r>
            <a:r>
              <a:rPr lang="en-US" sz="2000" dirty="0">
                <a:cs typeface="B Nazanin" panose="00000400000000000000" pitchFamily="2" charset="-78"/>
              </a:rPr>
              <a:t>WSN</a:t>
            </a:r>
            <a:r>
              <a:rPr lang="fa-IR" sz="2000" dirty="0">
                <a:cs typeface="B Nazanin" panose="00000400000000000000" pitchFamily="2" charset="-78"/>
              </a:rPr>
              <a:t> هستند که نویسندگان آنها را به طور دقیق بیان نموده اند. </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بررسی مقاله و الزامات امنیتی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هدف اصلی سرویسهای امنیتی در </a:t>
            </a:r>
            <a:r>
              <a:rPr lang="en-US" sz="2000" dirty="0">
                <a:cs typeface="B Nazanin" panose="00000400000000000000" pitchFamily="2" charset="-78"/>
              </a:rPr>
              <a:t>WSN</a:t>
            </a:r>
            <a:r>
              <a:rPr lang="fa-IR" sz="2000" dirty="0">
                <a:cs typeface="B Nazanin" panose="00000400000000000000" pitchFamily="2" charset="-78"/>
              </a:rPr>
              <a:t> فراهم نمودن امنیت داده و اطلاعات در برابر هر گونه تهاجمی می باشد. نیازمندیهای امنیتی در </a:t>
            </a:r>
            <a:r>
              <a:rPr lang="en-US" sz="2000" dirty="0">
                <a:cs typeface="B Nazanin" panose="00000400000000000000" pitchFamily="2" charset="-78"/>
              </a:rPr>
              <a:t>WSN</a:t>
            </a:r>
            <a:r>
              <a:rPr lang="fa-IR" sz="2000" dirty="0">
                <a:cs typeface="B Nazanin" panose="00000400000000000000" pitchFamily="2" charset="-78"/>
              </a:rPr>
              <a:t> به شرح زیر می باشند: </a:t>
            </a:r>
            <a:endParaRPr lang="en-US" sz="2000" dirty="0">
              <a:cs typeface="B Nazanin" panose="00000400000000000000" pitchFamily="2" charset="-78"/>
            </a:endParaRPr>
          </a:p>
          <a:p>
            <a:pPr lvl="0" algn="just" rtl="1">
              <a:lnSpc>
                <a:spcPct val="150000"/>
              </a:lnSpc>
            </a:pPr>
            <a:r>
              <a:rPr lang="fa-IR" sz="2000" b="1" dirty="0">
                <a:cs typeface="B Nazanin" panose="00000400000000000000" pitchFamily="2" charset="-78"/>
              </a:rPr>
              <a:t>در دسترس بودن</a:t>
            </a:r>
            <a:r>
              <a:rPr lang="fa-IR" sz="2000" dirty="0">
                <a:cs typeface="B Nazanin" panose="00000400000000000000" pitchFamily="2" charset="-78"/>
              </a:rPr>
              <a:t>: دسترس بودن منابع در شبکه عملیاتی ، حرکت پیامها و استفاده گره ها از منابع و شبکه. </a:t>
            </a:r>
            <a:endParaRPr lang="en-US" sz="2000" dirty="0">
              <a:cs typeface="B Nazanin" panose="00000400000000000000" pitchFamily="2" charset="-78"/>
            </a:endParaRPr>
          </a:p>
          <a:p>
            <a:pPr lvl="0" algn="just" rtl="1">
              <a:lnSpc>
                <a:spcPct val="150000"/>
              </a:lnSpc>
            </a:pPr>
            <a:r>
              <a:rPr lang="fa-IR" sz="2000" b="1" dirty="0">
                <a:cs typeface="B Nazanin" panose="00000400000000000000" pitchFamily="2" charset="-78"/>
              </a:rPr>
              <a:t>سطح دسترسی </a:t>
            </a:r>
            <a:r>
              <a:rPr lang="fa-IR" sz="2000" dirty="0">
                <a:cs typeface="B Nazanin" panose="00000400000000000000" pitchFamily="2" charset="-78"/>
              </a:rPr>
              <a:t>: فراهم بودن اطلاعات برای گره های مجاز در شبکه عملیاتی.</a:t>
            </a:r>
            <a:endParaRPr lang="en-US" sz="2000" dirty="0">
              <a:cs typeface="B Nazanin" panose="00000400000000000000" pitchFamily="2" charset="-78"/>
            </a:endParaRPr>
          </a:p>
          <a:p>
            <a:pPr lvl="0" algn="just" rtl="1">
              <a:lnSpc>
                <a:spcPct val="150000"/>
              </a:lnSpc>
            </a:pPr>
            <a:r>
              <a:rPr lang="fa-IR" sz="2000" b="1" dirty="0">
                <a:cs typeface="B Nazanin" panose="00000400000000000000" pitchFamily="2" charset="-78"/>
              </a:rPr>
              <a:t>احراز هویت </a:t>
            </a:r>
            <a:r>
              <a:rPr lang="fa-IR" sz="2000" dirty="0">
                <a:cs typeface="B Nazanin" panose="00000400000000000000" pitchFamily="2" charset="-78"/>
              </a:rPr>
              <a:t>: منحصر به فرد بودن گره سنسور در ارتباطات و دسترسی مناسب به شبکه. </a:t>
            </a:r>
            <a:endParaRPr lang="en-US" sz="2000" dirty="0">
              <a:cs typeface="B Nazanin" panose="00000400000000000000" pitchFamily="2" charset="-78"/>
            </a:endParaRPr>
          </a:p>
          <a:p>
            <a:pPr lvl="0" algn="just" rtl="1">
              <a:lnSpc>
                <a:spcPct val="150000"/>
              </a:lnSpc>
            </a:pPr>
            <a:r>
              <a:rPr lang="fa-IR" sz="2000" b="1" dirty="0">
                <a:cs typeface="B Nazanin" panose="00000400000000000000" pitchFamily="2" charset="-78"/>
              </a:rPr>
              <a:t>محرمانه بودن </a:t>
            </a:r>
            <a:r>
              <a:rPr lang="fa-IR" sz="2000" dirty="0">
                <a:cs typeface="B Nazanin" panose="00000400000000000000" pitchFamily="2" charset="-78"/>
              </a:rPr>
              <a:t>: اطمینان از اینکه پیامها در شبکه ارتباطی توسط مهاجمین خوانده نمیشوند </a:t>
            </a:r>
            <a:endParaRPr lang="en-US" sz="2000" dirty="0">
              <a:cs typeface="B Nazanin" panose="00000400000000000000" pitchFamily="2" charset="-78"/>
            </a:endParaRPr>
          </a:p>
          <a:p>
            <a:pPr lvl="0" algn="just" rtl="1">
              <a:lnSpc>
                <a:spcPct val="150000"/>
              </a:lnSpc>
            </a:pPr>
            <a:r>
              <a:rPr lang="fa-IR" sz="2000" b="1" dirty="0">
                <a:cs typeface="B Nazanin" panose="00000400000000000000" pitchFamily="2" charset="-78"/>
              </a:rPr>
              <a:t>یکپارچگی</a:t>
            </a:r>
            <a:r>
              <a:rPr lang="fa-IR" sz="2000" dirty="0">
                <a:cs typeface="B Nazanin" panose="00000400000000000000" pitchFamily="2" charset="-78"/>
              </a:rPr>
              <a:t>: عدم تغییر و دخالت در پیام در شبکه ارتباطی. به بیانی ساده تر، تزریق بسته های اطلاعاتی اضافی، کل بسته اطلاعات را تغییر نخواهد داد.</a:t>
            </a:r>
            <a:endParaRPr lang="en-US" sz="2000" dirty="0">
              <a:cs typeface="B Nazanin" panose="00000400000000000000" pitchFamily="2" charset="-78"/>
            </a:endParaRPr>
          </a:p>
        </p:txBody>
      </p:sp>
    </p:spTree>
    <p:extLst>
      <p:ext uri="{BB962C8B-B14F-4D97-AF65-F5344CB8AC3E}">
        <p14:creationId xmlns:p14="http://schemas.microsoft.com/office/powerpoint/2010/main" val="1024074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0498825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455</Words>
  <Application>Microsoft Office PowerPoint</Application>
  <PresentationFormat>On-screen Show (4:3)</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2022-05-10T10:13:54Z</dcterms:modified>
</cp:coreProperties>
</file>