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95" r:id="rId2"/>
    <p:sldId id="298" r:id="rId3"/>
    <p:sldId id="306" r:id="rId4"/>
    <p:sldId id="299" r:id="rId5"/>
    <p:sldId id="314"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574" autoAdjust="0"/>
    <p:restoredTop sz="94660"/>
  </p:normalViewPr>
  <p:slideViewPr>
    <p:cSldViewPr snapToGrid="0">
      <p:cViewPr varScale="1">
        <p:scale>
          <a:sx n="88" d="100"/>
          <a:sy n="88" d="100"/>
        </p:scale>
        <p:origin x="758" y="53"/>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5/2/2022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5/2/2022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5/2/2022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5/2/2022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5/2/2022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5/2/2022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5/2/2022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www.iranarze.ir/"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664744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4" name="Rectangle 3"/>
          <p:cNvSpPr/>
          <p:nvPr/>
        </p:nvSpPr>
        <p:spPr>
          <a:xfrm>
            <a:off x="378017" y="3164838"/>
            <a:ext cx="836669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اثر پیش بینانه هیجانات روانی منفی اضطراب و افسردگی بر پیش آگهی ضعیف بیماران </a:t>
            </a:r>
            <a:r>
              <a:rPr lang="en-US" sz="2400" b="1" dirty="0" smtClean="0">
                <a:cs typeface="B Nazanin" panose="00000400000000000000" pitchFamily="2" charset="-78"/>
              </a:rPr>
              <a:t>CHD</a:t>
            </a:r>
            <a:r>
              <a:rPr lang="fa-IR" sz="2400" b="1" dirty="0" smtClean="0">
                <a:cs typeface="B Nazanin" panose="00000400000000000000" pitchFamily="2" charset="-78"/>
              </a:rPr>
              <a:t> با </a:t>
            </a:r>
            <a:r>
              <a:rPr lang="fa-IR" sz="2400" b="1" dirty="0">
                <a:cs typeface="B Nazanin" panose="00000400000000000000" pitchFamily="2" charset="-78"/>
              </a:rPr>
              <a:t>کاشت استنت و بهبود اقدامات مداخله بالینی</a:t>
            </a:r>
          </a:p>
        </p:txBody>
      </p:sp>
      <p:sp>
        <p:nvSpPr>
          <p:cNvPr id="38" name="Rectangle 37"/>
          <p:cNvSpPr/>
          <p:nvPr/>
        </p:nvSpPr>
        <p:spPr>
          <a:xfrm>
            <a:off x="4751908" y="4488710"/>
            <a:ext cx="397456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smtClean="0">
                <a:cs typeface="B Nazanin" panose="00000400000000000000" pitchFamily="2" charset="-78"/>
              </a:rPr>
              <a:t>استاد: </a:t>
            </a:r>
            <a:endParaRPr lang="fa-IR" sz="2400" b="1" dirty="0">
              <a:cs typeface="B Nazanin" panose="00000400000000000000" pitchFamily="2" charset="-78"/>
            </a:endParaRPr>
          </a:p>
        </p:txBody>
      </p:sp>
      <p:sp>
        <p:nvSpPr>
          <p:cNvPr id="39" name="Rectangle 38"/>
          <p:cNvSpPr/>
          <p:nvPr/>
        </p:nvSpPr>
        <p:spPr>
          <a:xfrm>
            <a:off x="378017" y="4483224"/>
            <a:ext cx="3974568" cy="1094873"/>
          </a:xfrm>
          <a:prstGeom prst="rect">
            <a:avLst/>
          </a:prstGeom>
          <a:effectLst>
            <a:outerShdw blurRad="50800" dist="38100" dir="2700000" algn="t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دانشجو: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4142" y="217859"/>
            <a:ext cx="2717980" cy="2717980"/>
          </a:xfrm>
          <a:prstGeom prst="rect">
            <a:avLst/>
          </a:prstGeom>
        </p:spPr>
      </p:pic>
      <p:sp>
        <p:nvSpPr>
          <p:cNvPr id="15" name="Rounded Rectangle 14"/>
          <p:cNvSpPr/>
          <p:nvPr/>
        </p:nvSpPr>
        <p:spPr>
          <a:xfrm>
            <a:off x="378017"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سال تحصیلی:</a:t>
            </a:r>
            <a:endParaRPr lang="en-US" dirty="0"/>
          </a:p>
        </p:txBody>
      </p:sp>
      <p:sp>
        <p:nvSpPr>
          <p:cNvPr id="12" name="Rounded Rectangle 11"/>
          <p:cNvSpPr/>
          <p:nvPr/>
        </p:nvSpPr>
        <p:spPr>
          <a:xfrm>
            <a:off x="4751908"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نام درس:</a:t>
            </a:r>
            <a:endParaRPr lang="en-US" dirty="0"/>
          </a:p>
        </p:txBody>
      </p:sp>
    </p:spTree>
    <p:extLst>
      <p:ext uri="{BB962C8B-B14F-4D97-AF65-F5344CB8AC3E}">
        <p14:creationId xmlns:p14="http://schemas.microsoft.com/office/powerpoint/2010/main" val="240888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smtClean="0">
                <a:solidFill>
                  <a:schemeClr val="bg1"/>
                </a:solidFill>
                <a:cs typeface="B Nazanin" panose="00000400000000000000" pitchFamily="2" charset="-78"/>
              </a:rPr>
              <a:t>فصل اول</a:t>
            </a:r>
            <a:endParaRPr lang="en-US" sz="2000" dirty="0">
              <a:solidFill>
                <a:schemeClr val="bg1"/>
              </a:solidFill>
              <a:cs typeface="B Nazanin" panose="00000400000000000000" pitchFamily="2" charset="-78"/>
            </a:endParaRPr>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1/12</a:t>
            </a:r>
            <a:endParaRPr lang="en-US" sz="2400"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
        <p:nvSpPr>
          <p:cNvPr id="15" name="Rounded Rectangle 14"/>
          <p:cNvSpPr/>
          <p:nvPr/>
        </p:nvSpPr>
        <p:spPr>
          <a:xfrm>
            <a:off x="3099019" y="6463784"/>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17" name="Rounded Rectangle 16"/>
          <p:cNvSpPr/>
          <p:nvPr/>
        </p:nvSpPr>
        <p:spPr>
          <a:xfrm>
            <a:off x="5772754" y="6465808"/>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18" name="Rounded Rectangle 17"/>
          <p:cNvSpPr/>
          <p:nvPr/>
        </p:nvSpPr>
        <p:spPr>
          <a:xfrm>
            <a:off x="8446489" y="6463784"/>
            <a:ext cx="280416" cy="243840"/>
          </a:xfrm>
          <a:prstGeom prst="roundRect">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9" name="Rounded Rectangle 18"/>
          <p:cNvSpPr/>
          <p:nvPr/>
        </p:nvSpPr>
        <p:spPr>
          <a:xfrm>
            <a:off x="425284" y="6459235"/>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16" name="TextBox 15"/>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اول: مقدمه</a:t>
            </a:r>
          </a:p>
          <a:p>
            <a:pPr algn="ctr" rtl="1"/>
            <a:endParaRPr lang="fa-IR" sz="32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بیماری قلبی کرونر (</a:t>
            </a:r>
            <a:r>
              <a:rPr lang="en-US" sz="2000" dirty="0">
                <a:cs typeface="B Nazanin" panose="00000400000000000000" pitchFamily="2" charset="-78"/>
              </a:rPr>
              <a:t>CHD</a:t>
            </a:r>
            <a:r>
              <a:rPr lang="fa-IR" sz="2000" dirty="0">
                <a:cs typeface="B Nazanin" panose="00000400000000000000" pitchFamily="2" charset="-78"/>
              </a:rPr>
              <a:t>) بیماری مهمی است که زندگی و سلامت انسان را تهدید می‌کند، و یکی از علل اصلی مرگ و میر بیماران می‌باشد. پیشگیری و درمان </a:t>
            </a:r>
            <a:r>
              <a:rPr lang="en-US" sz="2000" dirty="0">
                <a:cs typeface="B Nazanin" panose="00000400000000000000" pitchFamily="2" charset="-78"/>
              </a:rPr>
              <a:t>CHD</a:t>
            </a:r>
            <a:r>
              <a:rPr lang="fa-IR" sz="2000" dirty="0">
                <a:cs typeface="B Nazanin" panose="00000400000000000000" pitchFamily="2" charset="-78"/>
              </a:rPr>
              <a:t> بروز و مرگ و میر آن را کاهش داده، و پیش آگهی را بهبود می‌بخشد و به یکی از موضوعات اصلی در زمینه قلبی عروقی جهانی تبدیل شده است. مداخله کرونری از طریق پوست (</a:t>
            </a:r>
            <a:r>
              <a:rPr lang="en-US" sz="2000" dirty="0">
                <a:cs typeface="B Nazanin" panose="00000400000000000000" pitchFamily="2" charset="-78"/>
              </a:rPr>
              <a:t>PCI</a:t>
            </a:r>
            <a:r>
              <a:rPr lang="fa-IR" sz="2000" dirty="0">
                <a:cs typeface="B Nazanin" panose="00000400000000000000" pitchFamily="2" charset="-78"/>
              </a:rPr>
              <a:t>) کاربرد گسترده‌ای در درمان </a:t>
            </a:r>
            <a:r>
              <a:rPr lang="en-US" sz="2000" dirty="0">
                <a:cs typeface="B Nazanin" panose="00000400000000000000" pitchFamily="2" charset="-78"/>
              </a:rPr>
              <a:t>CHD</a:t>
            </a:r>
            <a:r>
              <a:rPr lang="fa-IR" sz="2000" dirty="0">
                <a:cs typeface="B Nazanin" panose="00000400000000000000" pitchFamily="2" charset="-78"/>
              </a:rPr>
              <a:t> دارد. </a:t>
            </a:r>
            <a:endParaRPr lang="en-US" sz="2000" dirty="0">
              <a:cs typeface="B Nazanin" panose="00000400000000000000" pitchFamily="2" charset="-78"/>
            </a:endParaRPr>
          </a:p>
        </p:txBody>
      </p:sp>
    </p:spTree>
    <p:extLst>
      <p:ext uri="{BB962C8B-B14F-4D97-AF65-F5344CB8AC3E}">
        <p14:creationId xmlns:p14="http://schemas.microsoft.com/office/powerpoint/2010/main" val="15658971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smtClean="0">
                <a:solidFill>
                  <a:schemeClr val="bg1"/>
                </a:solidFill>
                <a:cs typeface="B Nazanin" panose="00000400000000000000" pitchFamily="2" charset="-78"/>
              </a:rPr>
              <a:t>فصل اول</a:t>
            </a:r>
            <a:endParaRPr lang="en-US" sz="2000" dirty="0">
              <a:solidFill>
                <a:schemeClr val="bg1"/>
              </a:solidFill>
              <a:cs typeface="B Nazanin" panose="00000400000000000000" pitchFamily="2" charset="-78"/>
            </a:endParaRPr>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2/12</a:t>
            </a:r>
            <a:endParaRPr lang="en-US" sz="2400"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
        <p:nvSpPr>
          <p:cNvPr id="15" name="Rounded Rectangle 14"/>
          <p:cNvSpPr/>
          <p:nvPr/>
        </p:nvSpPr>
        <p:spPr>
          <a:xfrm>
            <a:off x="3099019" y="6463784"/>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17" name="Rounded Rectangle 16"/>
          <p:cNvSpPr/>
          <p:nvPr/>
        </p:nvSpPr>
        <p:spPr>
          <a:xfrm>
            <a:off x="5772754" y="6465808"/>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18" name="Rounded Rectangle 17"/>
          <p:cNvSpPr/>
          <p:nvPr/>
        </p:nvSpPr>
        <p:spPr>
          <a:xfrm>
            <a:off x="8446489" y="6463784"/>
            <a:ext cx="280416" cy="243840"/>
          </a:xfrm>
          <a:prstGeom prst="roundRect">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9" name="Rounded Rectangle 18"/>
          <p:cNvSpPr/>
          <p:nvPr/>
        </p:nvSpPr>
        <p:spPr>
          <a:xfrm>
            <a:off x="425284" y="6459235"/>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16" name="TextBox 15"/>
          <p:cNvSpPr txBox="1"/>
          <p:nvPr/>
        </p:nvSpPr>
        <p:spPr>
          <a:xfrm>
            <a:off x="460904" y="299805"/>
            <a:ext cx="8260466" cy="4825306"/>
          </a:xfrm>
          <a:prstGeom prst="rect">
            <a:avLst/>
          </a:prstGeom>
          <a:noFill/>
        </p:spPr>
        <p:txBody>
          <a:bodyPr wrap="square" rtlCol="0">
            <a:noAutofit/>
          </a:bodyPr>
          <a:lstStyle/>
          <a:p>
            <a:pPr algn="ctr" rtl="1"/>
            <a:endParaRPr lang="fa-IR" sz="32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طی چند سال گذشته، اگرچه بهبود در برخی از درمان‌ها مانند استفاده از استنت های آزاد کننده دارو تنگی مجدد عروق کرونر و ترومبوز را یک سال پس از </a:t>
            </a:r>
            <a:r>
              <a:rPr lang="en-US" sz="2000" dirty="0">
                <a:cs typeface="B Nazanin" panose="00000400000000000000" pitchFamily="2" charset="-78"/>
              </a:rPr>
              <a:t>PCI</a:t>
            </a:r>
            <a:r>
              <a:rPr lang="fa-IR" sz="2000" dirty="0">
                <a:cs typeface="B Nazanin" panose="00000400000000000000" pitchFamily="2" charset="-78"/>
              </a:rPr>
              <a:t> از 30٪ تا 40٪ به 15٪ کاهش داده‌اند، اما تنگی مجدد دریچه قلب و ترومبوز هنوز از مشکلات جدی بالینی محسوب می شوند. بنابراین، کنترل فعال عوامل خطر </a:t>
            </a:r>
            <a:r>
              <a:rPr lang="en-US" sz="2000" dirty="0">
                <a:cs typeface="B Nazanin" panose="00000400000000000000" pitchFamily="2" charset="-78"/>
              </a:rPr>
              <a:t>CHD</a:t>
            </a:r>
            <a:r>
              <a:rPr lang="fa-IR" sz="2000" dirty="0">
                <a:cs typeface="B Nazanin" panose="00000400000000000000" pitchFamily="2" charset="-78"/>
              </a:rPr>
              <a:t> همچنان به منظور جلوگیری از وقوع حوادث نامطلوب قلبی عروقی (</a:t>
            </a:r>
            <a:r>
              <a:rPr lang="en-US" sz="2000" dirty="0">
                <a:cs typeface="B Nazanin" panose="00000400000000000000" pitchFamily="2" charset="-78"/>
              </a:rPr>
              <a:t>MACEs</a:t>
            </a:r>
            <a:r>
              <a:rPr lang="fa-IR" sz="2000" dirty="0">
                <a:cs typeface="B Nazanin" panose="00000400000000000000" pitchFamily="2" charset="-78"/>
              </a:rPr>
              <a:t>) حائز اهمیت است. این مطالعه اضطراب و افسردگی را در 303 بیمار مبتلا به </a:t>
            </a:r>
            <a:r>
              <a:rPr lang="en-US" sz="2000" dirty="0">
                <a:cs typeface="B Nazanin" panose="00000400000000000000" pitchFamily="2" charset="-78"/>
              </a:rPr>
              <a:t>CHD</a:t>
            </a:r>
            <a:r>
              <a:rPr lang="fa-IR" sz="2000" dirty="0">
                <a:cs typeface="B Nazanin" panose="00000400000000000000" pitchFamily="2" charset="-78"/>
              </a:rPr>
              <a:t> که از فوریه 2019 تا آوریل 2021 در بیمارستان ما تحت کاشت استنت </a:t>
            </a:r>
            <a:r>
              <a:rPr lang="en-US" sz="2000" dirty="0">
                <a:cs typeface="B Nazanin" panose="00000400000000000000" pitchFamily="2" charset="-78"/>
              </a:rPr>
              <a:t>PCI</a:t>
            </a:r>
            <a:r>
              <a:rPr lang="fa-IR" sz="2000" dirty="0">
                <a:cs typeface="B Nazanin" panose="00000400000000000000" pitchFamily="2" charset="-78"/>
              </a:rPr>
              <a:t> قرار گرفته بودند، مورد ارزیابی قرار داده است. </a:t>
            </a:r>
            <a:endParaRPr lang="en-US" sz="2000" dirty="0">
              <a:cs typeface="B Nazanin" panose="00000400000000000000" pitchFamily="2" charset="-78"/>
            </a:endParaRPr>
          </a:p>
        </p:txBody>
      </p:sp>
    </p:spTree>
    <p:extLst>
      <p:ext uri="{BB962C8B-B14F-4D97-AF65-F5344CB8AC3E}">
        <p14:creationId xmlns:p14="http://schemas.microsoft.com/office/powerpoint/2010/main" val="81283671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3/12</a:t>
            </a:r>
            <a:endParaRPr lang="en-US" sz="2400" dirty="0">
              <a:cs typeface="B Nazanin" panose="00000400000000000000" pitchFamily="2" charset="-78"/>
            </a:endParaRPr>
          </a:p>
        </p:txBody>
      </p:sp>
      <p:sp>
        <p:nvSpPr>
          <p:cNvPr id="16" name="Action Button: Back or Previous 15">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7" name="Action Button: Forward or Next 16">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0" name="Rounded Rectangle 39"/>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1" name="TextBox 40"/>
          <p:cNvSpPr txBox="1"/>
          <p:nvPr/>
        </p:nvSpPr>
        <p:spPr>
          <a:xfrm>
            <a:off x="7782768" y="5962223"/>
            <a:ext cx="1140752"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smtClean="0">
                <a:solidFill>
                  <a:schemeClr val="bg1"/>
                </a:solidFill>
                <a:cs typeface="B Nazanin" panose="00000400000000000000" pitchFamily="2" charset="-78"/>
              </a:rPr>
              <a:t>فصل دوم</a:t>
            </a:r>
            <a:endParaRPr lang="en-US" sz="2000" dirty="0">
              <a:solidFill>
                <a:schemeClr val="bg1"/>
              </a:solidFill>
              <a:cs typeface="B Nazanin" panose="00000400000000000000" pitchFamily="2" charset="-78"/>
            </a:endParaRPr>
          </a:p>
        </p:txBody>
      </p:sp>
      <p:sp>
        <p:nvSpPr>
          <p:cNvPr id="48" name="TextBox 47"/>
          <p:cNvSpPr txBox="1"/>
          <p:nvPr/>
        </p:nvSpPr>
        <p:spPr>
          <a:xfrm>
            <a:off x="475894" y="5999942"/>
            <a:ext cx="6915506" cy="400110"/>
          </a:xfrm>
          <a:prstGeom prst="rect">
            <a:avLst/>
          </a:prstGeom>
          <a:noFill/>
        </p:spPr>
        <p:txBody>
          <a:bodyPr wrap="square" rtlCol="0">
            <a:spAutoFit/>
          </a:bodyPr>
          <a:lstStyle/>
          <a:p>
            <a:pPr algn="r"/>
            <a:r>
              <a:rPr lang="fa-IR" sz="2000" b="1" dirty="0">
                <a:solidFill>
                  <a:schemeClr val="bg1"/>
                </a:solidFill>
                <a:cs typeface="B Nazanin" panose="00000400000000000000" pitchFamily="2" charset="-78"/>
              </a:rPr>
              <a:t>بیماران و </a:t>
            </a:r>
            <a:r>
              <a:rPr lang="fa-IR" sz="2000" b="1" dirty="0" smtClean="0">
                <a:solidFill>
                  <a:schemeClr val="bg1"/>
                </a:solidFill>
                <a:cs typeface="B Nazanin" panose="00000400000000000000" pitchFamily="2" charset="-78"/>
              </a:rPr>
              <a:t>روش ها</a:t>
            </a:r>
            <a:endParaRPr lang="en-US" sz="2000" b="1" dirty="0">
              <a:solidFill>
                <a:schemeClr val="bg1"/>
              </a:solidFill>
              <a:cs typeface="B Nazanin" panose="00000400000000000000" pitchFamily="2" charset="-78"/>
            </a:endParaRPr>
          </a:p>
        </p:txBody>
      </p:sp>
      <p:sp>
        <p:nvSpPr>
          <p:cNvPr id="15" name="Rounded Rectangle 14"/>
          <p:cNvSpPr/>
          <p:nvPr/>
        </p:nvSpPr>
        <p:spPr>
          <a:xfrm>
            <a:off x="3099019" y="6463784"/>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23" name="Rounded Rectangle 22"/>
          <p:cNvSpPr/>
          <p:nvPr/>
        </p:nvSpPr>
        <p:spPr>
          <a:xfrm>
            <a:off x="5772754" y="6465808"/>
            <a:ext cx="280416" cy="243840"/>
          </a:xfrm>
          <a:prstGeom prst="roundRect">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2</a:t>
            </a:r>
            <a:endParaRPr lang="en-US" dirty="0">
              <a:solidFill>
                <a:schemeClr val="lt1"/>
              </a:solidFill>
            </a:endParaRPr>
          </a:p>
        </p:txBody>
      </p:sp>
      <p:sp>
        <p:nvSpPr>
          <p:cNvPr id="25" name="Rounded Rectangle 24"/>
          <p:cNvSpPr/>
          <p:nvPr/>
        </p:nvSpPr>
        <p:spPr>
          <a:xfrm>
            <a:off x="8446489" y="6463784"/>
            <a:ext cx="280416" cy="243840"/>
          </a:xfrm>
          <a:prstGeom prst="roundRect">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26" name="Rounded Rectangle 25"/>
          <p:cNvSpPr/>
          <p:nvPr/>
        </p:nvSpPr>
        <p:spPr>
          <a:xfrm>
            <a:off x="425284" y="6459235"/>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18" name="TextBox 17"/>
          <p:cNvSpPr txBox="1"/>
          <p:nvPr/>
        </p:nvSpPr>
        <p:spPr>
          <a:xfrm>
            <a:off x="460904" y="299805"/>
            <a:ext cx="8260466" cy="4825306"/>
          </a:xfrm>
          <a:prstGeom prst="rect">
            <a:avLst/>
          </a:prstGeom>
          <a:noFill/>
        </p:spPr>
        <p:txBody>
          <a:bodyPr wrap="square" rtlCol="0">
            <a:noAutofit/>
          </a:bodyPr>
          <a:lstStyle/>
          <a:p>
            <a:pPr algn="ctr" rtl="1"/>
            <a:r>
              <a:rPr lang="fa-IR" sz="2400" b="1" dirty="0">
                <a:effectLst>
                  <a:outerShdw blurRad="38100" dist="38100" dir="2700000" algn="tl">
                    <a:srgbClr val="000000">
                      <a:alpha val="43137"/>
                    </a:srgbClr>
                  </a:outerShdw>
                </a:effectLst>
                <a:cs typeface="B Nazanin" panose="00000400000000000000" pitchFamily="2" charset="-78"/>
              </a:rPr>
              <a:t>فصل </a:t>
            </a:r>
            <a:r>
              <a:rPr lang="fa-IR" sz="2400" b="1" dirty="0" smtClean="0">
                <a:effectLst>
                  <a:outerShdw blurRad="38100" dist="38100" dir="2700000" algn="tl">
                    <a:srgbClr val="000000">
                      <a:alpha val="43137"/>
                    </a:srgbClr>
                  </a:outerShdw>
                </a:effectLst>
                <a:cs typeface="B Nazanin" panose="00000400000000000000" pitchFamily="2" charset="-78"/>
              </a:rPr>
              <a:t>دوم</a:t>
            </a:r>
            <a:r>
              <a:rPr lang="fa-IR" sz="2400" b="1" dirty="0">
                <a:effectLst>
                  <a:outerShdw blurRad="38100" dist="38100" dir="2700000" algn="tl">
                    <a:srgbClr val="000000">
                      <a:alpha val="43137"/>
                    </a:srgbClr>
                  </a:outerShdw>
                </a:effectLst>
                <a:cs typeface="B Nazanin" panose="00000400000000000000" pitchFamily="2" charset="-78"/>
              </a:rPr>
              <a:t>: بیماران و </a:t>
            </a:r>
            <a:r>
              <a:rPr lang="fa-IR" sz="2400" b="1" dirty="0" smtClean="0">
                <a:effectLst>
                  <a:outerShdw blurRad="38100" dist="38100" dir="2700000" algn="tl">
                    <a:srgbClr val="000000">
                      <a:alpha val="43137"/>
                    </a:srgbClr>
                  </a:outerShdw>
                </a:effectLst>
                <a:cs typeface="B Nazanin" panose="00000400000000000000" pitchFamily="2" charset="-78"/>
              </a:rPr>
              <a:t>روشها</a:t>
            </a:r>
          </a:p>
          <a:p>
            <a:pPr algn="ctr" rtl="1"/>
            <a:endParaRPr lang="fa-IR" sz="20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داده‌های بالینی مربوط به اضطراب و افسردگی، سن، جنسیت، وضعیت مصرف سیگار و الکل، </a:t>
            </a:r>
            <a:r>
              <a:rPr lang="en-US" sz="2000" dirty="0">
                <a:cs typeface="B Nazanin" panose="00000400000000000000" pitchFamily="2" charset="-78"/>
              </a:rPr>
              <a:t>BMI، </a:t>
            </a:r>
            <a:r>
              <a:rPr lang="fa-IR" sz="2000" dirty="0">
                <a:cs typeface="B Nazanin" panose="00000400000000000000" pitchFamily="2" charset="-78"/>
              </a:rPr>
              <a:t>فشار خون بالا، دیابت، دیس لیپیدمی، سابقه خانوادگی </a:t>
            </a:r>
            <a:r>
              <a:rPr lang="en-US" sz="2000" dirty="0" smtClean="0">
                <a:cs typeface="B Nazanin" panose="00000400000000000000" pitchFamily="2" charset="-78"/>
              </a:rPr>
              <a:t>CHD</a:t>
            </a:r>
            <a:r>
              <a:rPr lang="fa-IR" sz="2000" dirty="0" smtClean="0">
                <a:cs typeface="B Nazanin" panose="00000400000000000000" pitchFamily="2" charset="-78"/>
              </a:rPr>
              <a:t> زودرس</a:t>
            </a:r>
            <a:r>
              <a:rPr lang="fa-IR" sz="2000" dirty="0">
                <a:cs typeface="B Nazanin" panose="00000400000000000000" pitchFamily="2" charset="-78"/>
              </a:rPr>
              <a:t>، تشخیص بیماری، معاینه آزمایشگاهی، آنژیوگرافی، عروق بیمار، انواع استنت و سایر عوامل خطر </a:t>
            </a:r>
            <a:r>
              <a:rPr lang="en-US" sz="2000" dirty="0" smtClean="0">
                <a:cs typeface="B Nazanin" panose="00000400000000000000" pitchFamily="2" charset="-78"/>
              </a:rPr>
              <a:t>CHD</a:t>
            </a:r>
            <a:r>
              <a:rPr lang="fa-IR" sz="2000" dirty="0" smtClean="0">
                <a:cs typeface="B Nazanin" panose="00000400000000000000" pitchFamily="2" charset="-78"/>
              </a:rPr>
              <a:t> در </a:t>
            </a:r>
            <a:r>
              <a:rPr lang="fa-IR" sz="2000" dirty="0">
                <a:cs typeface="B Nazanin" panose="00000400000000000000" pitchFamily="2" charset="-78"/>
              </a:rPr>
              <a:t>303 بیمار مبتلا به </a:t>
            </a:r>
            <a:r>
              <a:rPr lang="en-US" sz="2000" dirty="0" smtClean="0">
                <a:cs typeface="B Nazanin" panose="00000400000000000000" pitchFamily="2" charset="-78"/>
              </a:rPr>
              <a:t>CHD</a:t>
            </a:r>
            <a:r>
              <a:rPr lang="fa-IR" sz="2000" dirty="0" smtClean="0">
                <a:cs typeface="B Nazanin" panose="00000400000000000000" pitchFamily="2" charset="-78"/>
              </a:rPr>
              <a:t> که </a:t>
            </a:r>
            <a:r>
              <a:rPr lang="fa-IR" sz="2000" dirty="0">
                <a:cs typeface="B Nazanin" panose="00000400000000000000" pitchFamily="2" charset="-78"/>
              </a:rPr>
              <a:t>از فوریه 2019 تا آوریل 2021 بستری شده بودند جمع آوری شد. بیمارانی که شرایط زیر برخوردار بودند از مطالعه حذف شدند: (1) درمان جراحی؛ (2) بیمارانی که اضطراب و/یا افسردگی یا سایر اختلالات روانی در آنها تشخیص داده شده بود یا قبل از پذیرش با داروهای ضد اضطراب، داروهای افسردگی یا سایر اختلالات روانی درمان شده بودند؛ (3) بیمارانی که قبلاً تحت بازسازی مجدد عروق کرونر قرار گرفته بودند؛ و (4) آن‌هایی که دچار سایر بیماری‌های شدید، مانند تومور و نارسایی اندام‌های حیاتی بودند.</a:t>
            </a: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Tree>
    <p:extLst>
      <p:ext uri="{BB962C8B-B14F-4D97-AF65-F5344CB8AC3E}">
        <p14:creationId xmlns:p14="http://schemas.microsoft.com/office/powerpoint/2010/main" val="235411547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algn="ctr" rtl="1"/>
            <a:endParaRPr lang="fa-IR" sz="2800" dirty="0" smtClean="0"/>
          </a:p>
          <a:p>
            <a:pPr algn="ctr" rtl="1"/>
            <a:endParaRPr lang="fa-IR" sz="2800" dirty="0"/>
          </a:p>
          <a:p>
            <a:pPr algn="ctr" rtl="1"/>
            <a:endParaRPr lang="fa-IR" sz="2800" dirty="0" smtClean="0"/>
          </a:p>
          <a:p>
            <a:pPr algn="ctr" rtl="1"/>
            <a:r>
              <a:rPr lang="fa-IR" sz="2800" b="1" dirty="0" smtClean="0">
                <a:cs typeface="B Nazanin" panose="00000400000000000000" pitchFamily="2" charset="-78"/>
              </a:rPr>
              <a:t>لطفا </a:t>
            </a:r>
            <a:r>
              <a:rPr lang="fa-IR" sz="2800" b="1" dirty="0">
                <a:cs typeface="B Nazanin" panose="00000400000000000000" pitchFamily="2" charset="-78"/>
              </a:rPr>
              <a:t>توجه داشته </a:t>
            </a:r>
            <a:r>
              <a:rPr lang="fa-IR" sz="2800" b="1" dirty="0" smtClean="0">
                <a:cs typeface="B Nazanin" panose="00000400000000000000" pitchFamily="2" charset="-78"/>
              </a:rPr>
              <a:t>باشيد</a:t>
            </a:r>
          </a:p>
          <a:p>
            <a:pPr algn="ctr" rtl="1"/>
            <a:r>
              <a:rPr lang="fa-IR" sz="2800" dirty="0" smtClean="0">
                <a:cs typeface="B Nazanin" panose="00000400000000000000" pitchFamily="2" charset="-78"/>
              </a:rPr>
              <a:t>که </a:t>
            </a:r>
            <a:r>
              <a:rPr lang="fa-IR" sz="2800" dirty="0">
                <a:cs typeface="B Nazanin" panose="00000400000000000000" pitchFamily="2" charset="-78"/>
              </a:rPr>
              <a:t>اين فايل تنها بخشی از محصول بوده و صرفا جهت معرفی محصول </a:t>
            </a:r>
            <a:r>
              <a:rPr lang="fa-IR" sz="2800" dirty="0" smtClean="0">
                <a:cs typeface="B Nazanin" panose="00000400000000000000" pitchFamily="2" charset="-78"/>
              </a:rPr>
              <a:t>ميباشد</a:t>
            </a:r>
          </a:p>
          <a:p>
            <a:pPr algn="ctr" rtl="1"/>
            <a:r>
              <a:rPr lang="fa-IR" sz="2800" dirty="0" smtClean="0">
                <a:cs typeface="B Nazanin" panose="00000400000000000000" pitchFamily="2" charset="-78"/>
              </a:rPr>
              <a:t>برای </a:t>
            </a:r>
            <a:r>
              <a:rPr lang="fa-IR" sz="2800" dirty="0">
                <a:cs typeface="B Nazanin" panose="00000400000000000000" pitchFamily="2" charset="-78"/>
              </a:rPr>
              <a:t>خريداری و دانلود فايل کامل مقاله به زبان </a:t>
            </a:r>
            <a:r>
              <a:rPr lang="fa-IR" sz="2800" dirty="0" smtClean="0">
                <a:cs typeface="B Nazanin" panose="00000400000000000000" pitchFamily="2" charset="-78"/>
              </a:rPr>
              <a:t>فارسی</a:t>
            </a:r>
            <a:endParaRPr lang="en-US" sz="2800" dirty="0" smtClean="0">
              <a:cs typeface="B Nazanin" panose="00000400000000000000" pitchFamily="2" charset="-78"/>
            </a:endParaRPr>
          </a:p>
          <a:p>
            <a:pPr algn="ctr" rtl="1"/>
            <a:r>
              <a:rPr lang="fa-IR" sz="2800" dirty="0" smtClean="0">
                <a:cs typeface="B Nazanin" panose="00000400000000000000" pitchFamily="2" charset="-78"/>
              </a:rPr>
              <a:t>با </a:t>
            </a:r>
            <a:r>
              <a:rPr lang="fa-IR" sz="2800" dirty="0">
                <a:cs typeface="B Nazanin" panose="00000400000000000000" pitchFamily="2" charset="-78"/>
              </a:rPr>
              <a:t>فرمت پاورپوينت (با قابليت </a:t>
            </a:r>
            <a:r>
              <a:rPr lang="fa-IR" sz="2800" dirty="0" smtClean="0">
                <a:cs typeface="B Nazanin" panose="00000400000000000000" pitchFamily="2" charset="-78"/>
              </a:rPr>
              <a:t>ويرايش</a:t>
            </a:r>
            <a:r>
              <a:rPr lang="en-US" sz="2800" dirty="0" smtClean="0">
                <a:cs typeface="B Nazanin" panose="00000400000000000000" pitchFamily="2" charset="-78"/>
              </a:rPr>
              <a:t>(</a:t>
            </a:r>
            <a:endParaRPr lang="fa-IR" sz="2800" dirty="0" smtClean="0">
              <a:cs typeface="B Nazanin" panose="00000400000000000000" pitchFamily="2" charset="-78"/>
            </a:endParaRPr>
          </a:p>
          <a:p>
            <a:pPr algn="ctr" rtl="1"/>
            <a:r>
              <a:rPr lang="fa-IR" sz="2800" dirty="0" smtClean="0">
                <a:solidFill>
                  <a:srgbClr val="FF0000"/>
                </a:solidFill>
                <a:cs typeface="B Nazanin" panose="00000400000000000000" pitchFamily="2" charset="-78"/>
                <a:hlinkClick r:id="rId2"/>
              </a:rPr>
              <a:t>اينجا </a:t>
            </a:r>
            <a:r>
              <a:rPr lang="fa-IR" sz="2800" dirty="0">
                <a:cs typeface="B Nazanin" panose="00000400000000000000" pitchFamily="2" charset="-78"/>
              </a:rPr>
              <a:t>کليک </a:t>
            </a:r>
            <a:r>
              <a:rPr lang="fa-IR" sz="2800" dirty="0" smtClean="0">
                <a:cs typeface="B Nazanin" panose="00000400000000000000" pitchFamily="2" charset="-78"/>
              </a:rPr>
              <a:t>نماييد.</a:t>
            </a:r>
          </a:p>
          <a:p>
            <a:pPr algn="ctr" rtl="1"/>
            <a:r>
              <a:rPr lang="fa-IR" sz="2800" dirty="0" smtClean="0">
                <a:cs typeface="B Nazanin" panose="00000400000000000000" pitchFamily="2" charset="-78"/>
              </a:rPr>
              <a:t>فروشگاه </a:t>
            </a:r>
            <a:r>
              <a:rPr lang="fa-IR" sz="2800" dirty="0">
                <a:cs typeface="B Nazanin" panose="00000400000000000000" pitchFamily="2" charset="-78"/>
              </a:rPr>
              <a:t>اينترنتی ايران </a:t>
            </a:r>
            <a:r>
              <a:rPr lang="fa-IR" sz="2800" dirty="0" smtClean="0">
                <a:cs typeface="B Nazanin" panose="00000400000000000000" pitchFamily="2" charset="-78"/>
              </a:rPr>
              <a:t>عرضه </a:t>
            </a:r>
            <a:r>
              <a:rPr lang="en-US" sz="2800" dirty="0" smtClean="0"/>
              <a:t>www.iranarze.ir</a:t>
            </a:r>
            <a:endParaRPr lang="en-US" sz="28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5" name="Action Button: Back or Previous 24">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Rounded Rectangle 21"/>
          <p:cNvSpPr/>
          <p:nvPr/>
        </p:nvSpPr>
        <p:spPr>
          <a:xfrm>
            <a:off x="106325" y="5866681"/>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Rounded Rectangle 26"/>
          <p:cNvSpPr/>
          <p:nvPr/>
        </p:nvSpPr>
        <p:spPr>
          <a:xfrm>
            <a:off x="14453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5</a:t>
            </a:r>
            <a:endParaRPr lang="en-US" dirty="0">
              <a:solidFill>
                <a:schemeClr val="lt1"/>
              </a:solidFill>
            </a:endParaRPr>
          </a:p>
        </p:txBody>
      </p:sp>
      <p:sp>
        <p:nvSpPr>
          <p:cNvPr id="38" name="Rounded Rectangle 37"/>
          <p:cNvSpPr/>
          <p:nvPr/>
        </p:nvSpPr>
        <p:spPr>
          <a:xfrm>
            <a:off x="29637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4</a:t>
            </a:r>
            <a:endParaRPr lang="en-US" dirty="0">
              <a:solidFill>
                <a:schemeClr val="lt1"/>
              </a:solidFill>
            </a:endParaRPr>
          </a:p>
        </p:txBody>
      </p:sp>
      <p:sp>
        <p:nvSpPr>
          <p:cNvPr id="39" name="Rounded Rectangle 38"/>
          <p:cNvSpPr/>
          <p:nvPr/>
        </p:nvSpPr>
        <p:spPr>
          <a:xfrm>
            <a:off x="44821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3</a:t>
            </a:r>
            <a:endParaRPr lang="en-US" dirty="0">
              <a:solidFill>
                <a:schemeClr val="lt1"/>
              </a:solidFill>
            </a:endParaRPr>
          </a:p>
        </p:txBody>
      </p:sp>
      <p:sp>
        <p:nvSpPr>
          <p:cNvPr id="40" name="Rounded Rectangle 39"/>
          <p:cNvSpPr/>
          <p:nvPr/>
        </p:nvSpPr>
        <p:spPr>
          <a:xfrm>
            <a:off x="60005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2</a:t>
            </a:r>
            <a:endParaRPr lang="en-US" dirty="0">
              <a:solidFill>
                <a:schemeClr val="lt1"/>
              </a:solidFill>
            </a:endParaRPr>
          </a:p>
        </p:txBody>
      </p:sp>
      <p:sp>
        <p:nvSpPr>
          <p:cNvPr id="41" name="Rounded Rectangle 40"/>
          <p:cNvSpPr/>
          <p:nvPr/>
        </p:nvSpPr>
        <p:spPr>
          <a:xfrm>
            <a:off x="7518948" y="6390937"/>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Tree>
    <p:extLst>
      <p:ext uri="{BB962C8B-B14F-4D97-AF65-F5344CB8AC3E}">
        <p14:creationId xmlns:p14="http://schemas.microsoft.com/office/powerpoint/2010/main" val="275672516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470</Words>
  <Application>Microsoft Office PowerPoint</Application>
  <PresentationFormat>On-screen Show (4:3)</PresentationFormat>
  <Paragraphs>40</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B Nazanin</vt:lpstr>
      <vt:lpstr>Calibri</vt:lpstr>
      <vt:lpstr>Calibri Light</vt:lpstr>
      <vt:lpstr>7_Office Theme</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2022-05-02T10:24:23Z</dcterms:modified>
</cp:coreProperties>
</file>