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بررسی مسائل و راهکارهای امنیتی در اینترنت اشیا (</a:t>
            </a:r>
            <a:r>
              <a:rPr lang="en-US" sz="3200" b="1" dirty="0" err="1" smtClean="0">
                <a:cs typeface="B Nazanin" panose="00000400000000000000" pitchFamily="2" charset="-78"/>
              </a:rPr>
              <a:t>IoT</a:t>
            </a:r>
            <a:r>
              <a:rPr lang="fa-IR" sz="3200" b="1" dirty="0" smtClean="0">
                <a:cs typeface="B Nazanin" panose="00000400000000000000" pitchFamily="2" charset="-78"/>
              </a:rPr>
              <a:t>)</a:t>
            </a:r>
            <a:endParaRPr lang="fa-IR" sz="32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اینترنت اشیاء،  روش دسترسی به داده ها از دنیای واقعی تغییر یافته است. زیرساخت لوازم هوشمند متشکل از هزاران تا میلیون‌ها شبکه حسگر کوچک با قابلیت‌های محاسباتی و شبکه‌ای خاص برای شناسایی محیط می باشد. امنیت نیز ذاتا تکنیکی است که تضمین می کند حفاظت به اندازه سطوح توسعه و اجرای مصرف کننده، یک هدف مهم است. در دهه های اخیر، شبکه های حسگر بی سیم (</a:t>
            </a:r>
            <a:r>
              <a:rPr lang="en-US" sz="2000" dirty="0" smtClean="0">
                <a:cs typeface="B Nazanin" panose="00000400000000000000" pitchFamily="2" charset="-78"/>
              </a:rPr>
              <a:t>WSN</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از یک زمینه علمی اغوا کننده به یک فن آوری کاربردی برای حوزه های مختلف تبدیل شده </a:t>
            </a:r>
            <a:r>
              <a:rPr lang="fa-IR" sz="2000" dirty="0" smtClean="0">
                <a:cs typeface="B Nazanin" panose="00000400000000000000" pitchFamily="2" charset="-78"/>
              </a:rPr>
              <a:t>اند. </a:t>
            </a:r>
            <a:r>
              <a:rPr lang="fa-IR" sz="2000" dirty="0">
                <a:cs typeface="B Nazanin" panose="00000400000000000000" pitchFamily="2" charset="-78"/>
              </a:rPr>
              <a:t>تفسیر و مشخصات یک برنامه ، تأثیر قابل توجهی بر اقدامات حفاظتی مورد استفاده برای ایمن سازی شبکه دارد. علاوه بر این، استانداردهای </a:t>
            </a:r>
            <a:r>
              <a:rPr lang="en-US" sz="2000" dirty="0" smtClean="0">
                <a:cs typeface="B Nazanin" panose="00000400000000000000" pitchFamily="2" charset="-78"/>
              </a:rPr>
              <a:t>WSN</a:t>
            </a:r>
            <a:r>
              <a:rPr lang="fa-IR" sz="2000" dirty="0" smtClean="0">
                <a:cs typeface="B Nazanin" panose="00000400000000000000" pitchFamily="2" charset="-78"/>
              </a:rPr>
              <a:t> جدیدی </a:t>
            </a:r>
            <a:r>
              <a:rPr lang="fa-IR" sz="2000" dirty="0">
                <a:cs typeface="B Nazanin" panose="00000400000000000000" pitchFamily="2" charset="-78"/>
              </a:rPr>
              <a:t>در حال ایجاد است، که به نظر می رسد برخی از چالش های امنیتی نادیده گرفته شده اند، زیرا این دستورالعمل ها در وهله اول بر حفظ ارتباط بین شبکه ها متمرکز هستند.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هدف اول این مطالعه، ارائه یک نمای کلی از تعامل بین شرایط، چارچوب ها و روش های احراز هویت است. سپس بطور خاصی توضیح می دهیم که چگونه سیستم‌های مختلف، نرم‌افزارها و معماری‌های سیستم می توانند بر شناسایی و یکپارچه‌سازی سیستم خدمات ایمنی تأثیر بگذارند. در نهایت، یک طرح کلی از روش‌های جدید امنیت سایبری حسگر را ارائه می‌کنیم و مدل‌های امنیتی و چالش‌های کلیدی را مشخص می نماییم. . برنامه های </a:t>
            </a:r>
            <a:r>
              <a:rPr lang="en-US" sz="2000" dirty="0" err="1" smtClean="0">
                <a:cs typeface="B Nazanin" panose="00000400000000000000" pitchFamily="2" charset="-78"/>
              </a:rPr>
              <a:t>IoT</a:t>
            </a:r>
            <a:r>
              <a:rPr lang="fa-IR" sz="2000" dirty="0" smtClean="0">
                <a:cs typeface="B Nazanin" panose="00000400000000000000" pitchFamily="2" charset="-78"/>
              </a:rPr>
              <a:t> با </a:t>
            </a:r>
            <a:r>
              <a:rPr lang="fa-IR" sz="2000" dirty="0">
                <a:cs typeface="B Nazanin" panose="00000400000000000000" pitchFamily="2" charset="-78"/>
              </a:rPr>
              <a:t>توجه به معماری که دارند به دلیل در دسترس نبودن برخی از این اقدامات ایمنی، مانند مشخصات ناکافی و غیرقابل اعتماد رسانه های شبکه ای در رمزگذاری و مجوز ، نسبت به خطرات ایمنی پاسخگو هستند. در نتیجه، وقتی </a:t>
            </a:r>
            <a:r>
              <a:rPr lang="en-US" sz="2000" dirty="0" err="1" smtClean="0">
                <a:cs typeface="B Nazanin" panose="00000400000000000000" pitchFamily="2" charset="-78"/>
              </a:rPr>
              <a:t>IoT</a:t>
            </a:r>
            <a:r>
              <a:rPr lang="fa-IR" sz="2000" dirty="0" smtClean="0">
                <a:cs typeface="B Nazanin" panose="00000400000000000000" pitchFamily="2" charset="-78"/>
              </a:rPr>
              <a:t> در </a:t>
            </a:r>
            <a:r>
              <a:rPr lang="fa-IR" sz="2000" dirty="0">
                <a:cs typeface="B Nazanin" panose="00000400000000000000" pitchFamily="2" charset="-78"/>
              </a:rPr>
              <a:t>دسترس باشد، همه، چه افراد و چه کسب و کارها تحت تأثیر قرار خواهند گرفت.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190752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pic>
        <p:nvPicPr>
          <p:cNvPr id="18" name="Picture 17"/>
          <p:cNvPicPr/>
          <p:nvPr/>
        </p:nvPicPr>
        <p:blipFill>
          <a:blip r:embed="rId3">
            <a:extLst>
              <a:ext uri="{28A0092B-C50C-407E-A947-70E740481C1C}">
                <a14:useLocalDpi xmlns:a14="http://schemas.microsoft.com/office/drawing/2010/main" val="0"/>
              </a:ext>
            </a:extLst>
          </a:blip>
          <a:srcRect/>
          <a:stretch>
            <a:fillRect/>
          </a:stretch>
        </p:blipFill>
        <p:spPr bwMode="auto">
          <a:xfrm>
            <a:off x="1876498" y="777557"/>
            <a:ext cx="5438701" cy="3245802"/>
          </a:xfrm>
          <a:prstGeom prst="rect">
            <a:avLst/>
          </a:prstGeom>
          <a:noFill/>
        </p:spPr>
      </p:pic>
      <p:sp>
        <p:nvSpPr>
          <p:cNvPr id="6" name="Rectangle 5"/>
          <p:cNvSpPr/>
          <p:nvPr/>
        </p:nvSpPr>
        <p:spPr>
          <a:xfrm>
            <a:off x="2532557" y="4226911"/>
            <a:ext cx="4044697" cy="515526"/>
          </a:xfrm>
          <a:prstGeom prst="rect">
            <a:avLst/>
          </a:prstGeom>
        </p:spPr>
        <p:txBody>
          <a:bodyPr wrap="none">
            <a:spAutoFit/>
          </a:bodyPr>
          <a:lstStyle/>
          <a:p>
            <a:pPr algn="just" rtl="1">
              <a:lnSpc>
                <a:spcPct val="150000"/>
              </a:lnSpc>
            </a:pPr>
            <a:r>
              <a:rPr lang="en-US" sz="2000" dirty="0" err="1">
                <a:cs typeface="B Nazanin" panose="00000400000000000000" pitchFamily="2" charset="-78"/>
              </a:rPr>
              <a:t>IoT</a:t>
            </a:r>
            <a:r>
              <a:rPr lang="fa-IR" sz="2000" dirty="0">
                <a:cs typeface="B Nazanin" panose="00000400000000000000" pitchFamily="2" charset="-78"/>
              </a:rPr>
              <a:t> این اجزای بعدی را نیز با هم ترکیب می کند.</a:t>
            </a:r>
          </a:p>
        </p:txBody>
      </p:sp>
    </p:spTree>
    <p:extLst>
      <p:ext uri="{BB962C8B-B14F-4D97-AF65-F5344CB8AC3E}">
        <p14:creationId xmlns:p14="http://schemas.microsoft.com/office/powerpoint/2010/main" val="5085330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523054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403</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2022-04-26T10:04:50Z</dcterms:modified>
</cp:coreProperties>
</file>