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299" r:id="rId4"/>
    <p:sldId id="31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2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4/18/2022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4/18/2022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4/18/2022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4/18/2022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مروری نظام مند بر کیفیت پیاده سازی کارآزمایی های مداخله ای غیردارویی لکنت زبان برای کودکان و نوجوانان</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1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smtClean="0">
                <a:cs typeface="B Nazanin" panose="00000400000000000000" pitchFamily="2" charset="-78"/>
              </a:rPr>
              <a:t>پژوهش</a:t>
            </a:r>
            <a:r>
              <a:rPr lang="en-US" sz="2000" dirty="0" smtClean="0">
                <a:cs typeface="B Nazanin" panose="00000400000000000000" pitchFamily="2" charset="-78"/>
              </a:rPr>
              <a:t> </a:t>
            </a:r>
            <a:r>
              <a:rPr lang="fa-IR" sz="2000" dirty="0" smtClean="0">
                <a:cs typeface="B Nazanin" panose="00000400000000000000" pitchFamily="2" charset="-78"/>
              </a:rPr>
              <a:t>ها </a:t>
            </a:r>
            <a:r>
              <a:rPr lang="fa-IR" sz="2000" dirty="0">
                <a:cs typeface="B Nazanin" panose="00000400000000000000" pitchFamily="2" charset="-78"/>
              </a:rPr>
              <a:t>دلالت بر آن دارند که کیفیت </a:t>
            </a:r>
            <a:r>
              <a:rPr lang="fa-IR" sz="2000" dirty="0" smtClean="0">
                <a:cs typeface="B Nazanin" panose="00000400000000000000" pitchFamily="2" charset="-78"/>
              </a:rPr>
              <a:t>پیاده</a:t>
            </a:r>
            <a:r>
              <a:rPr lang="en-US" sz="2000" dirty="0" smtClean="0">
                <a:cs typeface="B Nazanin" panose="00000400000000000000" pitchFamily="2" charset="-78"/>
              </a:rPr>
              <a:t> </a:t>
            </a:r>
            <a:r>
              <a:rPr lang="fa-IR" sz="2000" dirty="0" smtClean="0">
                <a:cs typeface="B Nazanin" panose="00000400000000000000" pitchFamily="2" charset="-78"/>
              </a:rPr>
              <a:t>سازی </a:t>
            </a:r>
            <a:r>
              <a:rPr lang="fa-IR" sz="2000" dirty="0">
                <a:cs typeface="B Nazanin" panose="00000400000000000000" pitchFamily="2" charset="-78"/>
              </a:rPr>
              <a:t>(یعنی آموزش دادن به </a:t>
            </a:r>
            <a:r>
              <a:rPr lang="fa-IR" sz="2000" dirty="0" smtClean="0">
                <a:cs typeface="B Nazanin" panose="00000400000000000000" pitchFamily="2" charset="-78"/>
              </a:rPr>
              <a:t>بالین</a:t>
            </a:r>
            <a:r>
              <a:rPr lang="en-US" sz="2000" dirty="0" smtClean="0">
                <a:cs typeface="B Nazanin" panose="00000400000000000000" pitchFamily="2" charset="-78"/>
              </a:rPr>
              <a:t> </a:t>
            </a:r>
            <a:r>
              <a:rPr lang="fa-IR" sz="2000" dirty="0" smtClean="0">
                <a:cs typeface="B Nazanin" panose="00000400000000000000" pitchFamily="2" charset="-78"/>
              </a:rPr>
              <a:t>شناسان</a:t>
            </a:r>
            <a:r>
              <a:rPr lang="fa-IR" sz="2000" dirty="0">
                <a:cs typeface="B Nazanin" panose="00000400000000000000" pitchFamily="2" charset="-78"/>
              </a:rPr>
              <a:t>/ والدین، </a:t>
            </a:r>
            <a:r>
              <a:rPr lang="fa-IR" sz="2000" dirty="0" smtClean="0">
                <a:cs typeface="B Nazanin" panose="00000400000000000000" pitchFamily="2" charset="-78"/>
              </a:rPr>
              <a:t>تطبیق</a:t>
            </a:r>
            <a:r>
              <a:rPr lang="en-US" sz="2000" dirty="0" smtClean="0">
                <a:cs typeface="B Nazanin" panose="00000400000000000000" pitchFamily="2" charset="-78"/>
              </a:rPr>
              <a:t> </a:t>
            </a:r>
            <a:r>
              <a:rPr lang="fa-IR" sz="2000" dirty="0" smtClean="0">
                <a:cs typeface="B Nazanin" panose="00000400000000000000" pitchFamily="2" charset="-78"/>
              </a:rPr>
              <a:t>دهی </a:t>
            </a:r>
            <a:r>
              <a:rPr lang="fa-IR" sz="2000" dirty="0">
                <a:cs typeface="B Nazanin" panose="00000400000000000000" pitchFamily="2" charset="-78"/>
              </a:rPr>
              <a:t>برنامه-های مداخله، </a:t>
            </a:r>
            <a:r>
              <a:rPr lang="fa-IR" sz="2000" dirty="0" smtClean="0">
                <a:cs typeface="B Nazanin" panose="00000400000000000000" pitchFamily="2" charset="-78"/>
              </a:rPr>
              <a:t>برنامه</a:t>
            </a:r>
            <a:r>
              <a:rPr lang="en-US" sz="2000" dirty="0" smtClean="0">
                <a:cs typeface="B Nazanin" panose="00000400000000000000" pitchFamily="2" charset="-78"/>
              </a:rPr>
              <a:t> </a:t>
            </a:r>
            <a:r>
              <a:rPr lang="fa-IR" sz="2000" dirty="0" smtClean="0">
                <a:cs typeface="B Nazanin" panose="00000400000000000000" pitchFamily="2" charset="-78"/>
              </a:rPr>
              <a:t>ریزی </a:t>
            </a:r>
            <a:r>
              <a:rPr lang="fa-IR" sz="2000" dirty="0">
                <a:cs typeface="B Nazanin" panose="00000400000000000000" pitchFamily="2" charset="-78"/>
              </a:rPr>
              <a:t>برای میزان مصرف، پایبندی به میزان مصرف و نظارت بر جلسات) با پیامدهای کارآزمایی قویاً مرتبط است. با این همه، هیچ </a:t>
            </a:r>
            <a:r>
              <a:rPr lang="fa-IR" sz="2000" dirty="0" smtClean="0">
                <a:cs typeface="B Nazanin" panose="00000400000000000000" pitchFamily="2" charset="-78"/>
              </a:rPr>
              <a:t>مطالعه</a:t>
            </a:r>
            <a:r>
              <a:rPr lang="en-US" sz="2000" dirty="0" smtClean="0">
                <a:cs typeface="B Nazanin" panose="00000400000000000000" pitchFamily="2" charset="-78"/>
              </a:rPr>
              <a:t> </a:t>
            </a:r>
            <a:r>
              <a:rPr lang="fa-IR" sz="2000" dirty="0" smtClean="0">
                <a:cs typeface="B Nazanin" panose="00000400000000000000" pitchFamily="2" charset="-78"/>
              </a:rPr>
              <a:t>ای </a:t>
            </a:r>
            <a:r>
              <a:rPr lang="fa-IR" sz="2000" dirty="0">
                <a:cs typeface="B Nazanin" panose="00000400000000000000" pitchFamily="2" charset="-78"/>
              </a:rPr>
              <a:t>که تاکنون منتشر شده است به بررسی کیفیت </a:t>
            </a:r>
            <a:r>
              <a:rPr lang="fa-IR" sz="2000" dirty="0" smtClean="0">
                <a:cs typeface="B Nazanin" panose="00000400000000000000" pitchFamily="2" charset="-78"/>
              </a:rPr>
              <a:t>پیاده</a:t>
            </a:r>
            <a:r>
              <a:rPr lang="en-US" sz="2000" dirty="0" smtClean="0">
                <a:cs typeface="B Nazanin" panose="00000400000000000000" pitchFamily="2" charset="-78"/>
              </a:rPr>
              <a:t> </a:t>
            </a:r>
            <a:r>
              <a:rPr lang="fa-IR" sz="2000" dirty="0" smtClean="0">
                <a:cs typeface="B Nazanin" panose="00000400000000000000" pitchFamily="2" charset="-78"/>
              </a:rPr>
              <a:t>سازی مداخله</a:t>
            </a:r>
            <a:r>
              <a:rPr lang="en-US" sz="2000" dirty="0" smtClean="0">
                <a:cs typeface="B Nazanin" panose="00000400000000000000" pitchFamily="2" charset="-78"/>
              </a:rPr>
              <a:t> </a:t>
            </a:r>
            <a:r>
              <a:rPr lang="fa-IR" sz="2000" dirty="0" smtClean="0">
                <a:cs typeface="B Nazanin" panose="00000400000000000000" pitchFamily="2" charset="-78"/>
              </a:rPr>
              <a:t>های </a:t>
            </a:r>
            <a:r>
              <a:rPr lang="fa-IR" sz="2000" dirty="0">
                <a:cs typeface="B Nazanin" panose="00000400000000000000" pitchFamily="2" charset="-78"/>
              </a:rPr>
              <a:t>درمانی لکنت نپرداخته است. بنابراین، این مطالعه بر آن است تا به </a:t>
            </a:r>
            <a:r>
              <a:rPr lang="fa-IR" sz="2000" dirty="0" smtClean="0">
                <a:cs typeface="B Nazanin" panose="00000400000000000000" pitchFamily="2" charset="-78"/>
              </a:rPr>
              <a:t>پرسش</a:t>
            </a:r>
            <a:r>
              <a:rPr lang="en-US" sz="2000" dirty="0" smtClean="0">
                <a:cs typeface="B Nazanin" panose="00000400000000000000" pitchFamily="2" charset="-78"/>
              </a:rPr>
              <a:t> </a:t>
            </a:r>
            <a:r>
              <a:rPr lang="fa-IR" sz="2000" dirty="0" smtClean="0">
                <a:cs typeface="B Nazanin" panose="00000400000000000000" pitchFamily="2" charset="-78"/>
              </a:rPr>
              <a:t>های </a:t>
            </a:r>
            <a:r>
              <a:rPr lang="fa-IR" sz="2000" dirty="0">
                <a:cs typeface="B Nazanin" panose="00000400000000000000" pitchFamily="2" charset="-78"/>
              </a:rPr>
              <a:t>پژوهشی زیر پاسخ دهد:</a:t>
            </a:r>
          </a:p>
          <a:p>
            <a:pPr algn="just" rtl="1">
              <a:lnSpc>
                <a:spcPct val="150000"/>
              </a:lnSpc>
            </a:pPr>
            <a:r>
              <a:rPr lang="fa-IR" sz="2000" dirty="0" smtClean="0">
                <a:cs typeface="B Nazanin" panose="00000400000000000000" pitchFamily="2" charset="-78"/>
              </a:rPr>
              <a:t>1-</a:t>
            </a:r>
            <a:r>
              <a:rPr lang="en-US" sz="2000" dirty="0" smtClean="0">
                <a:cs typeface="B Nazanin" panose="00000400000000000000" pitchFamily="2" charset="-78"/>
              </a:rPr>
              <a:t> </a:t>
            </a:r>
            <a:r>
              <a:rPr lang="fa-IR" sz="2000" dirty="0" smtClean="0">
                <a:cs typeface="B Nazanin" panose="00000400000000000000" pitchFamily="2" charset="-78"/>
              </a:rPr>
              <a:t>چه مولفه</a:t>
            </a:r>
            <a:r>
              <a:rPr lang="en-US" sz="2000" dirty="0" smtClean="0">
                <a:cs typeface="B Nazanin" panose="00000400000000000000" pitchFamily="2" charset="-78"/>
              </a:rPr>
              <a:t> </a:t>
            </a:r>
            <a:r>
              <a:rPr lang="fa-IR" sz="2000" dirty="0" smtClean="0">
                <a:cs typeface="B Nazanin" panose="00000400000000000000" pitchFamily="2" charset="-78"/>
              </a:rPr>
              <a:t>هایی </a:t>
            </a:r>
            <a:r>
              <a:rPr lang="fa-IR" sz="2000" dirty="0">
                <a:cs typeface="B Nazanin" panose="00000400000000000000" pitchFamily="2" charset="-78"/>
              </a:rPr>
              <a:t>از کیفیت </a:t>
            </a:r>
            <a:r>
              <a:rPr lang="fa-IR" sz="2000" dirty="0" smtClean="0">
                <a:cs typeface="B Nazanin" panose="00000400000000000000" pitchFamily="2" charset="-78"/>
              </a:rPr>
              <a:t>پیاده</a:t>
            </a:r>
            <a:r>
              <a:rPr lang="en-US" sz="2000" dirty="0" smtClean="0">
                <a:cs typeface="B Nazanin" panose="00000400000000000000" pitchFamily="2" charset="-78"/>
              </a:rPr>
              <a:t> </a:t>
            </a:r>
            <a:r>
              <a:rPr lang="fa-IR" sz="2000" dirty="0" smtClean="0">
                <a:cs typeface="B Nazanin" panose="00000400000000000000" pitchFamily="2" charset="-78"/>
              </a:rPr>
              <a:t>سازی </a:t>
            </a:r>
            <a:r>
              <a:rPr lang="fa-IR" sz="2000" dirty="0">
                <a:cs typeface="B Nazanin" panose="00000400000000000000" pitchFamily="2" charset="-78"/>
              </a:rPr>
              <a:t>در </a:t>
            </a:r>
            <a:r>
              <a:rPr lang="fa-IR" sz="2000" dirty="0" smtClean="0">
                <a:cs typeface="B Nazanin" panose="00000400000000000000" pitchFamily="2" charset="-78"/>
              </a:rPr>
              <a:t>کارآزمایی</a:t>
            </a:r>
            <a:r>
              <a:rPr lang="en-US" sz="2000" dirty="0" smtClean="0">
                <a:cs typeface="B Nazanin" panose="00000400000000000000" pitchFamily="2" charset="-78"/>
              </a:rPr>
              <a:t> </a:t>
            </a:r>
            <a:r>
              <a:rPr lang="fa-IR" sz="2000" dirty="0" smtClean="0">
                <a:cs typeface="B Nazanin" panose="00000400000000000000" pitchFamily="2" charset="-78"/>
              </a:rPr>
              <a:t>های </a:t>
            </a:r>
            <a:r>
              <a:rPr lang="fa-IR" sz="2000" dirty="0">
                <a:cs typeface="B Nazanin" panose="00000400000000000000" pitchFamily="2" charset="-78"/>
              </a:rPr>
              <a:t>بالینی </a:t>
            </a:r>
            <a:r>
              <a:rPr lang="fa-IR" sz="2000" dirty="0" smtClean="0">
                <a:cs typeface="B Nazanin" panose="00000400000000000000" pitchFamily="2" charset="-78"/>
              </a:rPr>
              <a:t>پیش</a:t>
            </a:r>
            <a:r>
              <a:rPr lang="en-US" sz="2000" dirty="0" smtClean="0">
                <a:cs typeface="B Nazanin" panose="00000400000000000000" pitchFamily="2" charset="-78"/>
              </a:rPr>
              <a:t> </a:t>
            </a:r>
            <a:r>
              <a:rPr lang="fa-IR" sz="2000" dirty="0" smtClean="0">
                <a:cs typeface="B Nazanin" panose="00000400000000000000" pitchFamily="2" charset="-78"/>
              </a:rPr>
              <a:t>تر </a:t>
            </a:r>
            <a:r>
              <a:rPr lang="fa-IR" sz="2000" dirty="0">
                <a:cs typeface="B Nazanin" panose="00000400000000000000" pitchFamily="2" charset="-78"/>
              </a:rPr>
              <a:t>منتشرشده پیرامون </a:t>
            </a:r>
            <a:r>
              <a:rPr lang="fa-IR" sz="2000" dirty="0" smtClean="0">
                <a:cs typeface="B Nazanin" panose="00000400000000000000" pitchFamily="2" charset="-78"/>
              </a:rPr>
              <a:t>مداخله</a:t>
            </a:r>
            <a:r>
              <a:rPr lang="en-US" sz="2000" dirty="0" smtClean="0">
                <a:cs typeface="B Nazanin" panose="00000400000000000000" pitchFamily="2" charset="-78"/>
              </a:rPr>
              <a:t> </a:t>
            </a:r>
            <a:r>
              <a:rPr lang="fa-IR" sz="2000" dirty="0" smtClean="0">
                <a:cs typeface="B Nazanin" panose="00000400000000000000" pitchFamily="2" charset="-78"/>
              </a:rPr>
              <a:t>های </a:t>
            </a:r>
            <a:r>
              <a:rPr lang="fa-IR" sz="2000" dirty="0">
                <a:cs typeface="B Nazanin" panose="00000400000000000000" pitchFamily="2" charset="-78"/>
              </a:rPr>
              <a:t>درمانی لکنت برای کودکان و نوجوانان گزارش شده است؟</a:t>
            </a:r>
          </a:p>
          <a:p>
            <a:pPr algn="just" rtl="1">
              <a:lnSpc>
                <a:spcPct val="150000"/>
              </a:lnSpc>
            </a:pPr>
            <a:r>
              <a:rPr lang="fa-IR" sz="2000" dirty="0" smtClean="0">
                <a:cs typeface="B Nazanin" panose="00000400000000000000" pitchFamily="2" charset="-78"/>
              </a:rPr>
              <a:t>2-</a:t>
            </a:r>
            <a:r>
              <a:rPr lang="en-US" sz="2000" dirty="0" smtClean="0">
                <a:cs typeface="B Nazanin" panose="00000400000000000000" pitchFamily="2" charset="-78"/>
              </a:rPr>
              <a:t> </a:t>
            </a:r>
            <a:r>
              <a:rPr lang="fa-IR" sz="2000" dirty="0" smtClean="0">
                <a:cs typeface="B Nazanin" panose="00000400000000000000" pitchFamily="2" charset="-78"/>
              </a:rPr>
              <a:t>تا </a:t>
            </a:r>
            <a:r>
              <a:rPr lang="fa-IR" sz="2000" dirty="0">
                <a:cs typeface="B Nazanin" panose="00000400000000000000" pitchFamily="2" charset="-78"/>
              </a:rPr>
              <a:t>چه میزان </a:t>
            </a:r>
            <a:r>
              <a:rPr lang="fa-IR" sz="2000" dirty="0" smtClean="0">
                <a:cs typeface="B Nazanin" panose="00000400000000000000" pitchFamily="2" charset="-78"/>
              </a:rPr>
              <a:t>داده</a:t>
            </a:r>
            <a:r>
              <a:rPr lang="en-US" sz="2000" dirty="0" smtClean="0">
                <a:cs typeface="B Nazanin" panose="00000400000000000000" pitchFamily="2" charset="-78"/>
              </a:rPr>
              <a:t> </a:t>
            </a:r>
            <a:r>
              <a:rPr lang="fa-IR" sz="2000" dirty="0" smtClean="0">
                <a:cs typeface="B Nazanin" panose="00000400000000000000" pitchFamily="2" charset="-78"/>
              </a:rPr>
              <a:t>های </a:t>
            </a:r>
            <a:r>
              <a:rPr lang="fa-IR" sz="2000" dirty="0">
                <a:cs typeface="B Nazanin" panose="00000400000000000000" pitchFamily="2" charset="-78"/>
              </a:rPr>
              <a:t>کیفیت </a:t>
            </a:r>
            <a:r>
              <a:rPr lang="fa-IR" sz="2000" dirty="0" smtClean="0">
                <a:cs typeface="B Nazanin" panose="00000400000000000000" pitchFamily="2" charset="-78"/>
              </a:rPr>
              <a:t>پیاده</a:t>
            </a:r>
            <a:r>
              <a:rPr lang="en-US" sz="2000" dirty="0" smtClean="0">
                <a:cs typeface="B Nazanin" panose="00000400000000000000" pitchFamily="2" charset="-78"/>
              </a:rPr>
              <a:t> </a:t>
            </a:r>
            <a:r>
              <a:rPr lang="fa-IR" sz="2000" dirty="0" smtClean="0">
                <a:cs typeface="B Nazanin" panose="00000400000000000000" pitchFamily="2" charset="-78"/>
              </a:rPr>
              <a:t>سازی </a:t>
            </a:r>
            <a:r>
              <a:rPr lang="fa-IR" sz="2000" dirty="0">
                <a:cs typeface="B Nazanin" panose="00000400000000000000" pitchFamily="2" charset="-78"/>
              </a:rPr>
              <a:t>در یک تحلیل پیامد یا بحث نتایج در </a:t>
            </a:r>
            <a:r>
              <a:rPr lang="fa-IR" sz="2000" dirty="0" smtClean="0">
                <a:cs typeface="B Nazanin" panose="00000400000000000000" pitchFamily="2" charset="-78"/>
              </a:rPr>
              <a:t>کارآزمایی</a:t>
            </a:r>
            <a:r>
              <a:rPr lang="en-US" sz="2000" dirty="0" smtClean="0">
                <a:cs typeface="B Nazanin" panose="00000400000000000000" pitchFamily="2" charset="-78"/>
              </a:rPr>
              <a:t> </a:t>
            </a:r>
            <a:r>
              <a:rPr lang="fa-IR" sz="2000" dirty="0" smtClean="0">
                <a:cs typeface="B Nazanin" panose="00000400000000000000" pitchFamily="2" charset="-78"/>
              </a:rPr>
              <a:t>های </a:t>
            </a:r>
            <a:r>
              <a:rPr lang="fa-IR" sz="2000" dirty="0">
                <a:cs typeface="B Nazanin" panose="00000400000000000000" pitchFamily="2" charset="-78"/>
              </a:rPr>
              <a:t>بالینی </a:t>
            </a:r>
            <a:r>
              <a:rPr lang="fa-IR" sz="2000" dirty="0" smtClean="0">
                <a:cs typeface="B Nazanin" panose="00000400000000000000" pitchFamily="2" charset="-78"/>
              </a:rPr>
              <a:t>پیش</a:t>
            </a:r>
            <a:r>
              <a:rPr lang="en-US" sz="2000" dirty="0" smtClean="0">
                <a:cs typeface="B Nazanin" panose="00000400000000000000" pitchFamily="2" charset="-78"/>
              </a:rPr>
              <a:t> </a:t>
            </a:r>
            <a:r>
              <a:rPr lang="fa-IR" sz="2000" dirty="0" smtClean="0">
                <a:cs typeface="B Nazanin" panose="00000400000000000000" pitchFamily="2" charset="-78"/>
              </a:rPr>
              <a:t>تر </a:t>
            </a:r>
            <a:r>
              <a:rPr lang="fa-IR" sz="2000" dirty="0">
                <a:cs typeface="B Nazanin" panose="00000400000000000000" pitchFamily="2" charset="-78"/>
              </a:rPr>
              <a:t>منتشرشده پیرامون </a:t>
            </a:r>
            <a:r>
              <a:rPr lang="fa-IR" sz="2000" dirty="0" smtClean="0">
                <a:cs typeface="B Nazanin" panose="00000400000000000000" pitchFamily="2" charset="-78"/>
              </a:rPr>
              <a:t>مداخله</a:t>
            </a:r>
            <a:r>
              <a:rPr lang="en-US" sz="2000" dirty="0" smtClean="0">
                <a:cs typeface="B Nazanin" panose="00000400000000000000" pitchFamily="2" charset="-78"/>
              </a:rPr>
              <a:t> </a:t>
            </a:r>
            <a:r>
              <a:rPr lang="fa-IR" sz="2000" dirty="0" smtClean="0">
                <a:cs typeface="B Nazanin" panose="00000400000000000000" pitchFamily="2" charset="-78"/>
              </a:rPr>
              <a:t>های </a:t>
            </a:r>
            <a:r>
              <a:rPr lang="fa-IR" sz="2000" dirty="0">
                <a:cs typeface="B Nazanin" panose="00000400000000000000" pitchFamily="2" charset="-78"/>
              </a:rPr>
              <a:t>لکنت برای کودکان و نوجوانان گنجانده </a:t>
            </a:r>
            <a:r>
              <a:rPr lang="fa-IR" sz="2000" dirty="0" smtClean="0">
                <a:cs typeface="B Nazanin" panose="00000400000000000000" pitchFamily="2" charset="-78"/>
              </a:rPr>
              <a:t>شده</a:t>
            </a:r>
            <a:r>
              <a:rPr lang="en-US" sz="2000" dirty="0" smtClean="0">
                <a:cs typeface="B Nazanin" panose="00000400000000000000" pitchFamily="2" charset="-78"/>
              </a:rPr>
              <a:t> </a:t>
            </a:r>
            <a:r>
              <a:rPr lang="fa-IR" sz="2000" dirty="0" smtClean="0">
                <a:cs typeface="B Nazanin" panose="00000400000000000000" pitchFamily="2" charset="-78"/>
              </a:rPr>
              <a:t>اند</a:t>
            </a:r>
            <a:r>
              <a:rPr lang="fa-IR" sz="2000" dirty="0">
                <a:cs typeface="B Nazanin" panose="00000400000000000000" pitchFamily="2" charset="-78"/>
              </a:rPr>
              <a:t>؟</a:t>
            </a:r>
          </a:p>
          <a:p>
            <a:pPr algn="just" rtl="1">
              <a:lnSpc>
                <a:spcPct val="150000"/>
              </a:lnSpc>
            </a:pP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1/17</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2/17</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rtl="1"/>
            <a:r>
              <a:rPr lang="fa-IR" sz="2000" b="1" dirty="0">
                <a:solidFill>
                  <a:schemeClr val="bg1"/>
                </a:solidFill>
                <a:cs typeface="B Nazanin" panose="00000400000000000000" pitchFamily="2" charset="-78"/>
              </a:rPr>
              <a:t>آیا کیفیت </a:t>
            </a:r>
            <a:r>
              <a:rPr lang="fa-IR" sz="2000" b="1" dirty="0" smtClean="0">
                <a:solidFill>
                  <a:schemeClr val="bg1"/>
                </a:solidFill>
                <a:cs typeface="B Nazanin" panose="00000400000000000000" pitchFamily="2" charset="-78"/>
              </a:rPr>
              <a:t>پیاده</a:t>
            </a:r>
            <a:r>
              <a:rPr lang="en-US" sz="2000" b="1" dirty="0" smtClean="0">
                <a:solidFill>
                  <a:schemeClr val="bg1"/>
                </a:solidFill>
                <a:cs typeface="B Nazanin" panose="00000400000000000000" pitchFamily="2" charset="-78"/>
              </a:rPr>
              <a:t> </a:t>
            </a:r>
            <a:r>
              <a:rPr lang="fa-IR" sz="2000" b="1" dirty="0" smtClean="0">
                <a:solidFill>
                  <a:schemeClr val="bg1"/>
                </a:solidFill>
                <a:cs typeface="B Nazanin" panose="00000400000000000000" pitchFamily="2" charset="-78"/>
              </a:rPr>
              <a:t>سازی </a:t>
            </a:r>
            <a:r>
              <a:rPr lang="fa-IR" sz="2000" b="1" dirty="0">
                <a:solidFill>
                  <a:schemeClr val="bg1"/>
                </a:solidFill>
                <a:cs typeface="B Nazanin" panose="00000400000000000000" pitchFamily="2" charset="-78"/>
              </a:rPr>
              <a:t>بر اساس سال انتشار تغییر </a:t>
            </a:r>
            <a:r>
              <a:rPr lang="fa-IR" sz="2000" b="1" dirty="0" smtClean="0">
                <a:solidFill>
                  <a:schemeClr val="bg1"/>
                </a:solidFill>
                <a:cs typeface="B Nazanin" panose="00000400000000000000" pitchFamily="2" charset="-78"/>
              </a:rPr>
              <a:t>می</a:t>
            </a:r>
            <a:r>
              <a:rPr lang="en-US" sz="2000" b="1" dirty="0" smtClean="0">
                <a:solidFill>
                  <a:schemeClr val="bg1"/>
                </a:solidFill>
                <a:cs typeface="B Nazanin" panose="00000400000000000000" pitchFamily="2" charset="-78"/>
              </a:rPr>
              <a:t> </a:t>
            </a:r>
            <a:r>
              <a:rPr lang="fa-IR" sz="2000" b="1" dirty="0" smtClean="0">
                <a:solidFill>
                  <a:schemeClr val="bg1"/>
                </a:solidFill>
                <a:cs typeface="B Nazanin" panose="00000400000000000000" pitchFamily="2" charset="-78"/>
              </a:rPr>
              <a:t>کند</a:t>
            </a:r>
            <a:r>
              <a:rPr lang="fa-IR" sz="2000" b="1" dirty="0">
                <a:solidFill>
                  <a:schemeClr val="bg1"/>
                </a:solidFill>
                <a:cs typeface="B Nazanin" panose="00000400000000000000" pitchFamily="2" charset="-78"/>
              </a:rPr>
              <a:t>؟</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آیا کیفیت </a:t>
            </a:r>
            <a:r>
              <a:rPr lang="fa-IR" sz="2500" b="1" dirty="0" smtClean="0">
                <a:effectLst>
                  <a:outerShdw blurRad="38100" dist="38100" dir="2700000" algn="tl">
                    <a:srgbClr val="000000">
                      <a:alpha val="43137"/>
                    </a:srgbClr>
                  </a:outerShdw>
                </a:effectLst>
                <a:cs typeface="B Nazanin" panose="00000400000000000000" pitchFamily="2" charset="-78"/>
              </a:rPr>
              <a:t>پیاده</a:t>
            </a:r>
            <a:r>
              <a:rPr lang="en-US" sz="2500" b="1" dirty="0" smtClean="0">
                <a:effectLst>
                  <a:outerShdw blurRad="38100" dist="38100" dir="2700000" algn="tl">
                    <a:srgbClr val="000000">
                      <a:alpha val="43137"/>
                    </a:srgbClr>
                  </a:outerShdw>
                </a:effectLst>
                <a:cs typeface="B Nazanin" panose="00000400000000000000" pitchFamily="2" charset="-78"/>
              </a:rPr>
              <a:t> </a:t>
            </a:r>
            <a:r>
              <a:rPr lang="fa-IR" sz="2500" b="1" dirty="0" smtClean="0">
                <a:effectLst>
                  <a:outerShdw blurRad="38100" dist="38100" dir="2700000" algn="tl">
                    <a:srgbClr val="000000">
                      <a:alpha val="43137"/>
                    </a:srgbClr>
                  </a:outerShdw>
                </a:effectLst>
                <a:cs typeface="B Nazanin" panose="00000400000000000000" pitchFamily="2" charset="-78"/>
              </a:rPr>
              <a:t>سازی </a:t>
            </a:r>
            <a:r>
              <a:rPr lang="fa-IR" sz="2500" b="1" dirty="0">
                <a:effectLst>
                  <a:outerShdw blurRad="38100" dist="38100" dir="2700000" algn="tl">
                    <a:srgbClr val="000000">
                      <a:alpha val="43137"/>
                    </a:srgbClr>
                  </a:outerShdw>
                </a:effectLst>
                <a:cs typeface="B Nazanin" panose="00000400000000000000" pitchFamily="2" charset="-78"/>
              </a:rPr>
              <a:t>بر اساس سال انتشار تغییر </a:t>
            </a:r>
            <a:r>
              <a:rPr lang="fa-IR" sz="2500" b="1" dirty="0" smtClean="0">
                <a:effectLst>
                  <a:outerShdw blurRad="38100" dist="38100" dir="2700000" algn="tl">
                    <a:srgbClr val="000000">
                      <a:alpha val="43137"/>
                    </a:srgbClr>
                  </a:outerShdw>
                </a:effectLst>
                <a:cs typeface="B Nazanin" panose="00000400000000000000" pitchFamily="2" charset="-78"/>
              </a:rPr>
              <a:t>می</a:t>
            </a:r>
            <a:r>
              <a:rPr lang="en-US" sz="2500" b="1" dirty="0" smtClean="0">
                <a:effectLst>
                  <a:outerShdw blurRad="38100" dist="38100" dir="2700000" algn="tl">
                    <a:srgbClr val="000000">
                      <a:alpha val="43137"/>
                    </a:srgbClr>
                  </a:outerShdw>
                </a:effectLst>
                <a:cs typeface="B Nazanin" panose="00000400000000000000" pitchFamily="2" charset="-78"/>
              </a:rPr>
              <a:t> </a:t>
            </a:r>
            <a:r>
              <a:rPr lang="fa-IR" sz="2500" b="1" dirty="0" smtClean="0">
                <a:effectLst>
                  <a:outerShdw blurRad="38100" dist="38100" dir="2700000" algn="tl">
                    <a:srgbClr val="000000">
                      <a:alpha val="43137"/>
                    </a:srgbClr>
                  </a:outerShdw>
                </a:effectLst>
                <a:cs typeface="B Nazanin" panose="00000400000000000000" pitchFamily="2" charset="-78"/>
              </a:rPr>
              <a:t>کند</a:t>
            </a:r>
            <a:r>
              <a:rPr lang="fa-IR" sz="2500" b="1" dirty="0">
                <a:effectLst>
                  <a:outerShdw blurRad="38100" dist="38100" dir="2700000" algn="tl">
                    <a:srgbClr val="000000">
                      <a:alpha val="43137"/>
                    </a:srgbClr>
                  </a:outerShdw>
                </a:effectLst>
                <a:cs typeface="B Nazanin" panose="00000400000000000000" pitchFamily="2" charset="-78"/>
              </a:rPr>
              <a:t>؟</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endParaRPr lang="en-US" sz="2000"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در </a:t>
            </a:r>
            <a:r>
              <a:rPr lang="fa-IR" sz="2000" dirty="0">
                <a:cs typeface="B Nazanin" panose="00000400000000000000" pitchFamily="2" charset="-78"/>
              </a:rPr>
              <a:t>پرسش پژوهشی دوم ما، ما بر آن بودیم تا بررسی کنیم که تا چه میزان کارآزمایی های پیشین مولفه های کیفیت پیاده سازی را در تحلیل های خود پیرامون اثربخشی درمان و یا بحث پیامدهای درمان گنجانده اند. در پرسش پژوهشی سوم خودمان بررسی کردیم که آیا سال انتشارات با کیفیت پیاده سازی مرتبط است یا خیر.</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68503968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330</Words>
  <Application>Microsoft Office PowerPoint</Application>
  <PresentationFormat>On-screen Show (4:3)</PresentationFormat>
  <Paragraphs>37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2022-04-18T16:56:10Z</dcterms:modified>
</cp:coreProperties>
</file>