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95" r:id="rId2"/>
    <p:sldId id="298" r:id="rId3"/>
    <p:sldId id="305" r:id="rId4"/>
    <p:sldId id="299" r:id="rId5"/>
    <p:sldId id="31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574" autoAdjust="0"/>
    <p:restoredTop sz="94660"/>
  </p:normalViewPr>
  <p:slideViewPr>
    <p:cSldViewPr snapToGrid="0">
      <p:cViewPr varScale="1">
        <p:scale>
          <a:sx n="88" d="100"/>
          <a:sy n="88" d="100"/>
        </p:scale>
        <p:origin x="758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ranarze.ir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325" y="96253"/>
            <a:ext cx="8910084" cy="664744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78017" y="3164838"/>
            <a:ext cx="8366698" cy="1094873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800" b="1" dirty="0">
                <a:cs typeface="B Nazanin" panose="00000400000000000000" pitchFamily="2" charset="-78"/>
              </a:rPr>
              <a:t>تحقیق و طراحی تجهیزات گفتار هوشمند در آزمایشگاه هوشمند زبان انگلیسی براساس فناوری اینترنت اشیا</a:t>
            </a:r>
          </a:p>
        </p:txBody>
      </p:sp>
      <p:sp>
        <p:nvSpPr>
          <p:cNvPr id="38" name="Rectangle 37"/>
          <p:cNvSpPr/>
          <p:nvPr/>
        </p:nvSpPr>
        <p:spPr>
          <a:xfrm>
            <a:off x="4751908" y="4488710"/>
            <a:ext cx="3974568" cy="1094873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 smtClean="0">
                <a:cs typeface="B Nazanin" panose="00000400000000000000" pitchFamily="2" charset="-78"/>
              </a:rPr>
              <a:t>استاد: </a:t>
            </a:r>
            <a:endParaRPr lang="fa-IR" sz="2400" b="1" dirty="0">
              <a:cs typeface="B Nazanin" panose="00000400000000000000" pitchFamily="2" charset="-78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78017" y="4483224"/>
            <a:ext cx="3974568" cy="109487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>
                <a:cs typeface="B Nazanin" panose="00000400000000000000" pitchFamily="2" charset="-78"/>
              </a:rPr>
              <a:t>دانشجو: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4142" y="217859"/>
            <a:ext cx="2717980" cy="2717980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378017" y="5884771"/>
            <a:ext cx="3974568" cy="646176"/>
          </a:xfrm>
          <a:prstGeom prst="roundRect">
            <a:avLst>
              <a:gd name="adj" fmla="val 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1016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Nazanin" panose="00000400000000000000" pitchFamily="2" charset="-78"/>
              </a:rPr>
              <a:t>سال تحصیلی: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4751908" y="5884771"/>
            <a:ext cx="3974568" cy="646176"/>
          </a:xfrm>
          <a:prstGeom prst="roundRect">
            <a:avLst>
              <a:gd name="adj" fmla="val 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1016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Nazanin" panose="00000400000000000000" pitchFamily="2" charset="-78"/>
              </a:rPr>
              <a:t>نام درس: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8853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782768" y="5962223"/>
            <a:ext cx="1140752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فصل اول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253255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3837089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5155594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6446154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60904" y="299805"/>
            <a:ext cx="8260466" cy="48253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r>
              <a:rPr lang="fa-IR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اول: مقدمه</a:t>
            </a:r>
          </a:p>
          <a:p>
            <a:pPr algn="ctr" rtl="1"/>
            <a:endParaRPr lang="fa-I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فناوری اینترنت اشیا یک فناوری کاربردی جامع است که فناوری حسگر بدون سیم، فناوری رایانه، فناوری ارتباطات و فناوری تعبیه‌شده را تلفیق می‌کند. در سال 2008، </a:t>
            </a:r>
            <a:r>
              <a:rPr lang="en-US" sz="2000" dirty="0" smtClean="0">
                <a:cs typeface="B Nazanin" panose="00000400000000000000" pitchFamily="2" charset="-78"/>
              </a:rPr>
              <a:t>IBM</a:t>
            </a:r>
            <a:r>
              <a:rPr lang="fa-IR" sz="2000" dirty="0" smtClean="0">
                <a:cs typeface="B Nazanin" panose="00000400000000000000" pitchFamily="2" charset="-78"/>
              </a:rPr>
              <a:t> سه </a:t>
            </a:r>
            <a:r>
              <a:rPr lang="fa-IR" sz="2000" dirty="0">
                <a:cs typeface="B Nazanin" panose="00000400000000000000" pitchFamily="2" charset="-78"/>
              </a:rPr>
              <a:t>عضو </a:t>
            </a:r>
            <a:r>
              <a:rPr lang="fa-IR" sz="2000" dirty="0" smtClean="0">
                <a:cs typeface="B Nazanin" panose="00000400000000000000" pitchFamily="2" charset="-78"/>
              </a:rPr>
              <a:t>"سیاره هوشمند" </a:t>
            </a:r>
            <a:r>
              <a:rPr lang="fa-IR" sz="2000" dirty="0">
                <a:cs typeface="B Nazanin" panose="00000400000000000000" pitchFamily="2" charset="-78"/>
              </a:rPr>
              <a:t>را ارائه کرد: اینترنت اشیا، ارتباط داخلی و توجیه عقلی. اینترنت اشیا و اینترنت به طور جامع شروع به تلفیق شدند، که رویداد شاخص در توسعه اینترنت اشیا شد. </a:t>
            </a:r>
          </a:p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کلاس درس هوشمند از اینترنت، کنترل خودکار، چندرسانه‌ای، حسگرها و سایر فناوری‌ها برای تلفیق امکانات سخت‌افزاری مرتبط با تدریس در ساختمان کلاس درس استفاده می‌کند و یک محیط یادگیری امن، مناسب، راحت و صرفه‌جویی در انرژی را فراهم می‌کند. 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1/18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1021126" y="5486963"/>
            <a:ext cx="304800" cy="261059"/>
          </a:xfrm>
          <a:prstGeom prst="actionButtonForwardNex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7736714" y="6425658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123412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5894" y="5999942"/>
            <a:ext cx="691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6589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782768" y="5962223"/>
            <a:ext cx="1140752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فصل اول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253255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3837089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5155594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6446154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60904" y="177879"/>
            <a:ext cx="8260466" cy="48253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فناوری اینترنت اشیا عملکردهایی مانند کنترل الکتریکی، کنترل تجهیزات صوتی و تصویری و غیره را فراهم می‌کند، بنابراین به ارتباطات شبکه‌ داخلی و خارجی و کنترل از راه دور دست می‌یابد، همچنین جهت بهینه‌سازی روش‌های تدریس و بهبود کیفیت تدریس برای معلمان مناسب خواهد بود</a:t>
            </a:r>
            <a:r>
              <a:rPr lang="fa-IR" sz="2000" dirty="0" smtClean="0">
                <a:cs typeface="B Nazanin" panose="00000400000000000000" pitchFamily="2" charset="-78"/>
              </a:rPr>
              <a:t>.</a:t>
            </a:r>
          </a:p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به عنوان یکی از فناوری‌های کلیدی کنترل هوشمند، توانایی کنترل تشخیص گفتار به طور مستقیم درجه هوشمندی دستگاه را تعیین می‌کند. با این حال، محدودیت‌های روی مکان عملیات و حالت تعامل برای کاربران وجود دارد. این مقاله یک سیستم کنترل شناخت گفتار انگلیسی تعبیه‌شده را که از مدل پنهان مارکوف برای تشخیص گفتار انگلیسی استفاده می‌کند و تراشه </a:t>
            </a:r>
            <a:r>
              <a:rPr lang="en-US" sz="2000" dirty="0" smtClean="0">
                <a:cs typeface="B Nazanin" panose="00000400000000000000" pitchFamily="2" charset="-78"/>
              </a:rPr>
              <a:t>WTV180</a:t>
            </a:r>
            <a:r>
              <a:rPr lang="fa-IR" sz="2000" dirty="0" smtClean="0">
                <a:cs typeface="B Nazanin" panose="00000400000000000000" pitchFamily="2" charset="-78"/>
              </a:rPr>
              <a:t> را </a:t>
            </a:r>
            <a:r>
              <a:rPr lang="fa-IR" sz="2000" dirty="0">
                <a:cs typeface="B Nazanin" panose="00000400000000000000" pitchFamily="2" charset="-78"/>
              </a:rPr>
              <a:t>برای پردازش سیگنال گفتار انتخاب می‌کند، ارائه و طراحی می‌کند. سیستم دارای درجه بالایی از تشخیص گفتار انگلیسی و توانایی کنترل قوی است. آن می‌تواند از سیگنال‌های گفتاری برای کامل کردن عملیات برخی از دستگاه‌های هوشمند در آزمایشگاه زبان هوشمند به صورت غیرتماسی و در مکان غیرثابت بدون وقفه در رفتار فعلی کاربر استفاده کند.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2/18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1021126" y="5486963"/>
            <a:ext cx="304800" cy="261059"/>
          </a:xfrm>
          <a:prstGeom prst="actionButtonForwardNex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7736714" y="6425658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123412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5894" y="5999942"/>
            <a:ext cx="691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75563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3/18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16" name="Action Button: Back or Previous 15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ction Button: Forward or Next 16">
            <a:hlinkClick r:id="" action="ppaction://hlinkshowjump?jump=nextslide" highlightClick="1"/>
          </p:cNvPr>
          <p:cNvSpPr/>
          <p:nvPr/>
        </p:nvSpPr>
        <p:spPr>
          <a:xfrm>
            <a:off x="1021126" y="5486963"/>
            <a:ext cx="304800" cy="261059"/>
          </a:xfrm>
          <a:prstGeom prst="actionButtonForwardNex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7782768" y="5962223"/>
            <a:ext cx="1140752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فصل دوم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253255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3837089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5155594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ounded Rectangle 44"/>
          <p:cNvSpPr/>
          <p:nvPr/>
        </p:nvSpPr>
        <p:spPr>
          <a:xfrm>
            <a:off x="6446154" y="6420116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lt1"/>
                </a:solidFill>
              </a:rPr>
              <a:t>2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7736714" y="6425658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47" name="Rounded Rectangle 46"/>
          <p:cNvSpPr/>
          <p:nvPr/>
        </p:nvSpPr>
        <p:spPr>
          <a:xfrm>
            <a:off x="123412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475894" y="5999942"/>
            <a:ext cx="691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ساختار و ترکیب آزمایشگاه زبان هوشمند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0904" y="299805"/>
            <a:ext cx="8260466" cy="48253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r>
              <a:rPr lang="fa-IR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دوم: </a:t>
            </a:r>
            <a:r>
              <a:rPr lang="fa-IR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ساختار و ترکیب آزمایشگاه زبان هوشمند</a:t>
            </a:r>
            <a:endParaRPr lang="fa-IR" sz="2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ctr" rtl="1"/>
            <a:endParaRPr lang="fa-I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dirty="0">
                <a:cs typeface="B Nazanin" panose="00000400000000000000" pitchFamily="2" charset="-78"/>
              </a:rPr>
              <a:t>ساخت سخت‌افزار آزمایشگاه زبان انگلیسی اساساً طراحی مدار گره ارتباطی بدون سیم </a:t>
            </a:r>
            <a:r>
              <a:rPr lang="en-US" dirty="0" smtClean="0">
                <a:cs typeface="B Nazanin" panose="00000400000000000000" pitchFamily="2" charset="-78"/>
              </a:rPr>
              <a:t>ZigBee</a:t>
            </a:r>
            <a:r>
              <a:rPr lang="fa-IR" dirty="0" smtClean="0">
                <a:cs typeface="B Nazanin" panose="00000400000000000000" pitchFamily="2" charset="-78"/>
              </a:rPr>
              <a:t> است</a:t>
            </a:r>
            <a:r>
              <a:rPr lang="fa-IR" dirty="0">
                <a:cs typeface="B Nazanin" panose="00000400000000000000" pitchFamily="2" charset="-78"/>
              </a:rPr>
              <a:t>. سیستم کنترل به طور کلی مرکب از چهار بخش است: دروازه، زیرمدول عملکردی، شبکه ارتباطی داخل کلاس درس و ارتباط خارجی سیستم کنترل. </a:t>
            </a:r>
          </a:p>
          <a:p>
            <a:pPr algn="just" rtl="1">
              <a:lnSpc>
                <a:spcPct val="150000"/>
              </a:lnSpc>
            </a:pPr>
            <a:r>
              <a:rPr lang="fa-IR" dirty="0">
                <a:cs typeface="B Nazanin" panose="00000400000000000000" pitchFamily="2" charset="-78"/>
              </a:rPr>
              <a:t>در ابتدا، تبادل داده بین هماهنگ‌کننده، نظارت و رله توسط پروتکل </a:t>
            </a:r>
            <a:r>
              <a:rPr lang="en-US" dirty="0" smtClean="0">
                <a:cs typeface="B Nazanin" panose="00000400000000000000" pitchFamily="2" charset="-78"/>
              </a:rPr>
              <a:t>ZigBee</a:t>
            </a:r>
            <a:r>
              <a:rPr lang="fa-IR" dirty="0" smtClean="0">
                <a:cs typeface="B Nazanin" panose="00000400000000000000" pitchFamily="2" charset="-78"/>
              </a:rPr>
              <a:t> انجام </a:t>
            </a:r>
            <a:r>
              <a:rPr lang="fa-IR" dirty="0">
                <a:cs typeface="B Nazanin" panose="00000400000000000000" pitchFamily="2" charset="-78"/>
              </a:rPr>
              <a:t>می‌شود; سپس دروازه از طریق اتصال خط ارتباطی سریال با هماهنگ‌کننده، انتقال داده را محقق می‌کند; در نهایت داده‌ها در سیستم کنترل روی دروازه پیش‌پردازش و نمایش داده می‌شوند. دروازه واحد اصلی سیستم کنترل آزمایشگاه زبان انگلیسی است. نمودار کلی سیستم در شکل زیر نشان داده شده است:</a:t>
            </a:r>
          </a:p>
          <a:p>
            <a:pPr algn="just" rtl="1">
              <a:lnSpc>
                <a:spcPct val="150000"/>
              </a:lnSpc>
            </a:pPr>
            <a:r>
              <a:rPr lang="fa-IR" dirty="0">
                <a:cs typeface="B Nazanin" panose="00000400000000000000" pitchFamily="2" charset="-78"/>
              </a:rPr>
              <a:t>سیستم کنترل دروازه، به عنوان بخش اصلی کل سیستم، اساساً کنترل از راه دور و مدیریت کلاس درس را جهت دستیابی به کنترل تجهیزات الکتریکی اینترانت </a:t>
            </a:r>
            <a:r>
              <a:rPr lang="en-US" dirty="0" smtClean="0">
                <a:cs typeface="B Nazanin" panose="00000400000000000000" pitchFamily="2" charset="-78"/>
              </a:rPr>
              <a:t>LAN</a:t>
            </a:r>
            <a:r>
              <a:rPr lang="fa-IR" dirty="0" smtClean="0">
                <a:cs typeface="B Nazanin" panose="00000400000000000000" pitchFamily="2" charset="-78"/>
              </a:rPr>
              <a:t> یکسان</a:t>
            </a:r>
            <a:r>
              <a:rPr lang="fa-IR" dirty="0">
                <a:cs typeface="B Nazanin" panose="00000400000000000000" pitchFamily="2" charset="-78"/>
              </a:rPr>
              <a:t>، و جمع‌آوری همزمان پارامترهای محیطی کلاس درس و تغییر حالت‌ها در صورت لزوم، کامل می‌کند. </a:t>
            </a:r>
            <a:endParaRPr lang="fa-IR" sz="20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54115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endParaRPr lang="fa-IR" sz="2800" dirty="0" smtClean="0"/>
          </a:p>
          <a:p>
            <a:pPr algn="ctr" rtl="1"/>
            <a:endParaRPr lang="fa-IR" sz="2800" dirty="0"/>
          </a:p>
          <a:p>
            <a:pPr algn="ctr" rtl="1"/>
            <a:endParaRPr lang="fa-IR" sz="2800" dirty="0" smtClean="0"/>
          </a:p>
          <a:p>
            <a:pPr algn="ctr" rtl="1"/>
            <a:r>
              <a:rPr lang="fa-IR" sz="2800" b="1" dirty="0" smtClean="0">
                <a:cs typeface="B Nazanin" panose="00000400000000000000" pitchFamily="2" charset="-78"/>
              </a:rPr>
              <a:t>لطفا </a:t>
            </a:r>
            <a:r>
              <a:rPr lang="fa-IR" sz="2800" b="1" dirty="0">
                <a:cs typeface="B Nazanin" panose="00000400000000000000" pitchFamily="2" charset="-78"/>
              </a:rPr>
              <a:t>توجه داشته </a:t>
            </a:r>
            <a:r>
              <a:rPr lang="fa-IR" sz="2800" b="1" dirty="0" smtClean="0">
                <a:cs typeface="B Nazanin" panose="00000400000000000000" pitchFamily="2" charset="-78"/>
              </a:rPr>
              <a:t>باشيد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که </a:t>
            </a:r>
            <a:r>
              <a:rPr lang="fa-IR" sz="2800" dirty="0">
                <a:cs typeface="B Nazanin" panose="00000400000000000000" pitchFamily="2" charset="-78"/>
              </a:rPr>
              <a:t>اين فايل تنها بخشی از محصول بوده و صرفا جهت معرفی محصول </a:t>
            </a:r>
            <a:r>
              <a:rPr lang="fa-IR" sz="2800" dirty="0" smtClean="0">
                <a:cs typeface="B Nazanin" panose="00000400000000000000" pitchFamily="2" charset="-78"/>
              </a:rPr>
              <a:t>ميباشد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برای </a:t>
            </a:r>
            <a:r>
              <a:rPr lang="fa-IR" sz="2800" dirty="0">
                <a:cs typeface="B Nazanin" panose="00000400000000000000" pitchFamily="2" charset="-78"/>
              </a:rPr>
              <a:t>خريداری و دانلود فايل کامل مقاله به زبان </a:t>
            </a:r>
            <a:r>
              <a:rPr lang="fa-IR" sz="2800" dirty="0" smtClean="0">
                <a:cs typeface="B Nazanin" panose="00000400000000000000" pitchFamily="2" charset="-78"/>
              </a:rPr>
              <a:t>فارسی</a:t>
            </a:r>
            <a:endParaRPr lang="en-US" sz="2800" dirty="0" smtClean="0">
              <a:cs typeface="B Nazanin" panose="00000400000000000000" pitchFamily="2" charset="-78"/>
            </a:endParaRP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با </a:t>
            </a:r>
            <a:r>
              <a:rPr lang="fa-IR" sz="2800" dirty="0">
                <a:cs typeface="B Nazanin" panose="00000400000000000000" pitchFamily="2" charset="-78"/>
              </a:rPr>
              <a:t>فرمت پاورپوينت (با قابليت </a:t>
            </a:r>
            <a:r>
              <a:rPr lang="fa-IR" sz="2800" dirty="0" smtClean="0">
                <a:cs typeface="B Nazanin" panose="00000400000000000000" pitchFamily="2" charset="-78"/>
              </a:rPr>
              <a:t>ويرايش</a:t>
            </a:r>
            <a:r>
              <a:rPr lang="en-US" sz="2800" dirty="0" smtClean="0">
                <a:cs typeface="B Nazanin" panose="00000400000000000000" pitchFamily="2" charset="-78"/>
              </a:rPr>
              <a:t>(</a:t>
            </a:r>
            <a:endParaRPr lang="fa-IR" sz="2800" dirty="0" smtClean="0">
              <a:cs typeface="B Nazanin" panose="00000400000000000000" pitchFamily="2" charset="-78"/>
            </a:endParaRPr>
          </a:p>
          <a:p>
            <a:pPr algn="ctr" rtl="1"/>
            <a:r>
              <a:rPr lang="fa-IR" sz="2800" dirty="0" smtClean="0">
                <a:solidFill>
                  <a:srgbClr val="FF0000"/>
                </a:solidFill>
                <a:cs typeface="B Nazanin" panose="00000400000000000000" pitchFamily="2" charset="-78"/>
                <a:hlinkClick r:id="rId2"/>
              </a:rPr>
              <a:t>اينجا </a:t>
            </a:r>
            <a:r>
              <a:rPr lang="fa-IR" sz="2800" dirty="0">
                <a:cs typeface="B Nazanin" panose="00000400000000000000" pitchFamily="2" charset="-78"/>
              </a:rPr>
              <a:t>کليک </a:t>
            </a:r>
            <a:r>
              <a:rPr lang="fa-IR" sz="2800" dirty="0" smtClean="0">
                <a:cs typeface="B Nazanin" panose="00000400000000000000" pitchFamily="2" charset="-78"/>
              </a:rPr>
              <a:t>نماييد.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فروشگاه </a:t>
            </a:r>
            <a:r>
              <a:rPr lang="fa-IR" sz="2800" dirty="0">
                <a:cs typeface="B Nazanin" panose="00000400000000000000" pitchFamily="2" charset="-78"/>
              </a:rPr>
              <a:t>اينترنتی ايران </a:t>
            </a:r>
            <a:r>
              <a:rPr lang="fa-IR" sz="2800" dirty="0" smtClean="0">
                <a:cs typeface="B Nazanin" panose="00000400000000000000" pitchFamily="2" charset="-78"/>
              </a:rPr>
              <a:t>عرضه </a:t>
            </a:r>
            <a:r>
              <a:rPr lang="en-US" sz="2800" dirty="0" smtClean="0"/>
              <a:t>www.iranarze.ir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ction Button: Back or Previous 24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106325" y="5866681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14453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5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29637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4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44821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3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60005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2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7518948" y="6390937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028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556</Words>
  <Application>Microsoft Office PowerPoint</Application>
  <PresentationFormat>On-screen Show (4:3)</PresentationFormat>
  <Paragraphs>43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7_Office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2022-04-18T08:33:43Z</dcterms:modified>
</cp:coreProperties>
</file>