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92" r:id="rId1"/>
  </p:sldMasterIdLst>
  <p:sldIdLst>
    <p:sldId id="295" r:id="rId2"/>
    <p:sldId id="298" r:id="rId3"/>
    <p:sldId id="306" r:id="rId4"/>
    <p:sldId id="315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73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7574" autoAdjust="0"/>
    <p:restoredTop sz="94660"/>
  </p:normalViewPr>
  <p:slideViewPr>
    <p:cSldViewPr snapToGrid="0">
      <p:cViewPr varScale="1">
        <p:scale>
          <a:sx n="88" d="100"/>
          <a:sy n="88" d="100"/>
        </p:scale>
        <p:origin x="758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307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219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345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790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090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459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0198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339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102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21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655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C436C-4D9D-4627-9D98-4A15F1D889EB}" type="datetimeFigureOut">
              <a:rPr lang="en-US" smtClean="0"/>
              <a:t>4/13/2022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D688C-C062-40ED-BD6C-ADA8FBA67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41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ranarze.ir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325" y="96253"/>
            <a:ext cx="8910084" cy="6647447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78017" y="3164838"/>
            <a:ext cx="8366698" cy="1094873"/>
          </a:xfrm>
          <a:prstGeom prst="rect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  <a:outerShdw blurRad="57150" dist="19050" dir="5400000" algn="ctr" rotWithShape="0">
              <a:srgbClr val="000000">
                <a:alpha val="63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2400" b="1" dirty="0">
                <a:cs typeface="B Nazanin" panose="00000400000000000000" pitchFamily="2" charset="-78"/>
              </a:rPr>
              <a:t>تأثیر روانی پاندمی کووید-19 در میان زنان تحت مراقبت های ناباروری، یک گروه فرانسوی – تأثیر </a:t>
            </a:r>
            <a:r>
              <a:rPr lang="fa-IR" sz="2400" b="1" dirty="0" smtClean="0">
                <a:cs typeface="B Nazanin" panose="00000400000000000000" pitchFamily="2" charset="-78"/>
              </a:rPr>
              <a:t>روانی</a:t>
            </a:r>
            <a:r>
              <a:rPr lang="en-US" sz="2400" b="1" dirty="0" err="1" smtClean="0">
                <a:cs typeface="B Nazanin" panose="00000400000000000000" pitchFamily="2" charset="-78"/>
              </a:rPr>
              <a:t>PsyCovART</a:t>
            </a:r>
            <a:r>
              <a:rPr lang="en-US" sz="2400" b="1" dirty="0" smtClean="0">
                <a:cs typeface="B Nazanin" panose="00000400000000000000" pitchFamily="2" charset="-78"/>
              </a:rPr>
              <a:t> </a:t>
            </a:r>
            <a:r>
              <a:rPr lang="fa-IR" sz="2400" b="1" dirty="0" smtClean="0">
                <a:cs typeface="B Nazanin" panose="00000400000000000000" pitchFamily="2" charset="-78"/>
              </a:rPr>
              <a:t> ویروس </a:t>
            </a:r>
            <a:r>
              <a:rPr lang="fa-IR" sz="2400" b="1" dirty="0">
                <a:cs typeface="B Nazanin" panose="00000400000000000000" pitchFamily="2" charset="-78"/>
              </a:rPr>
              <a:t>کووید 19: </a:t>
            </a:r>
            <a:r>
              <a:rPr lang="en-US" sz="2400" b="1" dirty="0" err="1">
                <a:cs typeface="B Nazanin" panose="00000400000000000000" pitchFamily="2" charset="-78"/>
              </a:rPr>
              <a:t>PsyCovART</a:t>
            </a:r>
            <a:endParaRPr lang="fa-IR" sz="2400" b="1" dirty="0">
              <a:cs typeface="B Nazanin" panose="00000400000000000000" pitchFamily="2" charset="-78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4751908" y="4488710"/>
            <a:ext cx="3974568" cy="1094873"/>
          </a:xfrm>
          <a:prstGeom prst="rect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  <a:outerShdw blurRad="57150" dist="19050" dir="5400000" algn="ctr" rotWithShape="0">
              <a:srgbClr val="000000">
                <a:alpha val="63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2400" b="1" dirty="0" smtClean="0">
                <a:cs typeface="B Nazanin" panose="00000400000000000000" pitchFamily="2" charset="-78"/>
              </a:rPr>
              <a:t>استاد: </a:t>
            </a:r>
            <a:endParaRPr lang="fa-IR" sz="2400" b="1" dirty="0">
              <a:cs typeface="B Nazanin" panose="00000400000000000000" pitchFamily="2" charset="-78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78017" y="4483224"/>
            <a:ext cx="3974568" cy="109487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2400" b="1" dirty="0">
                <a:cs typeface="B Nazanin" panose="00000400000000000000" pitchFamily="2" charset="-78"/>
              </a:rPr>
              <a:t>دانشجو: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4142" y="217859"/>
            <a:ext cx="2717980" cy="2717980"/>
          </a:xfrm>
          <a:prstGeom prst="rect">
            <a:avLst/>
          </a:prstGeom>
        </p:spPr>
      </p:pic>
      <p:sp>
        <p:nvSpPr>
          <p:cNvPr id="15" name="Rounded Rectangle 14"/>
          <p:cNvSpPr/>
          <p:nvPr/>
        </p:nvSpPr>
        <p:spPr>
          <a:xfrm>
            <a:off x="378017" y="5884771"/>
            <a:ext cx="3974568" cy="646176"/>
          </a:xfrm>
          <a:prstGeom prst="roundRect">
            <a:avLst>
              <a:gd name="adj" fmla="val 0"/>
            </a:avLst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  <a:reflection blurRad="6350" stA="50000" endA="300" endPos="55500" dist="101600" dir="5400000" sy="-100000" algn="bl" rotWithShape="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b="1" dirty="0" smtClean="0">
                <a:cs typeface="B Nazanin" panose="00000400000000000000" pitchFamily="2" charset="-78"/>
              </a:rPr>
              <a:t>سال تحصیلی: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4751908" y="5884771"/>
            <a:ext cx="3974568" cy="646176"/>
          </a:xfrm>
          <a:prstGeom prst="roundRect">
            <a:avLst>
              <a:gd name="adj" fmla="val 0"/>
            </a:avLst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  <a:reflection blurRad="6350" stA="50000" endA="300" endPos="55500" dist="101600" dir="5400000" sy="-100000" algn="bl" rotWithShape="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b="1" dirty="0" smtClean="0">
                <a:cs typeface="B Nazanin" panose="00000400000000000000" pitchFamily="2" charset="-78"/>
              </a:rPr>
              <a:t>نام درس: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888530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7782768" y="5962223"/>
            <a:ext cx="1140752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فصل اول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2532557" y="6416560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3837089" y="6420116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5155594" y="6416560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6446154" y="6420116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460904" y="299805"/>
            <a:ext cx="8260466" cy="482530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 rtl="1"/>
            <a:r>
              <a:rPr lang="fa-IR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فصل اول: مقدمه</a:t>
            </a:r>
          </a:p>
          <a:p>
            <a:pPr algn="ctr" rtl="1"/>
            <a:endParaRPr lang="fa-IR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fa-IR" sz="2000" dirty="0">
                <a:cs typeface="B Nazanin" panose="00000400000000000000" pitchFamily="2" charset="-78"/>
              </a:rPr>
              <a:t> در اواخر دسامبر سال 2019، یک بیماری جدید در کشور چین به نام بیماری کروناویروس 2019 کشف شد. این یک بیماریست که باعث تنگی نفس و بیماری حاد تنفسی می شود و بسیار واگیردار است. در کمتر از چند هفته کووید 19 در سرتاسر دنیا پخش شد و عده ی زیادی به آن مبتلا شده و در اثر آن جان باختند. </a:t>
            </a:r>
          </a:p>
          <a:p>
            <a:pPr algn="just" rtl="1">
              <a:lnSpc>
                <a:spcPct val="150000"/>
              </a:lnSpc>
            </a:pPr>
            <a:r>
              <a:rPr lang="fa-IR" sz="2000" dirty="0">
                <a:cs typeface="B Nazanin" panose="00000400000000000000" pitchFamily="2" charset="-78"/>
              </a:rPr>
              <a:t>در طول اولین موج، کشور فرانسه با کمبودهایی در بخش مراقبت های ویژه، تخت، تجهیزات، کادر پزشکی و پیراپزشکی مواجه شد و به همین منظور مقامات مسئول محدودیت هایی را اعمال کردند که به تعویق افتادن تمامی خدمات غیرضروری پزشکی بود. </a:t>
            </a:r>
          </a:p>
          <a:p>
            <a:pPr algn="r" rtl="1"/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>
                <a:cs typeface="B Nazanin" panose="00000400000000000000" pitchFamily="2" charset="-78"/>
              </a:rPr>
              <a:t>1/15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3" name="Action Button: Back or Previous 2">
            <a:hlinkClick r:id="" action="ppaction://hlinkshowjump?jump=previousslide" highlightClick="1"/>
          </p:cNvPr>
          <p:cNvSpPr/>
          <p:nvPr/>
        </p:nvSpPr>
        <p:spPr>
          <a:xfrm>
            <a:off x="669495" y="5484142"/>
            <a:ext cx="330200" cy="266700"/>
          </a:xfrm>
          <a:prstGeom prst="actionButtonBackPrevious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ction Button: Forward or Next 3">
            <a:hlinkClick r:id="" action="ppaction://hlinkshowjump?jump=nextslide" highlightClick="1"/>
          </p:cNvPr>
          <p:cNvSpPr/>
          <p:nvPr/>
        </p:nvSpPr>
        <p:spPr>
          <a:xfrm>
            <a:off x="1021126" y="5486963"/>
            <a:ext cx="304800" cy="261059"/>
          </a:xfrm>
          <a:prstGeom prst="actionButtonForwardNex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7736714" y="6425658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/>
              <a:t>1</a:t>
            </a:r>
            <a:endParaRPr lang="en-US" dirty="0"/>
          </a:p>
        </p:txBody>
      </p:sp>
      <p:sp>
        <p:nvSpPr>
          <p:cNvPr id="17" name="Rounded Rectangle 16"/>
          <p:cNvSpPr/>
          <p:nvPr/>
        </p:nvSpPr>
        <p:spPr>
          <a:xfrm>
            <a:off x="1234127" y="6416560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75894" y="5999942"/>
            <a:ext cx="69155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0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0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65897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7782768" y="5962223"/>
            <a:ext cx="1140752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فصل اول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2532557" y="6416560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3837089" y="6420116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5155594" y="6416560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6446154" y="6420116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460904" y="299805"/>
            <a:ext cx="8260466" cy="482530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 rtl="1"/>
            <a:endParaRPr lang="fa-IR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fa-IR" sz="2000" dirty="0">
                <a:cs typeface="B Nazanin" panose="00000400000000000000" pitchFamily="2" charset="-78"/>
              </a:rPr>
              <a:t>در کشور فرانسه از میان هر هشت زوج یک زوج با مشکل ناباروری مواجه است. ناباروری و نامعلوم بودن درمان آن فشار روانی و ناراحتی زیادی برای زوجین به همراه دارد. این زوج ها در معرض مشکلات روانی اجتماعی مثل افسردگی و اضطراب هستند. همچنین زنان بیشتر از مردان در معرض خطر هستند. </a:t>
            </a:r>
          </a:p>
          <a:p>
            <a:pPr algn="just" rtl="1">
              <a:lnSpc>
                <a:spcPct val="150000"/>
              </a:lnSpc>
            </a:pPr>
            <a:r>
              <a:rPr lang="fa-IR" sz="2000" dirty="0">
                <a:cs typeface="B Nazanin" panose="00000400000000000000" pitchFamily="2" charset="-78"/>
              </a:rPr>
              <a:t>تمامی خدمات و درمان های ناباروری در طی پاندمی کووید 19 در کشور فرانسه و سایر کشورها به تعلیق درآمد. </a:t>
            </a:r>
            <a:r>
              <a:rPr lang="fa-IR" sz="2000" dirty="0" smtClean="0">
                <a:cs typeface="B Nazanin" panose="00000400000000000000" pitchFamily="2" charset="-78"/>
              </a:rPr>
              <a:t>با </a:t>
            </a:r>
            <a:r>
              <a:rPr lang="fa-IR" sz="2000" dirty="0">
                <a:cs typeface="B Nazanin" panose="00000400000000000000" pitchFamily="2" charset="-78"/>
              </a:rPr>
              <a:t>پاندمی کووید 19 و تعلیق درمان های کمک باروری (</a:t>
            </a:r>
            <a:r>
              <a:rPr lang="en-US" sz="2000" dirty="0" smtClean="0">
                <a:cs typeface="B Nazanin" panose="00000400000000000000" pitchFamily="2" charset="-78"/>
              </a:rPr>
              <a:t>ART</a:t>
            </a:r>
            <a:r>
              <a:rPr lang="fa-IR" sz="2000" dirty="0" smtClean="0">
                <a:cs typeface="B Nazanin" panose="00000400000000000000" pitchFamily="2" charset="-78"/>
              </a:rPr>
              <a:t>)</a:t>
            </a:r>
            <a:r>
              <a:rPr lang="en-US" sz="2000" dirty="0" smtClean="0">
                <a:cs typeface="B Nazanin" panose="00000400000000000000" pitchFamily="2" charset="-78"/>
              </a:rPr>
              <a:t>، </a:t>
            </a:r>
            <a:r>
              <a:rPr lang="fa-IR" sz="2000" dirty="0">
                <a:cs typeface="B Nazanin" panose="00000400000000000000" pitchFamily="2" charset="-78"/>
              </a:rPr>
              <a:t>به احتمالا زیاد علائم روانی اضطراب، فشار روانی و استرس، و افسردگی ممکن است در زنانی که منتظر اولین جلسه ی مشاوره ی ناباروری خود هستند یا تحت درمان ناباروری می باشند ظاهر شده یا بدتر شوند. </a:t>
            </a:r>
          </a:p>
          <a:p>
            <a:pPr algn="r" rtl="1"/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smtClean="0">
                <a:cs typeface="B Nazanin" panose="00000400000000000000" pitchFamily="2" charset="-78"/>
              </a:rPr>
              <a:t>2/15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3" name="Action Button: Back or Previous 2">
            <a:hlinkClick r:id="" action="ppaction://hlinkshowjump?jump=previousslide" highlightClick="1"/>
          </p:cNvPr>
          <p:cNvSpPr/>
          <p:nvPr/>
        </p:nvSpPr>
        <p:spPr>
          <a:xfrm>
            <a:off x="669495" y="5484142"/>
            <a:ext cx="330200" cy="266700"/>
          </a:xfrm>
          <a:prstGeom prst="actionButtonBackPrevious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ction Button: Forward or Next 3">
            <a:hlinkClick r:id="" action="ppaction://hlinkshowjump?jump=nextslide" highlightClick="1"/>
          </p:cNvPr>
          <p:cNvSpPr/>
          <p:nvPr/>
        </p:nvSpPr>
        <p:spPr>
          <a:xfrm>
            <a:off x="1021126" y="5486963"/>
            <a:ext cx="304800" cy="261059"/>
          </a:xfrm>
          <a:prstGeom prst="actionButtonForwardNex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7736714" y="6425658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/>
              <a:t>1</a:t>
            </a:r>
            <a:endParaRPr lang="en-US" dirty="0"/>
          </a:p>
        </p:txBody>
      </p:sp>
      <p:sp>
        <p:nvSpPr>
          <p:cNvPr id="17" name="Rounded Rectangle 16"/>
          <p:cNvSpPr/>
          <p:nvPr/>
        </p:nvSpPr>
        <p:spPr>
          <a:xfrm>
            <a:off x="1234127" y="6416560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75894" y="5999942"/>
            <a:ext cx="69155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0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0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71106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 rtl="1"/>
            <a:endParaRPr lang="fa-IR" sz="2800" dirty="0" smtClean="0"/>
          </a:p>
          <a:p>
            <a:pPr algn="ctr" rtl="1"/>
            <a:endParaRPr lang="fa-IR" sz="2800" dirty="0"/>
          </a:p>
          <a:p>
            <a:pPr algn="ctr" rtl="1"/>
            <a:endParaRPr lang="fa-IR" sz="2800" dirty="0" smtClean="0"/>
          </a:p>
          <a:p>
            <a:pPr algn="ctr" rtl="1"/>
            <a:r>
              <a:rPr lang="fa-IR" sz="2800" b="1" dirty="0" smtClean="0">
                <a:cs typeface="B Nazanin" panose="00000400000000000000" pitchFamily="2" charset="-78"/>
              </a:rPr>
              <a:t>لطفا </a:t>
            </a:r>
            <a:r>
              <a:rPr lang="fa-IR" sz="2800" b="1" dirty="0">
                <a:cs typeface="B Nazanin" panose="00000400000000000000" pitchFamily="2" charset="-78"/>
              </a:rPr>
              <a:t>توجه داشته </a:t>
            </a:r>
            <a:r>
              <a:rPr lang="fa-IR" sz="2800" b="1" dirty="0" smtClean="0">
                <a:cs typeface="B Nazanin" panose="00000400000000000000" pitchFamily="2" charset="-78"/>
              </a:rPr>
              <a:t>باشيد</a:t>
            </a:r>
          </a:p>
          <a:p>
            <a:pPr algn="ctr" rtl="1"/>
            <a:r>
              <a:rPr lang="fa-IR" sz="2800" dirty="0" smtClean="0">
                <a:cs typeface="B Nazanin" panose="00000400000000000000" pitchFamily="2" charset="-78"/>
              </a:rPr>
              <a:t>که </a:t>
            </a:r>
            <a:r>
              <a:rPr lang="fa-IR" sz="2800" dirty="0">
                <a:cs typeface="B Nazanin" panose="00000400000000000000" pitchFamily="2" charset="-78"/>
              </a:rPr>
              <a:t>اين فايل تنها بخشی از محصول بوده و صرفا جهت معرفی محصول </a:t>
            </a:r>
            <a:r>
              <a:rPr lang="fa-IR" sz="2800" dirty="0" smtClean="0">
                <a:cs typeface="B Nazanin" panose="00000400000000000000" pitchFamily="2" charset="-78"/>
              </a:rPr>
              <a:t>ميباشد</a:t>
            </a:r>
          </a:p>
          <a:p>
            <a:pPr algn="ctr" rtl="1"/>
            <a:r>
              <a:rPr lang="fa-IR" sz="2800" dirty="0" smtClean="0">
                <a:cs typeface="B Nazanin" panose="00000400000000000000" pitchFamily="2" charset="-78"/>
              </a:rPr>
              <a:t>برای </a:t>
            </a:r>
            <a:r>
              <a:rPr lang="fa-IR" sz="2800" dirty="0">
                <a:cs typeface="B Nazanin" panose="00000400000000000000" pitchFamily="2" charset="-78"/>
              </a:rPr>
              <a:t>خريداری و دانلود فايل کامل مقاله به زبان </a:t>
            </a:r>
            <a:r>
              <a:rPr lang="fa-IR" sz="2800" dirty="0" smtClean="0">
                <a:cs typeface="B Nazanin" panose="00000400000000000000" pitchFamily="2" charset="-78"/>
              </a:rPr>
              <a:t>فارسی</a:t>
            </a:r>
            <a:endParaRPr lang="en-US" sz="2800" dirty="0" smtClean="0">
              <a:cs typeface="B Nazanin" panose="00000400000000000000" pitchFamily="2" charset="-78"/>
            </a:endParaRPr>
          </a:p>
          <a:p>
            <a:pPr algn="ctr" rtl="1"/>
            <a:r>
              <a:rPr lang="fa-IR" sz="2800" dirty="0" smtClean="0">
                <a:cs typeface="B Nazanin" panose="00000400000000000000" pitchFamily="2" charset="-78"/>
              </a:rPr>
              <a:t>با </a:t>
            </a:r>
            <a:r>
              <a:rPr lang="fa-IR" sz="2800" dirty="0">
                <a:cs typeface="B Nazanin" panose="00000400000000000000" pitchFamily="2" charset="-78"/>
              </a:rPr>
              <a:t>فرمت پاورپوينت (با قابليت </a:t>
            </a:r>
            <a:r>
              <a:rPr lang="fa-IR" sz="2800" dirty="0" smtClean="0">
                <a:cs typeface="B Nazanin" panose="00000400000000000000" pitchFamily="2" charset="-78"/>
              </a:rPr>
              <a:t>ويرايش</a:t>
            </a:r>
            <a:r>
              <a:rPr lang="en-US" sz="2800" dirty="0" smtClean="0">
                <a:cs typeface="B Nazanin" panose="00000400000000000000" pitchFamily="2" charset="-78"/>
              </a:rPr>
              <a:t>(</a:t>
            </a:r>
            <a:endParaRPr lang="fa-IR" sz="2800" dirty="0" smtClean="0">
              <a:cs typeface="B Nazanin" panose="00000400000000000000" pitchFamily="2" charset="-78"/>
            </a:endParaRPr>
          </a:p>
          <a:p>
            <a:pPr algn="ctr" rtl="1"/>
            <a:r>
              <a:rPr lang="fa-IR" sz="2800" dirty="0" smtClean="0">
                <a:solidFill>
                  <a:srgbClr val="FF0000"/>
                </a:solidFill>
                <a:cs typeface="B Nazanin" panose="00000400000000000000" pitchFamily="2" charset="-78"/>
                <a:hlinkClick r:id="rId2"/>
              </a:rPr>
              <a:t>اينجا </a:t>
            </a:r>
            <a:r>
              <a:rPr lang="fa-IR" sz="2800" dirty="0">
                <a:cs typeface="B Nazanin" panose="00000400000000000000" pitchFamily="2" charset="-78"/>
              </a:rPr>
              <a:t>کليک </a:t>
            </a:r>
            <a:r>
              <a:rPr lang="fa-IR" sz="2800" dirty="0" smtClean="0">
                <a:cs typeface="B Nazanin" panose="00000400000000000000" pitchFamily="2" charset="-78"/>
              </a:rPr>
              <a:t>نماييد.</a:t>
            </a:r>
          </a:p>
          <a:p>
            <a:pPr algn="ctr" rtl="1"/>
            <a:r>
              <a:rPr lang="fa-IR" sz="2800" dirty="0" smtClean="0">
                <a:cs typeface="B Nazanin" panose="00000400000000000000" pitchFamily="2" charset="-78"/>
              </a:rPr>
              <a:t>فروشگاه </a:t>
            </a:r>
            <a:r>
              <a:rPr lang="fa-IR" sz="2800" dirty="0">
                <a:cs typeface="B Nazanin" panose="00000400000000000000" pitchFamily="2" charset="-78"/>
              </a:rPr>
              <a:t>اينترنتی ايران </a:t>
            </a:r>
            <a:r>
              <a:rPr lang="fa-IR" sz="2800" dirty="0" smtClean="0">
                <a:cs typeface="B Nazanin" panose="00000400000000000000" pitchFamily="2" charset="-78"/>
              </a:rPr>
              <a:t>عرضه </a:t>
            </a:r>
            <a:r>
              <a:rPr lang="en-US" sz="2800" dirty="0" smtClean="0"/>
              <a:t>www.iranarze.ir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Action Button: Back or Previous 24">
            <a:hlinkClick r:id="" action="ppaction://hlinkshowjump?jump=previousslide" highlightClick="1"/>
          </p:cNvPr>
          <p:cNvSpPr/>
          <p:nvPr/>
        </p:nvSpPr>
        <p:spPr>
          <a:xfrm>
            <a:off x="669495" y="5484142"/>
            <a:ext cx="330200" cy="266700"/>
          </a:xfrm>
          <a:prstGeom prst="actionButtonBackPrevious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>
            <a:off x="106325" y="5866681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ounded Rectangle 26"/>
          <p:cNvSpPr/>
          <p:nvPr/>
        </p:nvSpPr>
        <p:spPr>
          <a:xfrm>
            <a:off x="1445348" y="638727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schemeClr val="lt1"/>
                </a:solidFill>
              </a:rPr>
              <a:t>5</a:t>
            </a:r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2963748" y="638727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schemeClr val="lt1"/>
                </a:solidFill>
              </a:rPr>
              <a:t>4</a:t>
            </a:r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4482148" y="638727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schemeClr val="lt1"/>
                </a:solidFill>
              </a:rPr>
              <a:t>3</a:t>
            </a:r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6000548" y="638727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schemeClr val="lt1"/>
                </a:solidFill>
              </a:rPr>
              <a:t>2</a:t>
            </a:r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7518948" y="6390937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/>
              <a:t>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904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_Office Them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342</Words>
  <Application>Microsoft Office PowerPoint</Application>
  <PresentationFormat>On-screen Show (4:3)</PresentationFormat>
  <Paragraphs>34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B Nazanin</vt:lpstr>
      <vt:lpstr>Calibri</vt:lpstr>
      <vt:lpstr>Calibri Light</vt:lpstr>
      <vt:lpstr>7_Office Theme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>madsg.com</dc:description>
  <cp:lastModifiedBy/>
  <cp:revision>1</cp:revision>
  <dcterms:created xsi:type="dcterms:W3CDTF">2013-09-24T05:01:40Z</dcterms:created>
  <dcterms:modified xsi:type="dcterms:W3CDTF">2022-04-13T16:52:13Z</dcterms:modified>
</cp:coreProperties>
</file>