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306" r:id="rId5"/>
    <p:sldId id="32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4/13/2022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4/13/2022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4/13/2022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4/13/2022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4/13/2022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4/13/2022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4/13/2022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بهینه‌سازی پلتفرم خدمات لجستیک تجارت الکترونیک اینترنت اشیاء مبنی بر ارتباطات سیار</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34" name="Rounded Rectangle 33"/>
          <p:cNvSpPr/>
          <p:nvPr/>
        </p:nvSpPr>
        <p:spPr>
          <a:xfrm>
            <a:off x="1980107"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4603144"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1/20</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184264" y="640227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5" name="TextBox 14"/>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1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با توجه به اینکه شناخت حقایق موجود و علمی در جامعه پیشرفته به همراه ارتقای استانداردهای زندگی مردم نسبت به قدیم بسیار عمیق تر شده است و با این وجود که حوزه فناوری لجستیک تجارت الکترونیک نیازمند تحقیق و توسعه به سبب پیشرفت بیشتر است اما در حال حاضر نیز به حالتی اجتناب ناپذیر از پیشرفت در زمینه صنعت لجستیک مبدل شده است که با استفاده از فناوری اینترنت اشیاء می‌توان پایه‌هایی برای پیشرفت بیشتر آن از طریق از شبکه ارتباطات سیار فراهم ساخت. به عنوان مثال سرعت بهبود و رواج لجستیک تجارت الکترونیک در چین بسیار واضح هستند و دستاوردهایی در بکارگیری واقعی آن حاصل شده‌اند. تناسب و کارآمدی حقایق توسعه ماشین پایه بر بهبود لجستیک تجارت الکترونیک تأثیر خواهد داشت. این مقاله به همراه بهبود نوین شهرت لجستیک شرکت تجارت الکترونیک در چین، به طور مکرر لجستیک شخص ثالث را از جنبه های زیر مورد بررسی قرار می دهد</a:t>
            </a:r>
            <a:r>
              <a:rPr lang="fa-IR" sz="2000" dirty="0" smtClean="0">
                <a:cs typeface="B Nazanin" panose="00000400000000000000" pitchFamily="2" charset="-78"/>
              </a:rPr>
              <a:t>:</a:t>
            </a:r>
            <a:endParaRPr lang="fa-IR" sz="2000" dirty="0">
              <a:cs typeface="B Nazanin" panose="00000400000000000000" pitchFamily="2" charset="-78"/>
            </a:endParaRPr>
          </a:p>
        </p:txBody>
      </p:sp>
      <p:sp>
        <p:nvSpPr>
          <p:cNvPr id="17" name="TextBox 16"/>
          <p:cNvSpPr txBox="1"/>
          <p:nvPr/>
        </p:nvSpPr>
        <p:spPr>
          <a:xfrm>
            <a:off x="475894" y="5999942"/>
            <a:ext cx="6915506" cy="400110"/>
          </a:xfrm>
          <a:prstGeom prst="rect">
            <a:avLst/>
          </a:prstGeom>
          <a:noFill/>
        </p:spPr>
        <p:txBody>
          <a:bodyPr wrap="square" rtlCol="0">
            <a:spAutoFit/>
          </a:bodyPr>
          <a:lstStyle/>
          <a:p>
            <a:pPr algn="r"/>
            <a:r>
              <a:rPr lang="fa-IR" sz="2000" b="1"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34" name="Rounded Rectangle 33"/>
          <p:cNvSpPr/>
          <p:nvPr/>
        </p:nvSpPr>
        <p:spPr>
          <a:xfrm>
            <a:off x="1980107"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4603144"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2/20</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184264" y="640227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5" name="TextBox 14"/>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a:cs typeface="B Nazanin" panose="00000400000000000000" pitchFamily="2" charset="-78"/>
              </a:rPr>
              <a:t>1. تحقیق در مورد ویژگی‌های مهیا کننده لجستیک پایه‌های شاخه اصلی تجارت الکترونیک و سپس تحلیل عمیق آن</a:t>
            </a:r>
          </a:p>
          <a:p>
            <a:pPr algn="just" rtl="1">
              <a:lnSpc>
                <a:spcPct val="150000"/>
              </a:lnSpc>
            </a:pPr>
            <a:r>
              <a:rPr lang="fa-IR" sz="2000" dirty="0">
                <a:cs typeface="B Nazanin" panose="00000400000000000000" pitchFamily="2" charset="-78"/>
              </a:rPr>
              <a:t>2. تحقیق در رابطه با مشکلات اساسی در ارائه‌دهنده لجستیک شخص ثالث تجارت الکترونیکی و ارزیابی شرکت‌کنندگان و به عناصر تأثیرگذار کلیدی اصلی آن</a:t>
            </a:r>
          </a:p>
          <a:p>
            <a:pPr algn="just" rtl="1">
              <a:lnSpc>
                <a:spcPct val="150000"/>
              </a:lnSpc>
            </a:pPr>
            <a:r>
              <a:rPr lang="fa-IR" sz="2000" dirty="0">
                <a:cs typeface="B Nazanin" panose="00000400000000000000" pitchFamily="2" charset="-78"/>
              </a:rPr>
              <a:t>3. اثبات و تحلیل استخراج حالت علیت دستگاه و سپس ایجاد مدل دینامیک دستگاه</a:t>
            </a:r>
          </a:p>
          <a:p>
            <a:pPr algn="just" rtl="1">
              <a:lnSpc>
                <a:spcPct val="150000"/>
              </a:lnSpc>
            </a:pPr>
            <a:r>
              <a:rPr lang="fa-IR" sz="2000" dirty="0">
                <a:cs typeface="B Nazanin" panose="00000400000000000000" pitchFamily="2" charset="-78"/>
              </a:rPr>
              <a:t>مطالبی که در این بخش به اختصار مورد بحث قرار گرفته‌اند عبارتند از:</a:t>
            </a:r>
          </a:p>
          <a:p>
            <a:pPr algn="just" rtl="1">
              <a:lnSpc>
                <a:spcPct val="150000"/>
              </a:lnSpc>
            </a:pPr>
            <a:r>
              <a:rPr lang="fa-IR" sz="2000" dirty="0">
                <a:cs typeface="B Nazanin" panose="00000400000000000000" pitchFamily="2" charset="-78"/>
              </a:rPr>
              <a:t>1. طرح کلی و عملکردهای پلتفرم ابری لجستیک تجارت الکترونیک</a:t>
            </a:r>
          </a:p>
          <a:p>
            <a:pPr algn="just" rtl="1">
              <a:lnSpc>
                <a:spcPct val="150000"/>
              </a:lnSpc>
            </a:pPr>
            <a:r>
              <a:rPr lang="fa-IR" sz="2000" dirty="0">
                <a:cs typeface="B Nazanin" panose="00000400000000000000" pitchFamily="2" charset="-78"/>
              </a:rPr>
              <a:t>2. طراحی و اهداف ساخت کلی پلتفرم</a:t>
            </a:r>
          </a:p>
          <a:p>
            <a:pPr algn="just" rtl="1">
              <a:lnSpc>
                <a:spcPct val="150000"/>
              </a:lnSpc>
            </a:pPr>
            <a:r>
              <a:rPr lang="fa-IR" sz="2000" dirty="0">
                <a:cs typeface="B Nazanin" panose="00000400000000000000" pitchFamily="2" charset="-78"/>
              </a:rPr>
              <a:t>3. اهداف ساخت هر لایه که خود شامل مباحث زیر است:</a:t>
            </a:r>
          </a:p>
        </p:txBody>
      </p:sp>
      <p:sp>
        <p:nvSpPr>
          <p:cNvPr id="17" name="TextBox 16"/>
          <p:cNvSpPr txBox="1"/>
          <p:nvPr/>
        </p:nvSpPr>
        <p:spPr>
          <a:xfrm>
            <a:off x="475894" y="5999942"/>
            <a:ext cx="6915506" cy="400110"/>
          </a:xfrm>
          <a:prstGeom prst="rect">
            <a:avLst/>
          </a:prstGeom>
          <a:noFill/>
        </p:spPr>
        <p:txBody>
          <a:bodyPr wrap="square" rtlCol="0">
            <a:spAutoFit/>
          </a:bodyPr>
          <a:lstStyle/>
          <a:p>
            <a:pPr algn="r"/>
            <a:r>
              <a:rPr lang="fa-IR" sz="2000" b="1"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5314649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34" name="Rounded Rectangle 33"/>
          <p:cNvSpPr/>
          <p:nvPr/>
        </p:nvSpPr>
        <p:spPr>
          <a:xfrm>
            <a:off x="1980107"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4603144"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3/20</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184264" y="640227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5" name="TextBox 14"/>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b="1" dirty="0">
                <a:cs typeface="B Nazanin" panose="00000400000000000000" pitchFamily="2" charset="-78"/>
              </a:rPr>
              <a:t>الف. لایه پلتفرم سخت افزاری</a:t>
            </a:r>
            <a:r>
              <a:rPr lang="fa-IR" sz="2000" dirty="0">
                <a:cs typeface="B Nazanin" panose="00000400000000000000" pitchFamily="2" charset="-78"/>
              </a:rPr>
              <a:t>: این لایه، لایه پایینی پلتفرم خدمات ابری لجستیک تجارت الکترونیک است و هدف ساخت آن ایجاد یک مرکز داده متشکل از خوشه های رایانه ای متعدد و به طور کامل متصل با تعداد زیادی از انواع تجهیزات پایانه اینترنت اشیا است.</a:t>
            </a:r>
          </a:p>
          <a:p>
            <a:pPr algn="just" rtl="1">
              <a:lnSpc>
                <a:spcPct val="150000"/>
              </a:lnSpc>
            </a:pPr>
            <a:r>
              <a:rPr lang="fa-IR" sz="2000" b="1" dirty="0">
                <a:cs typeface="B Nazanin" panose="00000400000000000000" pitchFamily="2" charset="-78"/>
              </a:rPr>
              <a:t>ب. لایه مجازی</a:t>
            </a:r>
            <a:r>
              <a:rPr lang="fa-IR" sz="2000" dirty="0">
                <a:cs typeface="B Nazanin" panose="00000400000000000000" pitchFamily="2" charset="-78"/>
              </a:rPr>
              <a:t>: هدف لایه مجازی اعمال فناوری مجازی سازی فناوری محاسبات ابری برای سازماندهی و مدیریت انواع امکانات سخت افزاری اساسی فراهم شده در لایه پلتفرم سخت افزاری است.</a:t>
            </a:r>
          </a:p>
          <a:p>
            <a:pPr algn="just" rtl="1">
              <a:lnSpc>
                <a:spcPct val="150000"/>
              </a:lnSpc>
            </a:pPr>
            <a:r>
              <a:rPr lang="fa-IR" sz="2000" b="1" dirty="0">
                <a:cs typeface="B Nazanin" panose="00000400000000000000" pitchFamily="2" charset="-78"/>
              </a:rPr>
              <a:t>ج. لایه منبع داده‌ها</a:t>
            </a:r>
            <a:r>
              <a:rPr lang="fa-IR" sz="2000" dirty="0">
                <a:cs typeface="B Nazanin" panose="00000400000000000000" pitchFamily="2" charset="-78"/>
              </a:rPr>
              <a:t>: تشکیل یک مدل مدیریت و زمانبندی داده با کارایی بالا و مقیاس پذیر برای پشتیبانی از عملکرد پردازش داده های توزیع شده است و همچنین یک رابط فراخوانی یکپارچه و آسان برای برنامه بالا فراهم می کند</a:t>
            </a:r>
            <a:r>
              <a:rPr lang="fa-IR" sz="2000" dirty="0" smtClean="0">
                <a:cs typeface="B Nazanin" panose="00000400000000000000" pitchFamily="2" charset="-78"/>
              </a:rPr>
              <a:t>.</a:t>
            </a:r>
            <a:endParaRPr lang="en-US" sz="2000" dirty="0" smtClean="0">
              <a:cs typeface="B Nazanin" panose="00000400000000000000" pitchFamily="2" charset="-78"/>
            </a:endParaRPr>
          </a:p>
          <a:p>
            <a:pPr algn="just" rtl="1">
              <a:lnSpc>
                <a:spcPct val="150000"/>
              </a:lnSpc>
            </a:pPr>
            <a:r>
              <a:rPr lang="fa-IR" sz="2000" b="1" dirty="0">
                <a:cs typeface="B Nazanin" panose="00000400000000000000" pitchFamily="2" charset="-78"/>
              </a:rPr>
              <a:t>د. لایه خدمات</a:t>
            </a:r>
            <a:r>
              <a:rPr lang="fa-IR" sz="2000" dirty="0">
                <a:cs typeface="B Nazanin" panose="00000400000000000000" pitchFamily="2" charset="-78"/>
              </a:rPr>
              <a:t>: هدف ساخت لایه خدمات نوشتن خدمات وب پایه بر اساس رابط برنامه نویسی یکپارچه ارائه شده توسط لایه منبع داده است.</a:t>
            </a:r>
          </a:p>
        </p:txBody>
      </p:sp>
      <p:sp>
        <p:nvSpPr>
          <p:cNvPr id="17" name="TextBox 16"/>
          <p:cNvSpPr txBox="1"/>
          <p:nvPr/>
        </p:nvSpPr>
        <p:spPr>
          <a:xfrm>
            <a:off x="475894" y="5999942"/>
            <a:ext cx="6915506" cy="400110"/>
          </a:xfrm>
          <a:prstGeom prst="rect">
            <a:avLst/>
          </a:prstGeom>
          <a:noFill/>
        </p:spPr>
        <p:txBody>
          <a:bodyPr wrap="square" rtlCol="0">
            <a:spAutoFit/>
          </a:bodyPr>
          <a:lstStyle/>
          <a:p>
            <a:pPr algn="r"/>
            <a:r>
              <a:rPr lang="fa-IR" sz="2000" b="1"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74417090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255708030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506</Words>
  <Application>Microsoft Office PowerPoint</Application>
  <PresentationFormat>On-screen Show (4:3)</PresentationFormat>
  <Paragraphs>45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2022-04-13T10:13:02Z</dcterms:modified>
</cp:coreProperties>
</file>