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92" r:id="rId1"/>
  </p:sldMasterIdLst>
  <p:sldIdLst>
    <p:sldId id="295" r:id="rId2"/>
    <p:sldId id="298" r:id="rId3"/>
    <p:sldId id="306" r:id="rId4"/>
    <p:sldId id="314"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73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574" autoAdjust="0"/>
    <p:restoredTop sz="94660"/>
  </p:normalViewPr>
  <p:slideViewPr>
    <p:cSldViewPr snapToGrid="0">
      <p:cViewPr varScale="1">
        <p:scale>
          <a:sx n="88" d="100"/>
          <a:sy n="88" d="100"/>
        </p:scale>
        <p:origin x="758" y="53"/>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4/10/2022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430720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4/10/2022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021907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4/10/2022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634563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4/10/2022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479046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4/10/2022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6109095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4/10/2022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145942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CFC436C-4D9D-4627-9D98-4A15F1D889EB}" type="datetimeFigureOut">
              <a:rPr lang="en-US" smtClean="0">
                <a:solidFill>
                  <a:prstClr val="black">
                    <a:tint val="75000"/>
                  </a:prstClr>
                </a:solidFill>
              </a:rPr>
              <a:pPr/>
              <a:t>4/10/2022</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019872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CFC436C-4D9D-4627-9D98-4A15F1D889EB}" type="datetimeFigureOut">
              <a:rPr lang="en-US" smtClean="0">
                <a:solidFill>
                  <a:prstClr val="black">
                    <a:tint val="75000"/>
                  </a:prstClr>
                </a:solidFill>
              </a:rPr>
              <a:pPr/>
              <a:t>4/10/2022</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433903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FC436C-4D9D-4627-9D98-4A15F1D889EB}" type="datetimeFigureOut">
              <a:rPr lang="en-US" smtClean="0">
                <a:solidFill>
                  <a:prstClr val="black">
                    <a:tint val="75000"/>
                  </a:prstClr>
                </a:solidFill>
              </a:rPr>
              <a:pPr/>
              <a:t>4/10/2022</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5102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4/10/2022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02109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4/10/2022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5865573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CFC436C-4D9D-4627-9D98-4A15F1D889EB}" type="datetimeFigureOut">
              <a:rPr lang="en-US" smtClean="0"/>
              <a:t>4/10/2022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3D688C-C062-40ED-BD6C-ADA8FBA67D79}" type="slidenum">
              <a:rPr lang="en-US" smtClean="0"/>
              <a:t>‹#›</a:t>
            </a:fld>
            <a:endParaRPr lang="en-US"/>
          </a:p>
        </p:txBody>
      </p:sp>
    </p:spTree>
    <p:extLst>
      <p:ext uri="{BB962C8B-B14F-4D97-AF65-F5344CB8AC3E}">
        <p14:creationId xmlns:p14="http://schemas.microsoft.com/office/powerpoint/2010/main" val="164141529"/>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hyperlink" Target="http://www.iranarze.ir/"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2" name="Rectangle 1"/>
          <p:cNvSpPr/>
          <p:nvPr/>
        </p:nvSpPr>
        <p:spPr>
          <a:xfrm>
            <a:off x="106325" y="96253"/>
            <a:ext cx="8910084" cy="664744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4" name="Rectangle 3"/>
          <p:cNvSpPr/>
          <p:nvPr/>
        </p:nvSpPr>
        <p:spPr>
          <a:xfrm>
            <a:off x="378017" y="3164838"/>
            <a:ext cx="8366698" cy="1094873"/>
          </a:xfrm>
          <a:prstGeom prst="rect">
            <a:avLst/>
          </a:prstGeom>
          <a:effectLst>
            <a:glow rad="63500">
              <a:schemeClr val="accent1">
                <a:satMod val="175000"/>
                <a:alpha val="40000"/>
              </a:schemeClr>
            </a:glow>
            <a:outerShdw blurRad="57150" dist="19050" dir="5400000" algn="ctr" rotWithShape="0">
              <a:srgbClr val="000000">
                <a:alpha val="63000"/>
              </a:srgb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800" b="1" dirty="0">
                <a:cs typeface="B Nazanin" panose="00000400000000000000" pitchFamily="2" charset="-78"/>
              </a:rPr>
              <a:t>کارکنان آگاه از لحاظ عاطفی</a:t>
            </a:r>
            <a:r>
              <a:rPr lang="fa-IR" sz="2800" b="1" dirty="0" smtClean="0">
                <a:cs typeface="B Nazanin" panose="00000400000000000000" pitchFamily="2" charset="-78"/>
              </a:rPr>
              <a:t>،</a:t>
            </a:r>
            <a:r>
              <a:rPr lang="en-US" sz="2800" b="1" dirty="0" smtClean="0">
                <a:cs typeface="B Nazanin" panose="00000400000000000000" pitchFamily="2" charset="-78"/>
              </a:rPr>
              <a:t> </a:t>
            </a:r>
            <a:r>
              <a:rPr lang="fa-IR" sz="2800" b="1" dirty="0" smtClean="0">
                <a:cs typeface="B Nazanin" panose="00000400000000000000" pitchFamily="2" charset="-78"/>
              </a:rPr>
              <a:t>هنگام </a:t>
            </a:r>
            <a:r>
              <a:rPr lang="fa-IR" sz="2800" b="1" dirty="0">
                <a:cs typeface="B Nazanin" panose="00000400000000000000" pitchFamily="2" charset="-78"/>
              </a:rPr>
              <a:t>طردشدگی قادر به کنش نمایی هوش عاطفی خود نیستند</a:t>
            </a:r>
          </a:p>
        </p:txBody>
      </p:sp>
      <p:sp>
        <p:nvSpPr>
          <p:cNvPr id="38" name="Rectangle 37"/>
          <p:cNvSpPr/>
          <p:nvPr/>
        </p:nvSpPr>
        <p:spPr>
          <a:xfrm>
            <a:off x="4751908" y="4488710"/>
            <a:ext cx="3974568" cy="1094873"/>
          </a:xfrm>
          <a:prstGeom prst="rect">
            <a:avLst/>
          </a:prstGeom>
          <a:effectLst>
            <a:glow rad="63500">
              <a:schemeClr val="accent1">
                <a:satMod val="175000"/>
                <a:alpha val="40000"/>
              </a:schemeClr>
            </a:glow>
            <a:outerShdw blurRad="57150" dist="19050" dir="5400000" algn="ctr" rotWithShape="0">
              <a:srgbClr val="000000">
                <a:alpha val="63000"/>
              </a:srgb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smtClean="0">
                <a:cs typeface="B Nazanin" panose="00000400000000000000" pitchFamily="2" charset="-78"/>
              </a:rPr>
              <a:t>استاد: </a:t>
            </a:r>
            <a:endParaRPr lang="fa-IR" sz="2400" b="1" dirty="0">
              <a:cs typeface="B Nazanin" panose="00000400000000000000" pitchFamily="2" charset="-78"/>
            </a:endParaRPr>
          </a:p>
        </p:txBody>
      </p:sp>
      <p:sp>
        <p:nvSpPr>
          <p:cNvPr id="39" name="Rectangle 38"/>
          <p:cNvSpPr/>
          <p:nvPr/>
        </p:nvSpPr>
        <p:spPr>
          <a:xfrm>
            <a:off x="378017" y="4483224"/>
            <a:ext cx="3974568" cy="1094873"/>
          </a:xfrm>
          <a:prstGeom prst="rect">
            <a:avLst/>
          </a:prstGeom>
          <a:effectLst>
            <a:outerShdw blurRad="50800" dist="38100" dir="2700000" algn="tl" rotWithShape="0">
              <a:prstClr val="black">
                <a:alpha val="40000"/>
              </a:prst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a:cs typeface="B Nazanin" panose="00000400000000000000" pitchFamily="2" charset="-78"/>
              </a:rPr>
              <a:t>دانشجو: </a:t>
            </a: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94142" y="217859"/>
            <a:ext cx="2717980" cy="2717980"/>
          </a:xfrm>
          <a:prstGeom prst="rect">
            <a:avLst/>
          </a:prstGeom>
        </p:spPr>
      </p:pic>
      <p:sp>
        <p:nvSpPr>
          <p:cNvPr id="15" name="Rounded Rectangle 14"/>
          <p:cNvSpPr/>
          <p:nvPr/>
        </p:nvSpPr>
        <p:spPr>
          <a:xfrm>
            <a:off x="378017" y="5884771"/>
            <a:ext cx="3974568" cy="646176"/>
          </a:xfrm>
          <a:prstGeom prst="roundRect">
            <a:avLst>
              <a:gd name="adj" fmla="val 0"/>
            </a:avLst>
          </a:prstGeom>
          <a:ln>
            <a:noFill/>
          </a:ln>
          <a:effectLst>
            <a:outerShdw blurRad="149987" dist="250190" dir="8460000" algn="ctr">
              <a:srgbClr val="000000">
                <a:alpha val="28000"/>
              </a:srgbClr>
            </a:outerShdw>
            <a:reflection blurRad="6350" stA="50000" endA="300" endPos="55500" dist="101600" dir="5400000" sy="-100000" algn="bl" rotWithShape="0"/>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fa-IR" b="1" dirty="0" smtClean="0">
                <a:cs typeface="B Nazanin" panose="00000400000000000000" pitchFamily="2" charset="-78"/>
              </a:rPr>
              <a:t>سال تحصیلی:</a:t>
            </a:r>
            <a:endParaRPr lang="en-US" dirty="0"/>
          </a:p>
        </p:txBody>
      </p:sp>
      <p:sp>
        <p:nvSpPr>
          <p:cNvPr id="12" name="Rounded Rectangle 11"/>
          <p:cNvSpPr/>
          <p:nvPr/>
        </p:nvSpPr>
        <p:spPr>
          <a:xfrm>
            <a:off x="4751908" y="5884771"/>
            <a:ext cx="3974568" cy="646176"/>
          </a:xfrm>
          <a:prstGeom prst="roundRect">
            <a:avLst>
              <a:gd name="adj" fmla="val 0"/>
            </a:avLst>
          </a:prstGeom>
          <a:ln>
            <a:noFill/>
          </a:ln>
          <a:effectLst>
            <a:outerShdw blurRad="149987" dist="250190" dir="8460000" algn="ctr">
              <a:srgbClr val="000000">
                <a:alpha val="28000"/>
              </a:srgbClr>
            </a:outerShdw>
            <a:reflection blurRad="6350" stA="50000" endA="300" endPos="55500" dist="101600" dir="5400000" sy="-100000" algn="bl" rotWithShape="0"/>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fa-IR" b="1" dirty="0" smtClean="0">
                <a:cs typeface="B Nazanin" panose="00000400000000000000" pitchFamily="2" charset="-78"/>
              </a:rPr>
              <a:t>نام درس:</a:t>
            </a:r>
            <a:endParaRPr lang="en-US" dirty="0"/>
          </a:p>
        </p:txBody>
      </p:sp>
    </p:spTree>
    <p:extLst>
      <p:ext uri="{BB962C8B-B14F-4D97-AF65-F5344CB8AC3E}">
        <p14:creationId xmlns:p14="http://schemas.microsoft.com/office/powerpoint/2010/main" val="24088853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7782768" y="5962223"/>
            <a:ext cx="1140752" cy="40011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000" dirty="0" smtClean="0">
                <a:solidFill>
                  <a:schemeClr val="bg1"/>
                </a:solidFill>
                <a:cs typeface="B Nazanin" panose="00000400000000000000" pitchFamily="2" charset="-78"/>
              </a:rPr>
              <a:t>فصل اول</a:t>
            </a:r>
            <a:endParaRPr lang="en-US" sz="2000" dirty="0">
              <a:solidFill>
                <a:schemeClr val="bg1"/>
              </a:solidFill>
              <a:cs typeface="B Nazanin" panose="00000400000000000000" pitchFamily="2" charset="-78"/>
            </a:endParaRPr>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1/12</a:t>
            </a:r>
            <a:endParaRPr lang="en-US" sz="2400" dirty="0">
              <a:cs typeface="B Nazanin" panose="00000400000000000000" pitchFamily="2" charset="-78"/>
            </a:endParaRPr>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5" name="TextBox 4"/>
          <p:cNvSpPr txBox="1"/>
          <p:nvPr/>
        </p:nvSpPr>
        <p:spPr>
          <a:xfrm>
            <a:off x="475894" y="5999942"/>
            <a:ext cx="6915506" cy="400110"/>
          </a:xfrm>
          <a:prstGeom prst="rect">
            <a:avLst/>
          </a:prstGeom>
          <a:noFill/>
        </p:spPr>
        <p:txBody>
          <a:bodyPr wrap="square" rtlCol="0">
            <a:spAutoFit/>
          </a:bodyPr>
          <a:lstStyle/>
          <a:p>
            <a:pPr algn="r"/>
            <a:r>
              <a:rPr lang="fa-IR" sz="2000" b="1" dirty="0">
                <a:solidFill>
                  <a:schemeClr val="bg1"/>
                </a:solidFill>
                <a:cs typeface="B Nazanin" panose="00000400000000000000" pitchFamily="2" charset="-78"/>
              </a:rPr>
              <a:t>مقدمه</a:t>
            </a:r>
            <a:endParaRPr lang="en-US" sz="2000" b="1" dirty="0">
              <a:solidFill>
                <a:schemeClr val="bg1"/>
              </a:solidFill>
              <a:cs typeface="B Nazanin" panose="00000400000000000000" pitchFamily="2" charset="-78"/>
            </a:endParaRPr>
          </a:p>
        </p:txBody>
      </p:sp>
      <p:sp>
        <p:nvSpPr>
          <p:cNvPr id="15" name="Rounded Rectangle 14"/>
          <p:cNvSpPr/>
          <p:nvPr/>
        </p:nvSpPr>
        <p:spPr>
          <a:xfrm>
            <a:off x="3099019" y="6463784"/>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solidFill>
                <a:schemeClr val="dk1"/>
              </a:solidFill>
            </a:endParaRPr>
          </a:p>
        </p:txBody>
      </p:sp>
      <p:sp>
        <p:nvSpPr>
          <p:cNvPr id="17" name="Rounded Rectangle 16"/>
          <p:cNvSpPr/>
          <p:nvPr/>
        </p:nvSpPr>
        <p:spPr>
          <a:xfrm>
            <a:off x="5772754" y="6465808"/>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solidFill>
                <a:schemeClr val="dk1"/>
              </a:solidFill>
            </a:endParaRPr>
          </a:p>
        </p:txBody>
      </p:sp>
      <p:sp>
        <p:nvSpPr>
          <p:cNvPr id="18" name="Rounded Rectangle 17"/>
          <p:cNvSpPr/>
          <p:nvPr/>
        </p:nvSpPr>
        <p:spPr>
          <a:xfrm>
            <a:off x="8446489" y="6463784"/>
            <a:ext cx="280416" cy="243840"/>
          </a:xfrm>
          <a:prstGeom prst="roundRect">
            <a:avLst/>
          </a:prstGeom>
          <a:scene3d>
            <a:camera prst="orthographicFront"/>
            <a:lightRig rig="threePt" dir="t"/>
          </a:scene3d>
          <a:sp3d>
            <a:bevelT/>
          </a:sp3d>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19" name="Rounded Rectangle 18"/>
          <p:cNvSpPr/>
          <p:nvPr/>
        </p:nvSpPr>
        <p:spPr>
          <a:xfrm>
            <a:off x="425284" y="6459235"/>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solidFill>
                <a:schemeClr val="dk1"/>
              </a:solidFill>
            </a:endParaRPr>
          </a:p>
        </p:txBody>
      </p:sp>
      <p:sp>
        <p:nvSpPr>
          <p:cNvPr id="16" name="TextBox 15"/>
          <p:cNvSpPr txBox="1"/>
          <p:nvPr/>
        </p:nvSpPr>
        <p:spPr>
          <a:xfrm>
            <a:off x="460904" y="299805"/>
            <a:ext cx="8260466" cy="4825306"/>
          </a:xfrm>
          <a:prstGeom prst="rect">
            <a:avLst/>
          </a:prstGeom>
          <a:noFill/>
        </p:spPr>
        <p:txBody>
          <a:bodyPr wrap="square" rtlCol="0">
            <a:noAutofit/>
          </a:bodyPr>
          <a:lstStyle/>
          <a:p>
            <a:pPr algn="ctr" rtl="1"/>
            <a:r>
              <a:rPr lang="fa-IR" sz="2500" b="1" dirty="0" smtClean="0">
                <a:effectLst>
                  <a:outerShdw blurRad="38100" dist="38100" dir="2700000" algn="tl">
                    <a:srgbClr val="000000">
                      <a:alpha val="43137"/>
                    </a:srgbClr>
                  </a:outerShdw>
                </a:effectLst>
                <a:cs typeface="B Nazanin" panose="00000400000000000000" pitchFamily="2" charset="-78"/>
              </a:rPr>
              <a:t>فصل اول: </a:t>
            </a:r>
            <a:r>
              <a:rPr lang="fa-IR" sz="2500" b="1" dirty="0">
                <a:effectLst>
                  <a:outerShdw blurRad="38100" dist="38100" dir="2700000" algn="tl">
                    <a:srgbClr val="000000">
                      <a:alpha val="43137"/>
                    </a:srgbClr>
                  </a:outerShdw>
                </a:effectLst>
                <a:cs typeface="B Nazanin" panose="00000400000000000000" pitchFamily="2" charset="-78"/>
              </a:rPr>
              <a:t>مقدمه</a:t>
            </a:r>
            <a:endParaRPr lang="fa-IR" sz="2500" b="1" dirty="0" smtClean="0">
              <a:effectLst>
                <a:outerShdw blurRad="38100" dist="38100" dir="2700000" algn="tl">
                  <a:srgbClr val="000000">
                    <a:alpha val="43137"/>
                  </a:srgbClr>
                </a:outerShdw>
              </a:effectLst>
              <a:cs typeface="B Nazanin" panose="00000400000000000000" pitchFamily="2" charset="-78"/>
            </a:endParaRPr>
          </a:p>
          <a:p>
            <a:pPr algn="ctr" rtl="1"/>
            <a:endParaRPr lang="fa-IR" sz="2400" b="1" dirty="0" smtClean="0">
              <a:effectLst>
                <a:outerShdw blurRad="38100" dist="38100" dir="2700000" algn="tl">
                  <a:srgbClr val="000000">
                    <a:alpha val="43137"/>
                  </a:srgbClr>
                </a:outerShdw>
              </a:effectLst>
              <a:cs typeface="B Nazanin" panose="00000400000000000000" pitchFamily="2" charset="-78"/>
            </a:endParaRPr>
          </a:p>
          <a:p>
            <a:pPr algn="just" rtl="1">
              <a:lnSpc>
                <a:spcPct val="150000"/>
              </a:lnSpc>
            </a:pPr>
            <a:r>
              <a:rPr lang="fa-IR" sz="2000" dirty="0">
                <a:cs typeface="B Nazanin" panose="00000400000000000000" pitchFamily="2" charset="-78"/>
              </a:rPr>
              <a:t>هوش عاطفی به عنوان ابزاری ارزشمند در نظر گرفته می‌شود که درک صحیحی از حالت احساسی خود و دیگران و کنش نمایی احساسی تاثیر گذار را به ما می دهد و در نهایت عملکرد اجتماعی را ارتقا می بخشد. </a:t>
            </a:r>
          </a:p>
          <a:p>
            <a:pPr algn="just" rtl="1">
              <a:lnSpc>
                <a:spcPct val="150000"/>
              </a:lnSpc>
            </a:pPr>
            <a:r>
              <a:rPr lang="fa-IR" sz="2000" dirty="0">
                <a:cs typeface="B Nazanin" panose="00000400000000000000" pitchFamily="2" charset="-78"/>
              </a:rPr>
              <a:t>هوش عاطفی به عنوان یک کیفیت ضروری برای کارکنان دارای پست‌های مدیریتی و مشاغل واسطه تایید شده است. محققان نیز شروع به چالش کشیدن این مسئله کرده اند که داشتن هوش عاطفی بالا الزاما باعث کنش نمایی موثر نمی شود. برای توضیح بهتر این مسئله، مدارک نشان می‌دهند که کنش نمایی هوش عاطفی به صورت قابل توجهی در سطح روزانه و هفتگی نوسان دارد و سطح کلی هوش عاطفی و کنش نمایی به طور جزئی به هم وابسته هستند. </a:t>
            </a:r>
            <a:endParaRPr lang="en-US" sz="2400" dirty="0">
              <a:effectLst>
                <a:outerShdw blurRad="38100" dist="38100" dir="2700000" algn="tl">
                  <a:srgbClr val="000000">
                    <a:alpha val="43137"/>
                  </a:srgbClr>
                </a:outerShdw>
              </a:effectLst>
              <a:cs typeface="B Nazanin" panose="00000400000000000000" pitchFamily="2" charset="-78"/>
            </a:endParaRPr>
          </a:p>
        </p:txBody>
      </p:sp>
    </p:spTree>
    <p:extLst>
      <p:ext uri="{BB962C8B-B14F-4D97-AF65-F5344CB8AC3E}">
        <p14:creationId xmlns:p14="http://schemas.microsoft.com/office/powerpoint/2010/main" val="156589710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7782768" y="5962223"/>
            <a:ext cx="1140752" cy="40011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000" dirty="0" smtClean="0">
                <a:solidFill>
                  <a:schemeClr val="bg1"/>
                </a:solidFill>
                <a:cs typeface="B Nazanin" panose="00000400000000000000" pitchFamily="2" charset="-78"/>
              </a:rPr>
              <a:t>فصل اول</a:t>
            </a:r>
            <a:endParaRPr lang="en-US" sz="2000" dirty="0">
              <a:solidFill>
                <a:schemeClr val="bg1"/>
              </a:solidFill>
              <a:cs typeface="B Nazanin" panose="00000400000000000000" pitchFamily="2" charset="-78"/>
            </a:endParaRPr>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smtClean="0">
                <a:cs typeface="B Nazanin" panose="00000400000000000000" pitchFamily="2" charset="-78"/>
              </a:rPr>
              <a:t>2/12</a:t>
            </a:r>
            <a:endParaRPr lang="en-US" sz="2400" dirty="0">
              <a:cs typeface="B Nazanin" panose="00000400000000000000" pitchFamily="2" charset="-78"/>
            </a:endParaRPr>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5" name="TextBox 4"/>
          <p:cNvSpPr txBox="1"/>
          <p:nvPr/>
        </p:nvSpPr>
        <p:spPr>
          <a:xfrm>
            <a:off x="475894" y="5999942"/>
            <a:ext cx="6915506" cy="400110"/>
          </a:xfrm>
          <a:prstGeom prst="rect">
            <a:avLst/>
          </a:prstGeom>
          <a:noFill/>
        </p:spPr>
        <p:txBody>
          <a:bodyPr wrap="square" rtlCol="0">
            <a:spAutoFit/>
          </a:bodyPr>
          <a:lstStyle/>
          <a:p>
            <a:pPr algn="r"/>
            <a:r>
              <a:rPr lang="fa-IR" sz="2000" b="1" dirty="0">
                <a:solidFill>
                  <a:schemeClr val="bg1"/>
                </a:solidFill>
                <a:cs typeface="B Nazanin" panose="00000400000000000000" pitchFamily="2" charset="-78"/>
              </a:rPr>
              <a:t>مقدمه</a:t>
            </a:r>
            <a:endParaRPr lang="en-US" sz="2000" b="1" dirty="0">
              <a:solidFill>
                <a:schemeClr val="bg1"/>
              </a:solidFill>
              <a:cs typeface="B Nazanin" panose="00000400000000000000" pitchFamily="2" charset="-78"/>
            </a:endParaRPr>
          </a:p>
        </p:txBody>
      </p:sp>
      <p:sp>
        <p:nvSpPr>
          <p:cNvPr id="15" name="Rounded Rectangle 14"/>
          <p:cNvSpPr/>
          <p:nvPr/>
        </p:nvSpPr>
        <p:spPr>
          <a:xfrm>
            <a:off x="3099019" y="6463784"/>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solidFill>
                <a:schemeClr val="dk1"/>
              </a:solidFill>
            </a:endParaRPr>
          </a:p>
        </p:txBody>
      </p:sp>
      <p:sp>
        <p:nvSpPr>
          <p:cNvPr id="17" name="Rounded Rectangle 16"/>
          <p:cNvSpPr/>
          <p:nvPr/>
        </p:nvSpPr>
        <p:spPr>
          <a:xfrm>
            <a:off x="5772754" y="6465808"/>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solidFill>
                <a:schemeClr val="dk1"/>
              </a:solidFill>
            </a:endParaRPr>
          </a:p>
        </p:txBody>
      </p:sp>
      <p:sp>
        <p:nvSpPr>
          <p:cNvPr id="18" name="Rounded Rectangle 17"/>
          <p:cNvSpPr/>
          <p:nvPr/>
        </p:nvSpPr>
        <p:spPr>
          <a:xfrm>
            <a:off x="8446489" y="6463784"/>
            <a:ext cx="280416" cy="243840"/>
          </a:xfrm>
          <a:prstGeom prst="roundRect">
            <a:avLst/>
          </a:prstGeom>
          <a:scene3d>
            <a:camera prst="orthographicFront"/>
            <a:lightRig rig="threePt" dir="t"/>
          </a:scene3d>
          <a:sp3d>
            <a:bevelT/>
          </a:sp3d>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19" name="Rounded Rectangle 18"/>
          <p:cNvSpPr/>
          <p:nvPr/>
        </p:nvSpPr>
        <p:spPr>
          <a:xfrm>
            <a:off x="425284" y="6459235"/>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solidFill>
                <a:schemeClr val="dk1"/>
              </a:solidFill>
            </a:endParaRPr>
          </a:p>
        </p:txBody>
      </p:sp>
      <p:sp>
        <p:nvSpPr>
          <p:cNvPr id="16" name="TextBox 15"/>
          <p:cNvSpPr txBox="1"/>
          <p:nvPr/>
        </p:nvSpPr>
        <p:spPr>
          <a:xfrm>
            <a:off x="460904" y="299805"/>
            <a:ext cx="8260466" cy="4825306"/>
          </a:xfrm>
          <a:prstGeom prst="rect">
            <a:avLst/>
          </a:prstGeom>
          <a:noFill/>
        </p:spPr>
        <p:txBody>
          <a:bodyPr wrap="square" rtlCol="0">
            <a:noAutofit/>
          </a:bodyPr>
          <a:lstStyle/>
          <a:p>
            <a:pPr algn="just" rtl="1">
              <a:lnSpc>
                <a:spcPct val="150000"/>
              </a:lnSpc>
            </a:pPr>
            <a:r>
              <a:rPr lang="fa-IR" sz="2000" dirty="0">
                <a:cs typeface="B Nazanin" panose="00000400000000000000" pitchFamily="2" charset="-78"/>
              </a:rPr>
              <a:t>بدون دانستن این موضوع که چه زمانی هوش عاطفی بالای کارکنان تاثیر کمتر یا بیشتری در کاهش کنش نمایی آنها در محل کار دارد، قدرت بخشیدن به ارزش پیش بینی شده هوش عاطفی سخت خواهد بود و استفاده از انتخاب بر پایه هوش عاطفی و تمرینات آموزشی مورد سوال قرار می‌گیرد. این تحقیق،به بررسی رابطه بین سطح کلی هوش عاطفی افراد و کنش نمایی هوش عاطفی در کار می‌پردازد. با توجه به نظریه کلی صفات فرض بر این است که حذف فرصت‌ها برای تعامل اجتماعی و مختل کردن ظرفیت و توانایی افراد برای پردازش مدیریت و استفاده از اطلاعات احساسی طرد شدگی در محل کار، هوش عاطفی بالای کارکنان را به طور موثری تضعیف می‌کند و علاوه بر آن به دلیل آنکه کنش نمایی هوش عاطفی نشان دهنده تصویر واقعی طردشدگی در محل کار است. ما یک مطالعه هفتگی را برای آزمایش این موقعیت‌ها انجام دادیم.</a:t>
            </a:r>
          </a:p>
        </p:txBody>
      </p:sp>
    </p:spTree>
    <p:extLst>
      <p:ext uri="{BB962C8B-B14F-4D97-AF65-F5344CB8AC3E}">
        <p14:creationId xmlns:p14="http://schemas.microsoft.com/office/powerpoint/2010/main" val="29607279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oAutofit/>
          </a:bodyPr>
          <a:lstStyle/>
          <a:p>
            <a:pPr algn="ctr" rtl="1"/>
            <a:endParaRPr lang="fa-IR" sz="2800" dirty="0" smtClean="0"/>
          </a:p>
          <a:p>
            <a:pPr algn="ctr" rtl="1"/>
            <a:endParaRPr lang="fa-IR" sz="2800" dirty="0"/>
          </a:p>
          <a:p>
            <a:pPr algn="ctr" rtl="1"/>
            <a:endParaRPr lang="fa-IR" sz="2800" dirty="0" smtClean="0"/>
          </a:p>
          <a:p>
            <a:pPr algn="ctr" rtl="1"/>
            <a:r>
              <a:rPr lang="fa-IR" sz="2800" b="1" dirty="0" smtClean="0">
                <a:cs typeface="B Nazanin" panose="00000400000000000000" pitchFamily="2" charset="-78"/>
              </a:rPr>
              <a:t>لطفا </a:t>
            </a:r>
            <a:r>
              <a:rPr lang="fa-IR" sz="2800" b="1" dirty="0">
                <a:cs typeface="B Nazanin" panose="00000400000000000000" pitchFamily="2" charset="-78"/>
              </a:rPr>
              <a:t>توجه داشته </a:t>
            </a:r>
            <a:r>
              <a:rPr lang="fa-IR" sz="2800" b="1" dirty="0" smtClean="0">
                <a:cs typeface="B Nazanin" panose="00000400000000000000" pitchFamily="2" charset="-78"/>
              </a:rPr>
              <a:t>باشيد</a:t>
            </a:r>
          </a:p>
          <a:p>
            <a:pPr algn="ctr" rtl="1"/>
            <a:r>
              <a:rPr lang="fa-IR" sz="2800" dirty="0" smtClean="0">
                <a:cs typeface="B Nazanin" panose="00000400000000000000" pitchFamily="2" charset="-78"/>
              </a:rPr>
              <a:t>که </a:t>
            </a:r>
            <a:r>
              <a:rPr lang="fa-IR" sz="2800" dirty="0">
                <a:cs typeface="B Nazanin" panose="00000400000000000000" pitchFamily="2" charset="-78"/>
              </a:rPr>
              <a:t>اين فايل تنها بخشی از محصول بوده و صرفا جهت معرفی محصول </a:t>
            </a:r>
            <a:r>
              <a:rPr lang="fa-IR" sz="2800" dirty="0" smtClean="0">
                <a:cs typeface="B Nazanin" panose="00000400000000000000" pitchFamily="2" charset="-78"/>
              </a:rPr>
              <a:t>ميباشد</a:t>
            </a:r>
          </a:p>
          <a:p>
            <a:pPr algn="ctr" rtl="1"/>
            <a:r>
              <a:rPr lang="fa-IR" sz="2800" dirty="0" smtClean="0">
                <a:cs typeface="B Nazanin" panose="00000400000000000000" pitchFamily="2" charset="-78"/>
              </a:rPr>
              <a:t>برای </a:t>
            </a:r>
            <a:r>
              <a:rPr lang="fa-IR" sz="2800" dirty="0">
                <a:cs typeface="B Nazanin" panose="00000400000000000000" pitchFamily="2" charset="-78"/>
              </a:rPr>
              <a:t>خريداری و دانلود فايل کامل مقاله به زبان </a:t>
            </a:r>
            <a:r>
              <a:rPr lang="fa-IR" sz="2800" dirty="0" smtClean="0">
                <a:cs typeface="B Nazanin" panose="00000400000000000000" pitchFamily="2" charset="-78"/>
              </a:rPr>
              <a:t>فارسی</a:t>
            </a:r>
            <a:endParaRPr lang="en-US" sz="2800" dirty="0" smtClean="0">
              <a:cs typeface="B Nazanin" panose="00000400000000000000" pitchFamily="2" charset="-78"/>
            </a:endParaRPr>
          </a:p>
          <a:p>
            <a:pPr algn="ctr" rtl="1"/>
            <a:r>
              <a:rPr lang="fa-IR" sz="2800" dirty="0" smtClean="0">
                <a:cs typeface="B Nazanin" panose="00000400000000000000" pitchFamily="2" charset="-78"/>
              </a:rPr>
              <a:t>با </a:t>
            </a:r>
            <a:r>
              <a:rPr lang="fa-IR" sz="2800" dirty="0">
                <a:cs typeface="B Nazanin" panose="00000400000000000000" pitchFamily="2" charset="-78"/>
              </a:rPr>
              <a:t>فرمت پاورپوينت (با قابليت </a:t>
            </a:r>
            <a:r>
              <a:rPr lang="fa-IR" sz="2800" dirty="0" smtClean="0">
                <a:cs typeface="B Nazanin" panose="00000400000000000000" pitchFamily="2" charset="-78"/>
              </a:rPr>
              <a:t>ويرايش</a:t>
            </a:r>
            <a:r>
              <a:rPr lang="en-US" sz="2800" dirty="0" smtClean="0">
                <a:cs typeface="B Nazanin" panose="00000400000000000000" pitchFamily="2" charset="-78"/>
              </a:rPr>
              <a:t>(</a:t>
            </a:r>
            <a:endParaRPr lang="fa-IR" sz="2800" dirty="0" smtClean="0">
              <a:cs typeface="B Nazanin" panose="00000400000000000000" pitchFamily="2" charset="-78"/>
            </a:endParaRPr>
          </a:p>
          <a:p>
            <a:pPr algn="ctr" rtl="1"/>
            <a:r>
              <a:rPr lang="fa-IR" sz="2800" dirty="0" smtClean="0">
                <a:solidFill>
                  <a:srgbClr val="FF0000"/>
                </a:solidFill>
                <a:cs typeface="B Nazanin" panose="00000400000000000000" pitchFamily="2" charset="-78"/>
                <a:hlinkClick r:id="rId2"/>
              </a:rPr>
              <a:t>اينجا </a:t>
            </a:r>
            <a:r>
              <a:rPr lang="fa-IR" sz="2800" dirty="0">
                <a:cs typeface="B Nazanin" panose="00000400000000000000" pitchFamily="2" charset="-78"/>
              </a:rPr>
              <a:t>کليک </a:t>
            </a:r>
            <a:r>
              <a:rPr lang="fa-IR" sz="2800" dirty="0" smtClean="0">
                <a:cs typeface="B Nazanin" panose="00000400000000000000" pitchFamily="2" charset="-78"/>
              </a:rPr>
              <a:t>نماييد.</a:t>
            </a:r>
          </a:p>
          <a:p>
            <a:pPr algn="ctr" rtl="1"/>
            <a:r>
              <a:rPr lang="fa-IR" sz="2800" dirty="0" smtClean="0">
                <a:cs typeface="B Nazanin" panose="00000400000000000000" pitchFamily="2" charset="-78"/>
              </a:rPr>
              <a:t>فروشگاه </a:t>
            </a:r>
            <a:r>
              <a:rPr lang="fa-IR" sz="2800" dirty="0">
                <a:cs typeface="B Nazanin" panose="00000400000000000000" pitchFamily="2" charset="-78"/>
              </a:rPr>
              <a:t>اينترنتی ايران </a:t>
            </a:r>
            <a:r>
              <a:rPr lang="fa-IR" sz="2800" dirty="0" smtClean="0">
                <a:cs typeface="B Nazanin" panose="00000400000000000000" pitchFamily="2" charset="-78"/>
              </a:rPr>
              <a:t>عرضه </a:t>
            </a:r>
            <a:r>
              <a:rPr lang="en-US" sz="2800" dirty="0" smtClean="0"/>
              <a:t>www.iranarze.ir</a:t>
            </a:r>
            <a:endParaRPr lang="en-US" sz="2800"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5" name="Action Button: Back or Previous 24">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Rounded Rectangle 21"/>
          <p:cNvSpPr/>
          <p:nvPr/>
        </p:nvSpPr>
        <p:spPr>
          <a:xfrm>
            <a:off x="106325" y="5866681"/>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7" name="Rounded Rectangle 26"/>
          <p:cNvSpPr/>
          <p:nvPr/>
        </p:nvSpPr>
        <p:spPr>
          <a:xfrm>
            <a:off x="14453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5</a:t>
            </a:r>
            <a:endParaRPr lang="en-US" dirty="0">
              <a:solidFill>
                <a:schemeClr val="lt1"/>
              </a:solidFill>
            </a:endParaRPr>
          </a:p>
        </p:txBody>
      </p:sp>
      <p:sp>
        <p:nvSpPr>
          <p:cNvPr id="38" name="Rounded Rectangle 37"/>
          <p:cNvSpPr/>
          <p:nvPr/>
        </p:nvSpPr>
        <p:spPr>
          <a:xfrm>
            <a:off x="29637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4</a:t>
            </a:r>
            <a:endParaRPr lang="en-US" dirty="0">
              <a:solidFill>
                <a:schemeClr val="lt1"/>
              </a:solidFill>
            </a:endParaRPr>
          </a:p>
        </p:txBody>
      </p:sp>
      <p:sp>
        <p:nvSpPr>
          <p:cNvPr id="39" name="Rounded Rectangle 38"/>
          <p:cNvSpPr/>
          <p:nvPr/>
        </p:nvSpPr>
        <p:spPr>
          <a:xfrm>
            <a:off x="44821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3</a:t>
            </a:r>
            <a:endParaRPr lang="en-US" dirty="0">
              <a:solidFill>
                <a:schemeClr val="lt1"/>
              </a:solidFill>
            </a:endParaRPr>
          </a:p>
        </p:txBody>
      </p:sp>
      <p:sp>
        <p:nvSpPr>
          <p:cNvPr id="40" name="Rounded Rectangle 39"/>
          <p:cNvSpPr/>
          <p:nvPr/>
        </p:nvSpPr>
        <p:spPr>
          <a:xfrm>
            <a:off x="60005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2</a:t>
            </a:r>
            <a:endParaRPr lang="en-US" dirty="0">
              <a:solidFill>
                <a:schemeClr val="lt1"/>
              </a:solidFill>
            </a:endParaRPr>
          </a:p>
        </p:txBody>
      </p:sp>
      <p:sp>
        <p:nvSpPr>
          <p:cNvPr id="41" name="Rounded Rectangle 40"/>
          <p:cNvSpPr/>
          <p:nvPr/>
        </p:nvSpPr>
        <p:spPr>
          <a:xfrm>
            <a:off x="7518948" y="6390937"/>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t>1</a:t>
            </a:r>
            <a:endParaRPr lang="en-US" dirty="0"/>
          </a:p>
        </p:txBody>
      </p:sp>
    </p:spTree>
    <p:extLst>
      <p:ext uri="{BB962C8B-B14F-4D97-AF65-F5344CB8AC3E}">
        <p14:creationId xmlns:p14="http://schemas.microsoft.com/office/powerpoint/2010/main" val="163528585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7_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365</Words>
  <Application>Microsoft Office PowerPoint</Application>
  <PresentationFormat>On-screen Show (4:3)</PresentationFormat>
  <Paragraphs>32</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B Nazanin</vt:lpstr>
      <vt:lpstr>Calibri</vt:lpstr>
      <vt:lpstr>Calibri Light</vt:lpstr>
      <vt:lpstr>7_Office Theme</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madsg.com</dc:description>
  <cp:lastModifiedBy/>
  <cp:revision>1</cp:revision>
  <dcterms:created xsi:type="dcterms:W3CDTF">2013-09-24T05:01:40Z</dcterms:created>
  <dcterms:modified xsi:type="dcterms:W3CDTF">2022-04-10T14:42:48Z</dcterms:modified>
</cp:coreProperties>
</file>