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2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بدتنظیمی هیجان در کودکان دچار اوتیسم: یک بررسی چندروشی از نقش عوامل کودک و والدین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حالی که ارتباط میان خصوصیات اوتیسم کودک و بدتنظیمی هیجان کودک، و عوامل والدین </a:t>
            </a:r>
            <a:r>
              <a:rPr lang="fa-IR" sz="2000" dirty="0" smtClean="0">
                <a:cs typeface="B Nazanin" panose="00000400000000000000" pitchFamily="2" charset="-78"/>
              </a:rPr>
              <a:t>و</a:t>
            </a:r>
            <a:r>
              <a:rPr lang="en-US" sz="2000" dirty="0" smtClean="0">
                <a:cs typeface="B Nazanin" panose="00000400000000000000" pitchFamily="2" charset="-78"/>
              </a:rPr>
              <a:t> </a:t>
            </a:r>
            <a:r>
              <a:rPr lang="fa-IR" sz="2000" dirty="0" smtClean="0">
                <a:cs typeface="B Nazanin" panose="00000400000000000000" pitchFamily="2" charset="-78"/>
              </a:rPr>
              <a:t>بدتنظیمی </a:t>
            </a:r>
            <a:r>
              <a:rPr lang="fa-IR" sz="2000" dirty="0">
                <a:cs typeface="B Nazanin" panose="00000400000000000000" pitchFamily="2" charset="-78"/>
              </a:rPr>
              <a:t>هیجان کودک به صورت جداگانه در پیشینه مورد پشتیبانی قرار گرفته اند، مطالعات اندکی به بررسی ترکیب بالقوه ی خصوصیات سطح فرزند و سطح والدین در تبیین بدتنظیمی هیجان در کودکان دچار اوتیسم پرداخته اند. افزون بر این، بیش تر مطالعات بدتنظیمی هیجان در کودکان دچار اوتیسم بر تنها یک روش به ازای هر مطالعه متکی بوده اند. از همین رو، مهم است که این موضوع را در نظر بگیریم که آیا روش های گوناگون سنجش بدتنظیمی هیجان الگوهای مشابهی از روابط با این عوامل نمایش می دهند یا خیر. در همین راستا، مطالعه ی کنونی با استفاده از یک رویکرد چندروشی به این خلاءها پاسخ می دهد. به ویژه، به پرسش های زیر پرداخته شد: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1.	آیا بدتنظیمی هیجان گزارش شده توسط والدین با بدتنظیمی هیجان مشاهده شده در طی یک وظیفه ی مستأصل-کننده برای کودکان دچار اوتیسم مرتبط است؟</a:t>
            </a:r>
          </a:p>
          <a:p>
            <a:pPr algn="just" rtl="1">
              <a:lnSpc>
                <a:spcPct val="150000"/>
              </a:lnSpc>
            </a:pPr>
            <a:r>
              <a:rPr lang="fa-IR" sz="2000" dirty="0">
                <a:cs typeface="B Nazanin" panose="00000400000000000000" pitchFamily="2" charset="-78"/>
              </a:rPr>
              <a:t>2.	چگونه خصوصیات سطح والدین و سطح فرزند در کودکان دچار اوتیسم با روش های گوناگون سنجش بدتنظیمی هیجان کودک (بدتنظیمی هیجان والدین و بدتنظیمی هیجان مشاهده شده) مرتبط هستند؟</a:t>
            </a:r>
          </a:p>
          <a:p>
            <a:pPr algn="just" rtl="1">
              <a:lnSpc>
                <a:spcPct val="150000"/>
              </a:lnSpc>
            </a:pPr>
            <a:r>
              <a:rPr lang="fa-IR" sz="2000" dirty="0">
                <a:cs typeface="B Nazanin" panose="00000400000000000000" pitchFamily="2" charset="-78"/>
              </a:rPr>
              <a:t>3.	آیا عوامل والدین (استرس والدین و فرزندپروری ذهن آگاهانه) رابطه ی میان خصوصیات اوتیسم فرزند و بدتنظیمی هیجان فرزند را تعدیل می کنند یا خیر</a:t>
            </a:r>
            <a:r>
              <a:rPr lang="fa-IR" sz="2000" dirty="0" smtClean="0">
                <a:cs typeface="B Nazanin" panose="00000400000000000000" pitchFamily="2" charset="-78"/>
              </a:rPr>
              <a:t>؟.</a:t>
            </a:r>
            <a:endParaRPr lang="fa-IR" sz="2000" dirty="0">
              <a:cs typeface="B Nazanin" panose="00000400000000000000" pitchFamily="2" charset="-78"/>
            </a:endParaRPr>
          </a:p>
        </p:txBody>
      </p:sp>
    </p:spTree>
    <p:extLst>
      <p:ext uri="{BB962C8B-B14F-4D97-AF65-F5344CB8AC3E}">
        <p14:creationId xmlns:p14="http://schemas.microsoft.com/office/powerpoint/2010/main" val="4046513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rtl="1"/>
            <a:r>
              <a:rPr lang="fa-IR" sz="2000" dirty="0" smtClean="0">
                <a:solidFill>
                  <a:schemeClr val="bg1"/>
                </a:solidFill>
                <a:cs typeface="B Nazanin" panose="00000400000000000000" pitchFamily="2" charset="-78"/>
              </a:rPr>
              <a:t>روش</a:t>
            </a:r>
            <a:r>
              <a:rPr lang="en-US" sz="2000" dirty="0" smtClean="0">
                <a:solidFill>
                  <a:schemeClr val="bg1"/>
                </a:solidFill>
                <a:cs typeface="B Nazanin" panose="00000400000000000000" pitchFamily="2" charset="-78"/>
              </a:rPr>
              <a:t> </a:t>
            </a:r>
            <a:r>
              <a:rPr lang="fa-IR" sz="2000" dirty="0" smtClean="0">
                <a:solidFill>
                  <a:schemeClr val="bg1"/>
                </a:solidFill>
                <a:cs typeface="B Nazanin" panose="00000400000000000000" pitchFamily="2" charset="-78"/>
              </a:rPr>
              <a:t>ها</a:t>
            </a:r>
            <a:endParaRPr lang="en-US" sz="2000"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روش</a:t>
            </a:r>
            <a:r>
              <a:rPr lang="en-US" sz="2500" b="1" dirty="0" smtClean="0">
                <a:effectLst>
                  <a:outerShdw blurRad="38100" dist="38100" dir="2700000" algn="tl">
                    <a:srgbClr val="000000">
                      <a:alpha val="43137"/>
                    </a:srgbClr>
                  </a:outerShdw>
                </a:effectLst>
                <a:cs typeface="B Nazanin" panose="00000400000000000000" pitchFamily="2" charset="-78"/>
              </a:rPr>
              <a:t> </a:t>
            </a:r>
            <a:r>
              <a:rPr lang="fa-IR" sz="2500" b="1" dirty="0" smtClean="0">
                <a:effectLst>
                  <a:outerShdw blurRad="38100" dist="38100" dir="2700000" algn="tl">
                    <a:srgbClr val="000000">
                      <a:alpha val="43137"/>
                    </a:srgbClr>
                  </a:outerShdw>
                </a:effectLst>
                <a:cs typeface="B Nazanin" panose="00000400000000000000" pitchFamily="2" charset="-78"/>
              </a:rPr>
              <a:t>ها</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2-1 شرکت کنندگان</a:t>
            </a:r>
          </a:p>
          <a:p>
            <a:pPr algn="just" rtl="1">
              <a:lnSpc>
                <a:spcPct val="150000"/>
              </a:lnSpc>
            </a:pPr>
            <a:r>
              <a:rPr lang="fa-IR" sz="2000" dirty="0">
                <a:cs typeface="B Nazanin" panose="00000400000000000000" pitchFamily="2" charset="-78"/>
              </a:rPr>
              <a:t>این مطالعه داده های گردآوری شده از 44 کودک دچار اوتیسم در بازه ی سنی 8 تا 13 سال (دختر=7 ؛ میانگین سنی = 70/9 ؛ انحراف استاندارد = 62/1 ؛ بازه ی سنی = 8-13؛ بهره ی هوشی = 89/103 ، انحراف معیار = 85/15) و مراقبان اصلی آنان که در یک کارآزمایی تصادفی بزرگ تر از رفتاردرمانی شناختی برای تنظیم هیجان شرکت کردند را بررسی کرد. </a:t>
            </a:r>
          </a:p>
          <a:p>
            <a:pPr algn="just" rtl="1">
              <a:lnSpc>
                <a:spcPct val="150000"/>
              </a:lnSpc>
            </a:pPr>
            <a:r>
              <a:rPr lang="fa-IR" sz="2000" b="1" dirty="0">
                <a:cs typeface="B Nazanin" panose="00000400000000000000" pitchFamily="2" charset="-78"/>
              </a:rPr>
              <a:t>2-2 مقیاس ها</a:t>
            </a:r>
          </a:p>
          <a:p>
            <a:pPr algn="just" rtl="1">
              <a:lnSpc>
                <a:spcPct val="150000"/>
              </a:lnSpc>
            </a:pPr>
            <a:r>
              <a:rPr lang="fa-IR" sz="2000" b="1" dirty="0">
                <a:cs typeface="B Nazanin" panose="00000400000000000000" pitchFamily="2" charset="-78"/>
              </a:rPr>
              <a:t>2-2-1 پیامد 1: بدتنظیمی هیجان مشاهده </a:t>
            </a:r>
            <a:r>
              <a:rPr lang="fa-IR" sz="2000" b="1" dirty="0" smtClean="0">
                <a:cs typeface="B Nazanin" panose="00000400000000000000" pitchFamily="2" charset="-78"/>
              </a:rPr>
              <a:t>شده</a:t>
            </a:r>
            <a:endParaRPr lang="en-US" sz="2000" b="1" dirty="0" smtClean="0">
              <a:cs typeface="B Nazanin" panose="00000400000000000000" pitchFamily="2" charset="-78"/>
            </a:endParaRPr>
          </a:p>
          <a:p>
            <a:pPr algn="just" rtl="1">
              <a:lnSpc>
                <a:spcPct val="150000"/>
              </a:lnSpc>
            </a:pPr>
            <a:r>
              <a:rPr lang="fa-IR" sz="2000" dirty="0">
                <a:cs typeface="B Nazanin" panose="00000400000000000000" pitchFamily="2" charset="-78"/>
              </a:rPr>
              <a:t>کودکان یک </a:t>
            </a:r>
            <a:r>
              <a:rPr lang="fa-IR" sz="2000" dirty="0" smtClean="0">
                <a:cs typeface="B Nazanin" panose="00000400000000000000" pitchFamily="2" charset="-78"/>
              </a:rPr>
              <a:t>وظیفه </a:t>
            </a:r>
            <a:r>
              <a:rPr lang="fa-IR" sz="2000" dirty="0">
                <a:cs typeface="B Nazanin" panose="00000400000000000000" pitchFamily="2" charset="-78"/>
              </a:rPr>
              <a:t>تداوم رهگیری با آینه با استفاده از </a:t>
            </a:r>
            <a:r>
              <a:rPr lang="fa-IR" sz="2000" dirty="0" smtClean="0">
                <a:cs typeface="B Nazanin" panose="00000400000000000000" pitchFamily="2" charset="-78"/>
              </a:rPr>
              <a:t>رایانه </a:t>
            </a:r>
            <a:r>
              <a:rPr lang="fa-IR" sz="2000" dirty="0">
                <a:cs typeface="B Nazanin" panose="00000400000000000000" pitchFamily="2" charset="-78"/>
              </a:rPr>
              <a:t>را تکمیل کردند.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156646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349</Words>
  <Application>Microsoft Office PowerPoint</Application>
  <PresentationFormat>On-screen Show (4:3)</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2022-04-10T10:28:28Z</dcterms:modified>
</cp:coreProperties>
</file>